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92"/>
  </p:notesMasterIdLst>
  <p:sldIdLst>
    <p:sldId id="900" r:id="rId2"/>
    <p:sldId id="901" r:id="rId3"/>
    <p:sldId id="902" r:id="rId4"/>
    <p:sldId id="382" r:id="rId5"/>
    <p:sldId id="381" r:id="rId6"/>
    <p:sldId id="260" r:id="rId7"/>
    <p:sldId id="261" r:id="rId8"/>
    <p:sldId id="259" r:id="rId9"/>
    <p:sldId id="262" r:id="rId10"/>
    <p:sldId id="306" r:id="rId11"/>
    <p:sldId id="263" r:id="rId12"/>
    <p:sldId id="918"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376" r:id="rId26"/>
    <p:sldId id="277" r:id="rId27"/>
    <p:sldId id="278" r:id="rId28"/>
    <p:sldId id="279" r:id="rId29"/>
    <p:sldId id="280" r:id="rId30"/>
    <p:sldId id="281" r:id="rId31"/>
    <p:sldId id="377" r:id="rId32"/>
    <p:sldId id="282" r:id="rId33"/>
    <p:sldId id="283" r:id="rId34"/>
    <p:sldId id="284" r:id="rId35"/>
    <p:sldId id="378" r:id="rId36"/>
    <p:sldId id="285" r:id="rId37"/>
    <p:sldId id="286" r:id="rId38"/>
    <p:sldId id="287" r:id="rId39"/>
    <p:sldId id="288" r:id="rId40"/>
    <p:sldId id="379"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1129" r:id="rId56"/>
    <p:sldId id="869" r:id="rId57"/>
    <p:sldId id="1061" r:id="rId58"/>
    <p:sldId id="919" r:id="rId59"/>
    <p:sldId id="870" r:id="rId60"/>
    <p:sldId id="1112" r:id="rId61"/>
    <p:sldId id="1060" r:id="rId62"/>
    <p:sldId id="951" r:id="rId63"/>
    <p:sldId id="1041" r:id="rId64"/>
    <p:sldId id="1042" r:id="rId65"/>
    <p:sldId id="1033" r:id="rId66"/>
    <p:sldId id="1049" r:id="rId67"/>
    <p:sldId id="1113" r:id="rId68"/>
    <p:sldId id="1114" r:id="rId69"/>
    <p:sldId id="1115" r:id="rId70"/>
    <p:sldId id="1116" r:id="rId71"/>
    <p:sldId id="1028" r:id="rId72"/>
    <p:sldId id="1032" r:id="rId73"/>
    <p:sldId id="1119" r:id="rId74"/>
    <p:sldId id="1123" r:id="rId75"/>
    <p:sldId id="1124" r:id="rId76"/>
    <p:sldId id="1062" r:id="rId77"/>
    <p:sldId id="1063" r:id="rId78"/>
    <p:sldId id="1035" r:id="rId79"/>
    <p:sldId id="1036" r:id="rId80"/>
    <p:sldId id="1037" r:id="rId81"/>
    <p:sldId id="1038" r:id="rId82"/>
    <p:sldId id="1039" r:id="rId83"/>
    <p:sldId id="1040" r:id="rId84"/>
    <p:sldId id="1043" r:id="rId85"/>
    <p:sldId id="1044" r:id="rId86"/>
    <p:sldId id="1125" r:id="rId87"/>
    <p:sldId id="1126" r:id="rId88"/>
    <p:sldId id="1127" r:id="rId89"/>
    <p:sldId id="1128" r:id="rId90"/>
    <p:sldId id="1118" r:id="rId9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e zoo" initials="lz" lastIdx="1" clrIdx="0">
    <p:extLst>
      <p:ext uri="{19B8F6BF-5375-455C-9EA6-DF929625EA0E}">
        <p15:presenceInfo xmlns:p15="http://schemas.microsoft.com/office/powerpoint/2012/main" userId="7ca53237d8ebb95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82C1"/>
    <a:srgbClr val="295CA8"/>
    <a:srgbClr val="C60A5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Средний стиль 1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72770"/>
  </p:normalViewPr>
  <p:slideViewPr>
    <p:cSldViewPr snapToGrid="0" snapToObjects="1">
      <p:cViewPr varScale="1">
        <p:scale>
          <a:sx n="93" d="100"/>
          <a:sy n="93" d="100"/>
        </p:scale>
        <p:origin x="1736" y="2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AA5D89-4271-7B45-BC71-0FCE92908FBA}" type="datetimeFigureOut">
              <a:rPr lang="ru-RU" smtClean="0"/>
              <a:t>01.12.2022</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F20806-F0D2-174C-AC4F-53DB30FE7C14}" type="slidenum">
              <a:rPr lang="ru-RU" smtClean="0"/>
              <a:t>‹#›</a:t>
            </a:fld>
            <a:endParaRPr lang="ru-RU"/>
          </a:p>
        </p:txBody>
      </p:sp>
    </p:spTree>
    <p:extLst>
      <p:ext uri="{BB962C8B-B14F-4D97-AF65-F5344CB8AC3E}">
        <p14:creationId xmlns:p14="http://schemas.microsoft.com/office/powerpoint/2010/main" val="2020944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3F20806-F0D2-174C-AC4F-53DB30FE7C14}" type="slidenum">
              <a:rPr lang="ru-RU" smtClean="0"/>
              <a:t>4</a:t>
            </a:fld>
            <a:endParaRPr lang="ru-RU"/>
          </a:p>
        </p:txBody>
      </p:sp>
    </p:spTree>
    <p:extLst>
      <p:ext uri="{BB962C8B-B14F-4D97-AF65-F5344CB8AC3E}">
        <p14:creationId xmlns:p14="http://schemas.microsoft.com/office/powerpoint/2010/main" val="1290517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11:notes"/>
          <p:cNvSpPr txBox="1">
            <a:spLocks noGrp="1"/>
          </p:cNvSpPr>
          <p:nvPr>
            <p:ph type="body" idx="1"/>
          </p:nvPr>
        </p:nvSpPr>
        <p:spPr>
          <a:xfrm>
            <a:off x="685801" y="4343400"/>
            <a:ext cx="5486399" cy="5231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400"/>
              <a:buNone/>
            </a:pPr>
            <a:r>
              <a:rPr lang="en-US" sz="1100" b="0" i="0" u="none" strike="noStrike" cap="none">
                <a:solidFill>
                  <a:schemeClr val="dk1"/>
                </a:solidFill>
                <a:latin typeface="Arial"/>
                <a:ea typeface="Arial"/>
                <a:cs typeface="Arial"/>
                <a:sym typeface="Arial"/>
              </a:rPr>
              <a:t>Supplied by CS16, taught at Brown University with Prof. Seny Kamara</a:t>
            </a: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4626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12:notes"/>
          <p:cNvSpPr txBox="1">
            <a:spLocks noGrp="1"/>
          </p:cNvSpPr>
          <p:nvPr>
            <p:ph type="body" idx="1"/>
          </p:nvPr>
        </p:nvSpPr>
        <p:spPr>
          <a:xfrm>
            <a:off x="685801" y="4343401"/>
            <a:ext cx="5486399" cy="35391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97988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3:notes"/>
          <p:cNvSpPr txBox="1">
            <a:spLocks noGrp="1"/>
          </p:cNvSpPr>
          <p:nvPr>
            <p:ph type="body" idx="1"/>
          </p:nvPr>
        </p:nvSpPr>
        <p:spPr>
          <a:xfrm>
            <a:off x="685801"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04" name="Google Shape;10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3697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4:notes"/>
          <p:cNvSpPr txBox="1">
            <a:spLocks noGrp="1"/>
          </p:cNvSpPr>
          <p:nvPr>
            <p:ph type="body" idx="1"/>
          </p:nvPr>
        </p:nvSpPr>
        <p:spPr>
          <a:xfrm>
            <a:off x="685801"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11" name="Google Shape;111;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48354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5:notes"/>
          <p:cNvSpPr txBox="1">
            <a:spLocks noGrp="1"/>
          </p:cNvSpPr>
          <p:nvPr>
            <p:ph type="body" idx="1"/>
          </p:nvPr>
        </p:nvSpPr>
        <p:spPr>
          <a:xfrm>
            <a:off x="685801"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18" name="Google Shape;118;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10213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6:notes"/>
          <p:cNvSpPr txBox="1">
            <a:spLocks noGrp="1"/>
          </p:cNvSpPr>
          <p:nvPr>
            <p:ph type="body" idx="1"/>
          </p:nvPr>
        </p:nvSpPr>
        <p:spPr>
          <a:xfrm>
            <a:off x="685801"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25" name="Google Shape;125;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0344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7:notes"/>
          <p:cNvSpPr txBox="1">
            <a:spLocks noGrp="1"/>
          </p:cNvSpPr>
          <p:nvPr>
            <p:ph type="body" idx="1"/>
          </p:nvPr>
        </p:nvSpPr>
        <p:spPr>
          <a:xfrm>
            <a:off x="685801"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32" name="Google Shape;132;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5674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8:notes"/>
          <p:cNvSpPr txBox="1">
            <a:spLocks noGrp="1"/>
          </p:cNvSpPr>
          <p:nvPr>
            <p:ph type="body" idx="1"/>
          </p:nvPr>
        </p:nvSpPr>
        <p:spPr>
          <a:xfrm>
            <a:off x="685801"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39" name="Google Shape;139;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50534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9:notes"/>
          <p:cNvSpPr txBox="1">
            <a:spLocks noGrp="1"/>
          </p:cNvSpPr>
          <p:nvPr>
            <p:ph type="body" idx="1"/>
          </p:nvPr>
        </p:nvSpPr>
        <p:spPr>
          <a:xfrm>
            <a:off x="685801" y="4343401"/>
            <a:ext cx="5486399" cy="35391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83646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20:notes"/>
          <p:cNvSpPr txBox="1">
            <a:spLocks noGrp="1"/>
          </p:cNvSpPr>
          <p:nvPr>
            <p:ph type="body" idx="1"/>
          </p:nvPr>
        </p:nvSpPr>
        <p:spPr>
          <a:xfrm>
            <a:off x="685801" y="4343401"/>
            <a:ext cx="5486399" cy="35391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77999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 name="Google Shape;31;p2:notes"/>
          <p:cNvSpPr txBox="1">
            <a:spLocks noGrp="1"/>
          </p:cNvSpPr>
          <p:nvPr>
            <p:ph type="body" idx="1"/>
          </p:nvPr>
        </p:nvSpPr>
        <p:spPr>
          <a:xfrm>
            <a:off x="685801"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71511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p21:notes"/>
          <p:cNvSpPr txBox="1">
            <a:spLocks noGrp="1"/>
          </p:cNvSpPr>
          <p:nvPr>
            <p:ph type="body" idx="1"/>
          </p:nvPr>
        </p:nvSpPr>
        <p:spPr>
          <a:xfrm>
            <a:off x="685801" y="4343401"/>
            <a:ext cx="5486399" cy="35391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71302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 name="Google Shape;39;p3:notes"/>
          <p:cNvSpPr txBox="1">
            <a:spLocks noGrp="1"/>
          </p:cNvSpPr>
          <p:nvPr>
            <p:ph type="body" idx="1"/>
          </p:nvPr>
        </p:nvSpPr>
        <p:spPr>
          <a:xfrm>
            <a:off x="685800" y="4343401"/>
            <a:ext cx="5486400" cy="35391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400"/>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61552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p22:notes"/>
          <p:cNvSpPr txBox="1">
            <a:spLocks noGrp="1"/>
          </p:cNvSpPr>
          <p:nvPr>
            <p:ph type="body" idx="1"/>
          </p:nvPr>
        </p:nvSpPr>
        <p:spPr>
          <a:xfrm>
            <a:off x="685801" y="4343401"/>
            <a:ext cx="5486399" cy="35391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791763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23:notes"/>
          <p:cNvSpPr txBox="1">
            <a:spLocks noGrp="1"/>
          </p:cNvSpPr>
          <p:nvPr>
            <p:ph type="body" idx="1"/>
          </p:nvPr>
        </p:nvSpPr>
        <p:spPr>
          <a:xfrm>
            <a:off x="685801" y="4343401"/>
            <a:ext cx="5486399" cy="35391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250597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p24:notes"/>
          <p:cNvSpPr txBox="1">
            <a:spLocks noGrp="1"/>
          </p:cNvSpPr>
          <p:nvPr>
            <p:ph type="body" idx="1"/>
          </p:nvPr>
        </p:nvSpPr>
        <p:spPr>
          <a:xfrm>
            <a:off x="685801"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400"/>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52713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5:notes"/>
          <p:cNvSpPr txBox="1">
            <a:spLocks noGrp="1"/>
          </p:cNvSpPr>
          <p:nvPr>
            <p:ph type="body" idx="1"/>
          </p:nvPr>
        </p:nvSpPr>
        <p:spPr>
          <a:xfrm>
            <a:off x="685801"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86" name="Google Shape;186;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46470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26:notes"/>
          <p:cNvSpPr txBox="1">
            <a:spLocks noGrp="1"/>
          </p:cNvSpPr>
          <p:nvPr>
            <p:ph type="body" idx="1"/>
          </p:nvPr>
        </p:nvSpPr>
        <p:spPr>
          <a:xfrm>
            <a:off x="685801"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400"/>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646652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 name="Google Shape;39;p3:notes"/>
          <p:cNvSpPr txBox="1">
            <a:spLocks noGrp="1"/>
          </p:cNvSpPr>
          <p:nvPr>
            <p:ph type="body" idx="1"/>
          </p:nvPr>
        </p:nvSpPr>
        <p:spPr>
          <a:xfrm>
            <a:off x="685800" y="4343401"/>
            <a:ext cx="5486400" cy="35391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400"/>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815463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27:notes"/>
          <p:cNvSpPr txBox="1">
            <a:spLocks noGrp="1"/>
          </p:cNvSpPr>
          <p:nvPr>
            <p:ph type="body" idx="1"/>
          </p:nvPr>
        </p:nvSpPr>
        <p:spPr>
          <a:xfrm>
            <a:off x="685801"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
        <p:nvSpPr>
          <p:cNvPr id="201" name="Google Shape;201;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19053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8:notes"/>
          <p:cNvSpPr txBox="1">
            <a:spLocks noGrp="1"/>
          </p:cNvSpPr>
          <p:nvPr>
            <p:ph type="body" idx="1"/>
          </p:nvPr>
        </p:nvSpPr>
        <p:spPr>
          <a:xfrm>
            <a:off x="685801"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12" name="Google Shape;212;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3992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5:notes"/>
          <p:cNvSpPr txBox="1">
            <a:spLocks noGrp="1"/>
          </p:cNvSpPr>
          <p:nvPr>
            <p:ph type="body" idx="1"/>
          </p:nvPr>
        </p:nvSpPr>
        <p:spPr>
          <a:xfrm>
            <a:off x="685801"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
        <p:nvSpPr>
          <p:cNvPr id="51" name="Google Shape;5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6771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9:notes"/>
          <p:cNvSpPr txBox="1">
            <a:spLocks noGrp="1"/>
          </p:cNvSpPr>
          <p:nvPr>
            <p:ph type="body" idx="1"/>
          </p:nvPr>
        </p:nvSpPr>
        <p:spPr>
          <a:xfrm>
            <a:off x="685801"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21" name="Google Shape;221;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58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 name="Google Shape;39;p3:notes"/>
          <p:cNvSpPr txBox="1">
            <a:spLocks noGrp="1"/>
          </p:cNvSpPr>
          <p:nvPr>
            <p:ph type="body" idx="1"/>
          </p:nvPr>
        </p:nvSpPr>
        <p:spPr>
          <a:xfrm>
            <a:off x="685800" y="4343401"/>
            <a:ext cx="5486400" cy="35391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400"/>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76811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30:notes"/>
          <p:cNvSpPr txBox="1">
            <a:spLocks noGrp="1"/>
          </p:cNvSpPr>
          <p:nvPr>
            <p:ph type="body" idx="1"/>
          </p:nvPr>
        </p:nvSpPr>
        <p:spPr>
          <a:xfrm>
            <a:off x="685801"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28" name="Google Shape;228;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424258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31:notes"/>
          <p:cNvSpPr txBox="1">
            <a:spLocks noGrp="1"/>
          </p:cNvSpPr>
          <p:nvPr>
            <p:ph type="body" idx="1"/>
          </p:nvPr>
        </p:nvSpPr>
        <p:spPr>
          <a:xfrm>
            <a:off x="685801"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37" name="Google Shape;237;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8064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32:notes"/>
          <p:cNvSpPr txBox="1">
            <a:spLocks noGrp="1"/>
          </p:cNvSpPr>
          <p:nvPr>
            <p:ph type="body" idx="1"/>
          </p:nvPr>
        </p:nvSpPr>
        <p:spPr>
          <a:xfrm>
            <a:off x="685801"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82853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33:notes"/>
          <p:cNvSpPr txBox="1">
            <a:spLocks noGrp="1"/>
          </p:cNvSpPr>
          <p:nvPr>
            <p:ph type="body" idx="1"/>
          </p:nvPr>
        </p:nvSpPr>
        <p:spPr>
          <a:xfrm>
            <a:off x="685801"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63" name="Google Shape;263;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68152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 name="Google Shape;39;p3:notes"/>
          <p:cNvSpPr txBox="1">
            <a:spLocks noGrp="1"/>
          </p:cNvSpPr>
          <p:nvPr>
            <p:ph type="body" idx="1"/>
          </p:nvPr>
        </p:nvSpPr>
        <p:spPr>
          <a:xfrm>
            <a:off x="685800" y="4343401"/>
            <a:ext cx="5486400" cy="35391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400"/>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968233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34:notes"/>
          <p:cNvSpPr txBox="1">
            <a:spLocks noGrp="1"/>
          </p:cNvSpPr>
          <p:nvPr>
            <p:ph type="body" idx="1"/>
          </p:nvPr>
        </p:nvSpPr>
        <p:spPr>
          <a:xfrm>
            <a:off x="685801"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186702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35:notes"/>
          <p:cNvSpPr txBox="1">
            <a:spLocks noGrp="1"/>
          </p:cNvSpPr>
          <p:nvPr>
            <p:ph type="body" idx="1"/>
          </p:nvPr>
        </p:nvSpPr>
        <p:spPr>
          <a:xfrm>
            <a:off x="685801"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76" name="Google Shape;276;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72175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36:notes"/>
          <p:cNvSpPr txBox="1">
            <a:spLocks noGrp="1"/>
          </p:cNvSpPr>
          <p:nvPr>
            <p:ph type="body" idx="1"/>
          </p:nvPr>
        </p:nvSpPr>
        <p:spPr>
          <a:xfrm>
            <a:off x="685801"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82" name="Google Shape;282;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0151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p6:notes"/>
          <p:cNvSpPr txBox="1">
            <a:spLocks noGrp="1"/>
          </p:cNvSpPr>
          <p:nvPr>
            <p:ph type="body" idx="1"/>
          </p:nvPr>
        </p:nvSpPr>
        <p:spPr>
          <a:xfrm>
            <a:off x="685801" y="4343401"/>
            <a:ext cx="5486399" cy="35391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639019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p37:notes"/>
          <p:cNvSpPr txBox="1">
            <a:spLocks noGrp="1"/>
          </p:cNvSpPr>
          <p:nvPr>
            <p:ph type="body" idx="1"/>
          </p:nvPr>
        </p:nvSpPr>
        <p:spPr>
          <a:xfrm>
            <a:off x="685801"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7997890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4" name="Google Shape;294;p38:notes"/>
          <p:cNvSpPr txBox="1">
            <a:spLocks noGrp="1"/>
          </p:cNvSpPr>
          <p:nvPr>
            <p:ph type="body" idx="1"/>
          </p:nvPr>
        </p:nvSpPr>
        <p:spPr>
          <a:xfrm>
            <a:off x="685801" y="4343401"/>
            <a:ext cx="5486399" cy="35391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60467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p39:notes"/>
          <p:cNvSpPr txBox="1">
            <a:spLocks noGrp="1"/>
          </p:cNvSpPr>
          <p:nvPr>
            <p:ph type="body" idx="1"/>
          </p:nvPr>
        </p:nvSpPr>
        <p:spPr>
          <a:xfrm>
            <a:off x="685801" y="4343401"/>
            <a:ext cx="5486399" cy="35391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311169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40:notes"/>
          <p:cNvSpPr txBox="1">
            <a:spLocks noGrp="1"/>
          </p:cNvSpPr>
          <p:nvPr>
            <p:ph type="body" idx="1"/>
          </p:nvPr>
        </p:nvSpPr>
        <p:spPr>
          <a:xfrm>
            <a:off x="685801"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16" name="Google Shape;316;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04438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p41:notes"/>
          <p:cNvSpPr txBox="1">
            <a:spLocks noGrp="1"/>
          </p:cNvSpPr>
          <p:nvPr>
            <p:ph type="body" idx="1"/>
          </p:nvPr>
        </p:nvSpPr>
        <p:spPr>
          <a:xfrm>
            <a:off x="685801"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400"/>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802754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42:notes"/>
          <p:cNvSpPr txBox="1">
            <a:spLocks noGrp="1"/>
          </p:cNvSpPr>
          <p:nvPr>
            <p:ph type="body" idx="1"/>
          </p:nvPr>
        </p:nvSpPr>
        <p:spPr>
          <a:xfrm>
            <a:off x="685801"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35" name="Google Shape;335;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74154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43:notes"/>
          <p:cNvSpPr txBox="1">
            <a:spLocks noGrp="1"/>
          </p:cNvSpPr>
          <p:nvPr>
            <p:ph type="body" idx="1"/>
          </p:nvPr>
        </p:nvSpPr>
        <p:spPr>
          <a:xfrm>
            <a:off x="685801"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
        <p:nvSpPr>
          <p:cNvPr id="344" name="Google Shape;344;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39168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4:notes"/>
          <p:cNvSpPr txBox="1">
            <a:spLocks noGrp="1"/>
          </p:cNvSpPr>
          <p:nvPr>
            <p:ph type="body" idx="1"/>
          </p:nvPr>
        </p:nvSpPr>
        <p:spPr>
          <a:xfrm>
            <a:off x="685801"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52" name="Google Shape;352;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24995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p45:notes"/>
          <p:cNvSpPr txBox="1">
            <a:spLocks noGrp="1"/>
          </p:cNvSpPr>
          <p:nvPr>
            <p:ph type="body" idx="1"/>
          </p:nvPr>
        </p:nvSpPr>
        <p:spPr>
          <a:xfrm>
            <a:off x="685801"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648935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46:notes"/>
          <p:cNvSpPr txBox="1">
            <a:spLocks noGrp="1"/>
          </p:cNvSpPr>
          <p:nvPr>
            <p:ph type="body" idx="1"/>
          </p:nvPr>
        </p:nvSpPr>
        <p:spPr>
          <a:xfrm>
            <a:off x="685801"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
        <p:nvSpPr>
          <p:cNvPr id="371" name="Google Shape;371;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98226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4:notes"/>
          <p:cNvSpPr txBox="1">
            <a:spLocks noGrp="1"/>
          </p:cNvSpPr>
          <p:nvPr>
            <p:ph type="body" idx="1"/>
          </p:nvPr>
        </p:nvSpPr>
        <p:spPr>
          <a:xfrm>
            <a:off x="685801"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
        <p:nvSpPr>
          <p:cNvPr id="45" name="Google Shape;4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01121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7" name="Google Shape;377;p47:notes"/>
          <p:cNvSpPr txBox="1">
            <a:spLocks noGrp="1"/>
          </p:cNvSpPr>
          <p:nvPr>
            <p:ph type="body" idx="1"/>
          </p:nvPr>
        </p:nvSpPr>
        <p:spPr>
          <a:xfrm>
            <a:off x="685800" y="4343401"/>
            <a:ext cx="5486400" cy="35391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400"/>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382102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4FEC2B2A-AD8C-F642-8091-D7ACCA09BA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fld id="{662C4701-EC60-2749-A13B-1DF1FB9D1CD2}" type="slidenum">
              <a:rPr lang="en-US" altLang="ru-TR" sz="1200">
                <a:solidFill>
                  <a:schemeClr val="tx1"/>
                </a:solidFill>
              </a:rPr>
              <a:pPr/>
              <a:t>56</a:t>
            </a:fld>
            <a:endParaRPr lang="en-US" altLang="ru-TR" sz="1200">
              <a:solidFill>
                <a:schemeClr val="tx1"/>
              </a:solidFill>
            </a:endParaRPr>
          </a:p>
        </p:txBody>
      </p:sp>
      <p:sp>
        <p:nvSpPr>
          <p:cNvPr id="37890" name="Rectangle 2">
            <a:extLst>
              <a:ext uri="{FF2B5EF4-FFF2-40B4-BE49-F238E27FC236}">
                <a16:creationId xmlns:a16="http://schemas.microsoft.com/office/drawing/2014/main" id="{DDC2517F-8D91-8644-8D26-B3A9DD88A37F}"/>
              </a:ext>
            </a:extLst>
          </p:cNvPr>
          <p:cNvSpPr>
            <a:spLocks noGrp="1" noRot="1" noChangeAspect="1" noChangeArrowheads="1" noTextEdit="1"/>
          </p:cNvSpPr>
          <p:nvPr>
            <p:ph type="sldImg"/>
          </p:nvPr>
        </p:nvSpPr>
        <p:spPr>
          <a:xfrm>
            <a:off x="942975" y="746125"/>
            <a:ext cx="4975225" cy="3730625"/>
          </a:xfrm>
          <a:ln/>
        </p:spPr>
      </p:sp>
      <p:sp>
        <p:nvSpPr>
          <p:cNvPr id="37891" name="Rectangle 3">
            <a:extLst>
              <a:ext uri="{FF2B5EF4-FFF2-40B4-BE49-F238E27FC236}">
                <a16:creationId xmlns:a16="http://schemas.microsoft.com/office/drawing/2014/main" id="{EFD76E1A-6698-0E44-898F-93A8C4DAACF6}"/>
              </a:ext>
            </a:extLst>
          </p:cNvPr>
          <p:cNvSpPr>
            <a:spLocks noGrp="1" noChangeArrowheads="1"/>
          </p:cNvSpPr>
          <p:nvPr>
            <p:ph type="body" idx="1"/>
          </p:nvPr>
        </p:nvSpPr>
        <p:spPr>
          <a:xfrm>
            <a:off x="685800" y="4724400"/>
            <a:ext cx="5486400" cy="4475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ru-TR">
              <a:ea typeface="ＭＳ Ｐゴシック" panose="020B0600070205080204" pitchFamily="34" charset="-128"/>
            </a:endParaRPr>
          </a:p>
        </p:txBody>
      </p:sp>
    </p:spTree>
    <p:extLst>
      <p:ext uri="{BB962C8B-B14F-4D97-AF65-F5344CB8AC3E}">
        <p14:creationId xmlns:p14="http://schemas.microsoft.com/office/powerpoint/2010/main" val="42918399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3297BEDB-BFED-A249-B232-C2B20CE6B1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fld id="{7EA8734E-764A-F844-BADB-C2A3407EFADB}" type="slidenum">
              <a:rPr lang="en-US" altLang="ru-TR" sz="1200">
                <a:solidFill>
                  <a:schemeClr val="tx1"/>
                </a:solidFill>
              </a:rPr>
              <a:pPr/>
              <a:t>57</a:t>
            </a:fld>
            <a:endParaRPr lang="en-US" altLang="ru-TR" sz="1200">
              <a:solidFill>
                <a:schemeClr val="tx1"/>
              </a:solidFill>
            </a:endParaRPr>
          </a:p>
        </p:txBody>
      </p:sp>
      <p:sp>
        <p:nvSpPr>
          <p:cNvPr id="39938" name="Rectangle 2">
            <a:extLst>
              <a:ext uri="{FF2B5EF4-FFF2-40B4-BE49-F238E27FC236}">
                <a16:creationId xmlns:a16="http://schemas.microsoft.com/office/drawing/2014/main" id="{8A044CED-C899-C944-A3C2-98334CDDE37F}"/>
              </a:ext>
            </a:extLst>
          </p:cNvPr>
          <p:cNvSpPr>
            <a:spLocks noGrp="1" noRot="1" noChangeAspect="1" noChangeArrowheads="1" noTextEdit="1"/>
          </p:cNvSpPr>
          <p:nvPr>
            <p:ph type="sldImg"/>
          </p:nvPr>
        </p:nvSpPr>
        <p:spPr>
          <a:xfrm>
            <a:off x="942975" y="746125"/>
            <a:ext cx="4975225" cy="3730625"/>
          </a:xfrm>
          <a:ln/>
        </p:spPr>
      </p:sp>
      <p:sp>
        <p:nvSpPr>
          <p:cNvPr id="39939" name="Rectangle 3">
            <a:extLst>
              <a:ext uri="{FF2B5EF4-FFF2-40B4-BE49-F238E27FC236}">
                <a16:creationId xmlns:a16="http://schemas.microsoft.com/office/drawing/2014/main" id="{DFF57254-7130-164F-BEAD-E5DAE0A51253}"/>
              </a:ext>
            </a:extLst>
          </p:cNvPr>
          <p:cNvSpPr>
            <a:spLocks noGrp="1" noChangeArrowheads="1"/>
          </p:cNvSpPr>
          <p:nvPr>
            <p:ph type="body" idx="1"/>
          </p:nvPr>
        </p:nvSpPr>
        <p:spPr>
          <a:xfrm>
            <a:off x="685800" y="4724400"/>
            <a:ext cx="5486400" cy="4475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ru-TR">
              <a:ea typeface="ＭＳ Ｐゴシック" panose="020B0600070205080204" pitchFamily="34" charset="-128"/>
            </a:endParaRPr>
          </a:p>
        </p:txBody>
      </p:sp>
    </p:spTree>
    <p:extLst>
      <p:ext uri="{BB962C8B-B14F-4D97-AF65-F5344CB8AC3E}">
        <p14:creationId xmlns:p14="http://schemas.microsoft.com/office/powerpoint/2010/main" val="28135523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6591F51C-5000-6849-A7E9-6496014910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fld id="{DE73AB49-18D2-4D41-B2BE-9055ED73E0B5}" type="slidenum">
              <a:rPr lang="en-US" altLang="ru-TR" sz="1200">
                <a:solidFill>
                  <a:schemeClr val="tx1"/>
                </a:solidFill>
              </a:rPr>
              <a:pPr/>
              <a:t>59</a:t>
            </a:fld>
            <a:endParaRPr lang="en-US" altLang="ru-TR" sz="1200">
              <a:solidFill>
                <a:schemeClr val="tx1"/>
              </a:solidFill>
            </a:endParaRPr>
          </a:p>
        </p:txBody>
      </p:sp>
      <p:sp>
        <p:nvSpPr>
          <p:cNvPr id="41986" name="Rectangle 2">
            <a:extLst>
              <a:ext uri="{FF2B5EF4-FFF2-40B4-BE49-F238E27FC236}">
                <a16:creationId xmlns:a16="http://schemas.microsoft.com/office/drawing/2014/main" id="{4829E6A2-E60C-D24B-B8DD-47E3D5957EE9}"/>
              </a:ext>
            </a:extLst>
          </p:cNvPr>
          <p:cNvSpPr>
            <a:spLocks noGrp="1" noRot="1" noChangeAspect="1" noChangeArrowheads="1" noTextEdit="1"/>
          </p:cNvSpPr>
          <p:nvPr>
            <p:ph type="sldImg"/>
          </p:nvPr>
        </p:nvSpPr>
        <p:spPr>
          <a:xfrm>
            <a:off x="942975" y="746125"/>
            <a:ext cx="4975225" cy="3730625"/>
          </a:xfrm>
          <a:ln/>
        </p:spPr>
      </p:sp>
      <p:sp>
        <p:nvSpPr>
          <p:cNvPr id="41987" name="Rectangle 3">
            <a:extLst>
              <a:ext uri="{FF2B5EF4-FFF2-40B4-BE49-F238E27FC236}">
                <a16:creationId xmlns:a16="http://schemas.microsoft.com/office/drawing/2014/main" id="{BD15865C-8465-704D-A030-41B5EA46E4D0}"/>
              </a:ext>
            </a:extLst>
          </p:cNvPr>
          <p:cNvSpPr>
            <a:spLocks noGrp="1" noChangeArrowheads="1"/>
          </p:cNvSpPr>
          <p:nvPr>
            <p:ph type="body" idx="1"/>
          </p:nvPr>
        </p:nvSpPr>
        <p:spPr>
          <a:xfrm>
            <a:off x="685800" y="4724400"/>
            <a:ext cx="5486400" cy="4475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ru-TR">
              <a:ea typeface="ＭＳ Ｐゴシック" panose="020B0600070205080204" pitchFamily="34" charset="-128"/>
            </a:endParaRPr>
          </a:p>
        </p:txBody>
      </p:sp>
    </p:spTree>
    <p:extLst>
      <p:ext uri="{BB962C8B-B14F-4D97-AF65-F5344CB8AC3E}">
        <p14:creationId xmlns:p14="http://schemas.microsoft.com/office/powerpoint/2010/main" val="35555332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E2D9A481-A1B2-7C48-88D8-A626F6EE35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fld id="{F2A3E1C5-B502-0041-AB04-ADFF8AA3F767}" type="slidenum">
              <a:rPr lang="en-US" altLang="ru-TR" sz="1200">
                <a:solidFill>
                  <a:schemeClr val="tx1"/>
                </a:solidFill>
              </a:rPr>
              <a:pPr/>
              <a:t>61</a:t>
            </a:fld>
            <a:endParaRPr lang="en-US" altLang="ru-TR" sz="1200">
              <a:solidFill>
                <a:schemeClr val="tx1"/>
              </a:solidFill>
            </a:endParaRPr>
          </a:p>
        </p:txBody>
      </p:sp>
      <p:sp>
        <p:nvSpPr>
          <p:cNvPr id="45058" name="Rectangle 2">
            <a:extLst>
              <a:ext uri="{FF2B5EF4-FFF2-40B4-BE49-F238E27FC236}">
                <a16:creationId xmlns:a16="http://schemas.microsoft.com/office/drawing/2014/main" id="{565E5B24-ACBB-634E-BC14-66F7C7ABCE48}"/>
              </a:ext>
            </a:extLst>
          </p:cNvPr>
          <p:cNvSpPr>
            <a:spLocks noGrp="1" noRot="1" noChangeAspect="1" noChangeArrowheads="1" noTextEdit="1"/>
          </p:cNvSpPr>
          <p:nvPr>
            <p:ph type="sldImg"/>
          </p:nvPr>
        </p:nvSpPr>
        <p:spPr>
          <a:xfrm>
            <a:off x="942975" y="746125"/>
            <a:ext cx="4975225" cy="3730625"/>
          </a:xfrm>
          <a:ln/>
        </p:spPr>
      </p:sp>
      <p:sp>
        <p:nvSpPr>
          <p:cNvPr id="45059" name="Rectangle 3">
            <a:extLst>
              <a:ext uri="{FF2B5EF4-FFF2-40B4-BE49-F238E27FC236}">
                <a16:creationId xmlns:a16="http://schemas.microsoft.com/office/drawing/2014/main" id="{BED11C0E-DF04-D64F-9CF4-963C33DA6806}"/>
              </a:ext>
            </a:extLst>
          </p:cNvPr>
          <p:cNvSpPr>
            <a:spLocks noGrp="1" noChangeArrowheads="1"/>
          </p:cNvSpPr>
          <p:nvPr>
            <p:ph type="body" idx="1"/>
          </p:nvPr>
        </p:nvSpPr>
        <p:spPr>
          <a:xfrm>
            <a:off x="685800" y="4724400"/>
            <a:ext cx="5486400" cy="4475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ru-TR">
              <a:ea typeface="ＭＳ Ｐゴシック" panose="020B0600070205080204" pitchFamily="34" charset="-128"/>
            </a:endParaRPr>
          </a:p>
        </p:txBody>
      </p:sp>
    </p:spTree>
    <p:extLst>
      <p:ext uri="{BB962C8B-B14F-4D97-AF65-F5344CB8AC3E}">
        <p14:creationId xmlns:p14="http://schemas.microsoft.com/office/powerpoint/2010/main" val="37458522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09" name="Slide Image Placeholder 1">
            <a:extLst>
              <a:ext uri="{FF2B5EF4-FFF2-40B4-BE49-F238E27FC236}">
                <a16:creationId xmlns:a16="http://schemas.microsoft.com/office/drawing/2014/main" id="{BAD90C17-8B52-E843-82C8-67350F732DAA}"/>
              </a:ext>
            </a:extLst>
          </p:cNvPr>
          <p:cNvSpPr>
            <a:spLocks noGrp="1" noRot="1" noChangeAspect="1"/>
          </p:cNvSpPr>
          <p:nvPr>
            <p:ph type="sldImg"/>
          </p:nvPr>
        </p:nvSpPr>
        <p:spPr>
          <a:ln/>
        </p:spPr>
      </p:sp>
      <p:sp>
        <p:nvSpPr>
          <p:cNvPr id="375810" name="Notes Placeholder 2">
            <a:extLst>
              <a:ext uri="{FF2B5EF4-FFF2-40B4-BE49-F238E27FC236}">
                <a16:creationId xmlns:a16="http://schemas.microsoft.com/office/drawing/2014/main" id="{08673AA6-EDAD-834A-BD77-73D39D4A9EA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TR" altLang="ru-TR">
              <a:ea typeface="ＭＳ Ｐゴシック" panose="020B0600070205080204" pitchFamily="34" charset="-128"/>
            </a:endParaRPr>
          </a:p>
        </p:txBody>
      </p:sp>
      <p:sp>
        <p:nvSpPr>
          <p:cNvPr id="375811" name="Slide Number Placeholder 3">
            <a:extLst>
              <a:ext uri="{FF2B5EF4-FFF2-40B4-BE49-F238E27FC236}">
                <a16:creationId xmlns:a16="http://schemas.microsoft.com/office/drawing/2014/main" id="{11B25FED-5165-D542-B6CD-765B4CC7F7A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fld id="{E55F8D1B-D303-364A-9647-98BEBAA64062}" type="slidenum">
              <a:rPr lang="he-IL" altLang="ru-TR" sz="1200">
                <a:solidFill>
                  <a:schemeClr val="tx1"/>
                </a:solidFill>
              </a:rPr>
              <a:pPr/>
              <a:t>76</a:t>
            </a:fld>
            <a:endParaRPr lang="en-US" altLang="ru-TR" sz="1200">
              <a:solidFill>
                <a:schemeClr val="tx1"/>
              </a:solidFill>
              <a:cs typeface="Arial" panose="020B0604020202020204" pitchFamily="34" charset="0"/>
            </a:endParaRPr>
          </a:p>
        </p:txBody>
      </p:sp>
    </p:spTree>
    <p:extLst>
      <p:ext uri="{BB962C8B-B14F-4D97-AF65-F5344CB8AC3E}">
        <p14:creationId xmlns:p14="http://schemas.microsoft.com/office/powerpoint/2010/main" val="9616289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5F91A2F5-8899-4C4C-B381-B30F6EADC9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fld id="{06300233-53C6-9E48-ADEE-A13AE63966F6}" type="slidenum">
              <a:rPr lang="en-US" altLang="ru-TR" sz="1200">
                <a:solidFill>
                  <a:schemeClr val="tx1"/>
                </a:solidFill>
                <a:cs typeface="Arial" panose="020B0604020202020204" pitchFamily="34" charset="0"/>
              </a:rPr>
              <a:pPr/>
              <a:t>77</a:t>
            </a:fld>
            <a:endParaRPr lang="en-US" altLang="ru-TR" sz="1200">
              <a:solidFill>
                <a:schemeClr val="tx1"/>
              </a:solidFill>
              <a:cs typeface="Arial" panose="020B0604020202020204" pitchFamily="34" charset="0"/>
            </a:endParaRPr>
          </a:p>
        </p:txBody>
      </p:sp>
      <p:sp>
        <p:nvSpPr>
          <p:cNvPr id="57346" name="Rectangle 1026">
            <a:extLst>
              <a:ext uri="{FF2B5EF4-FFF2-40B4-BE49-F238E27FC236}">
                <a16:creationId xmlns:a16="http://schemas.microsoft.com/office/drawing/2014/main" id="{07DC8146-A992-884F-A86B-2EB51FDA40AB}"/>
              </a:ext>
            </a:extLst>
          </p:cNvPr>
          <p:cNvSpPr>
            <a:spLocks noGrp="1" noRot="1" noChangeAspect="1" noChangeArrowheads="1" noTextEdit="1"/>
          </p:cNvSpPr>
          <p:nvPr>
            <p:ph type="sldImg"/>
          </p:nvPr>
        </p:nvSpPr>
        <p:spPr>
          <a:xfrm>
            <a:off x="952500" y="752475"/>
            <a:ext cx="4953000" cy="3714750"/>
          </a:xfrm>
          <a:ln/>
        </p:spPr>
      </p:sp>
      <p:sp>
        <p:nvSpPr>
          <p:cNvPr id="177155" name="Rectangle 1027">
            <a:extLst>
              <a:ext uri="{FF2B5EF4-FFF2-40B4-BE49-F238E27FC236}">
                <a16:creationId xmlns:a16="http://schemas.microsoft.com/office/drawing/2014/main" id="{8A091C31-FD5F-3B46-A5B8-A6745F29BA70}"/>
              </a:ext>
            </a:extLst>
          </p:cNvPr>
          <p:cNvSpPr>
            <a:spLocks noGrp="1" noChangeArrowheads="1"/>
          </p:cNvSpPr>
          <p:nvPr>
            <p:ph type="body" idx="1"/>
          </p:nvPr>
        </p:nvSpPr>
        <p:spPr/>
        <p:txBody>
          <a:bodyPr/>
          <a:lstStyle/>
          <a:p>
            <a:pPr>
              <a:defRPr/>
            </a:pPr>
            <a:r>
              <a:rPr lang="en-US">
                <a:cs typeface="+mn-cs"/>
              </a:rPr>
              <a:t>Note that it is possible to have a tree whose degree is (say) 3 and whose root has a</a:t>
            </a:r>
          </a:p>
          <a:p>
            <a:pPr>
              <a:defRPr/>
            </a:pPr>
            <a:r>
              <a:rPr lang="en-US">
                <a:cs typeface="+mn-cs"/>
              </a:rPr>
              <a:t>degree that is &lt; 3.</a:t>
            </a:r>
          </a:p>
        </p:txBody>
      </p:sp>
    </p:spTree>
    <p:extLst>
      <p:ext uri="{BB962C8B-B14F-4D97-AF65-F5344CB8AC3E}">
        <p14:creationId xmlns:p14="http://schemas.microsoft.com/office/powerpoint/2010/main" val="24713398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a:extLst>
              <a:ext uri="{FF2B5EF4-FFF2-40B4-BE49-F238E27FC236}">
                <a16:creationId xmlns:a16="http://schemas.microsoft.com/office/drawing/2014/main" id="{93070C24-C963-9741-B023-D18FF510FC16}"/>
              </a:ext>
            </a:extLst>
          </p:cNvPr>
          <p:cNvSpPr>
            <a:spLocks noGrp="1" noRot="1" noChangeAspect="1"/>
          </p:cNvSpPr>
          <p:nvPr>
            <p:ph type="sldImg"/>
          </p:nvPr>
        </p:nvSpPr>
        <p:spPr>
          <a:ln/>
        </p:spPr>
      </p:sp>
      <p:sp>
        <p:nvSpPr>
          <p:cNvPr id="117762" name="Notes Placeholder 2">
            <a:extLst>
              <a:ext uri="{FF2B5EF4-FFF2-40B4-BE49-F238E27FC236}">
                <a16:creationId xmlns:a16="http://schemas.microsoft.com/office/drawing/2014/main" id="{8A9AD05D-BC8E-6C43-854C-D233D9036C5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TR" altLang="ru-TR">
              <a:ea typeface="ＭＳ Ｐゴシック" panose="020B0600070205080204" pitchFamily="34" charset="-128"/>
            </a:endParaRPr>
          </a:p>
        </p:txBody>
      </p:sp>
      <p:sp>
        <p:nvSpPr>
          <p:cNvPr id="117763" name="Slide Number Placeholder 3">
            <a:extLst>
              <a:ext uri="{FF2B5EF4-FFF2-40B4-BE49-F238E27FC236}">
                <a16:creationId xmlns:a16="http://schemas.microsoft.com/office/drawing/2014/main" id="{0ACCAC5A-B679-B540-8813-48E3068F2DF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fld id="{3C69C3F6-4B62-8140-A584-845390DA7CDE}" type="slidenum">
              <a:rPr lang="he-IL" altLang="ru-TR" sz="1200">
                <a:solidFill>
                  <a:schemeClr val="tx1"/>
                </a:solidFill>
              </a:rPr>
              <a:pPr/>
              <a:t>90</a:t>
            </a:fld>
            <a:endParaRPr lang="en-US" altLang="ru-TR" sz="1200">
              <a:solidFill>
                <a:schemeClr val="tx1"/>
              </a:solidFill>
              <a:cs typeface="Arial" panose="020B0604020202020204" pitchFamily="34" charset="0"/>
            </a:endParaRPr>
          </a:p>
        </p:txBody>
      </p:sp>
    </p:spTree>
    <p:extLst>
      <p:ext uri="{BB962C8B-B14F-4D97-AF65-F5344CB8AC3E}">
        <p14:creationId xmlns:p14="http://schemas.microsoft.com/office/powerpoint/2010/main" val="1047557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7:notes"/>
          <p:cNvSpPr txBox="1">
            <a:spLocks noGrp="1"/>
          </p:cNvSpPr>
          <p:nvPr>
            <p:ph type="body" idx="1"/>
          </p:nvPr>
        </p:nvSpPr>
        <p:spPr>
          <a:xfrm>
            <a:off x="685801" y="4343401"/>
            <a:ext cx="5486399" cy="35391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10041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8:notes"/>
          <p:cNvSpPr txBox="1">
            <a:spLocks noGrp="1"/>
          </p:cNvSpPr>
          <p:nvPr>
            <p:ph type="body" idx="1"/>
          </p:nvPr>
        </p:nvSpPr>
        <p:spPr>
          <a:xfrm>
            <a:off x="685801" y="4343401"/>
            <a:ext cx="5486399" cy="35391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12582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9:notes"/>
          <p:cNvSpPr txBox="1">
            <a:spLocks noGrp="1"/>
          </p:cNvSpPr>
          <p:nvPr>
            <p:ph type="body" idx="1"/>
          </p:nvPr>
        </p:nvSpPr>
        <p:spPr>
          <a:xfrm>
            <a:off x="685801" y="4343401"/>
            <a:ext cx="5486399" cy="35391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75328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10:notes"/>
          <p:cNvSpPr txBox="1">
            <a:spLocks noGrp="1"/>
          </p:cNvSpPr>
          <p:nvPr>
            <p:ph type="body" idx="1"/>
          </p:nvPr>
        </p:nvSpPr>
        <p:spPr>
          <a:xfrm>
            <a:off x="685801" y="4343401"/>
            <a:ext cx="5486399" cy="35391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71974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bg>
      <p:bgRef idx="1003">
        <a:schemeClr val="bg2"/>
      </p:bgRef>
    </p:bg>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623888" y="1709738"/>
            <a:ext cx="7886700" cy="2852737"/>
          </a:xfrm>
          <a:prstGeom prst="rect">
            <a:avLst/>
          </a:prstGeom>
        </p:spPr>
        <p:txBody>
          <a:bodyPr anchor="b"/>
          <a:lstStyle>
            <a:lvl1pPr>
              <a:defRPr sz="6000"/>
            </a:lvl1pPr>
          </a:lstStyle>
          <a:p>
            <a:r>
              <a:rPr lang="ru-RU" dirty="0"/>
              <a:t>Название дисциплины</a:t>
            </a:r>
          </a:p>
        </p:txBody>
      </p:sp>
      <p:sp>
        <p:nvSpPr>
          <p:cNvPr id="3" name="Текст 2"/>
          <p:cNvSpPr>
            <a:spLocks noGrp="1"/>
          </p:cNvSpPr>
          <p:nvPr>
            <p:ph type="body" idx="1" hasCustomPrompt="1"/>
          </p:nvPr>
        </p:nvSpPr>
        <p:spPr>
          <a:xfrm>
            <a:off x="623888" y="4589463"/>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dirty="0"/>
              <a:t>ФИО преподавателя</a:t>
            </a:r>
          </a:p>
          <a:p>
            <a:pPr lvl="0"/>
            <a:r>
              <a:rPr lang="ru-RU" dirty="0"/>
              <a:t>Электронная почта</a:t>
            </a:r>
          </a:p>
        </p:txBody>
      </p:sp>
      <p:sp>
        <p:nvSpPr>
          <p:cNvPr id="4" name="Дата 3"/>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01.12.2022</a:t>
            </a:fld>
            <a:endParaRPr lang="ru-RU"/>
          </a:p>
        </p:txBody>
      </p:sp>
      <p:sp>
        <p:nvSpPr>
          <p:cNvPr id="5" name="Нижний колонтитул 4"/>
          <p:cNvSpPr>
            <a:spLocks noGrp="1"/>
          </p:cNvSpPr>
          <p:nvPr>
            <p:ph type="ftr" sz="quarter" idx="11"/>
          </p:nvPr>
        </p:nvSpPr>
        <p:spPr>
          <a:xfrm>
            <a:off x="3028950" y="6356350"/>
            <a:ext cx="3086100" cy="365125"/>
          </a:xfrm>
          <a:prstGeom prst="rect">
            <a:avLst/>
          </a:prstGeom>
        </p:spPr>
        <p:txBody>
          <a:bodyPr/>
          <a:lstStyle/>
          <a:p>
            <a:endParaRPr lang="ru-RU"/>
          </a:p>
        </p:txBody>
      </p:sp>
      <p:sp>
        <p:nvSpPr>
          <p:cNvPr id="6" name="Номер слайда 5"/>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174501272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027906"/>
            <a:ext cx="7886700" cy="1325563"/>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628650" y="2606039"/>
            <a:ext cx="7886700" cy="357092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01.12.2022</a:t>
            </a:fld>
            <a:endParaRPr lang="ru-RU"/>
          </a:p>
        </p:txBody>
      </p:sp>
      <p:sp>
        <p:nvSpPr>
          <p:cNvPr id="5" name="Нижний колонтитул 4"/>
          <p:cNvSpPr>
            <a:spLocks noGrp="1"/>
          </p:cNvSpPr>
          <p:nvPr>
            <p:ph type="ftr" sz="quarter" idx="11"/>
          </p:nvPr>
        </p:nvSpPr>
        <p:spPr>
          <a:xfrm>
            <a:off x="3028950" y="6356350"/>
            <a:ext cx="3086100" cy="365125"/>
          </a:xfrm>
          <a:prstGeom prst="rect">
            <a:avLst/>
          </a:prstGeom>
        </p:spPr>
        <p:txBody>
          <a:bodyPr/>
          <a:lstStyle/>
          <a:p>
            <a:endParaRPr lang="ru-RU"/>
          </a:p>
        </p:txBody>
      </p:sp>
      <p:sp>
        <p:nvSpPr>
          <p:cNvPr id="6" name="Номер слайда 5"/>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2821671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543675" y="1152143"/>
            <a:ext cx="1971675" cy="5024820"/>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28650" y="1152143"/>
            <a:ext cx="5762625" cy="5024819"/>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01.12.2022</a:t>
            </a:fld>
            <a:endParaRPr lang="ru-RU"/>
          </a:p>
        </p:txBody>
      </p:sp>
      <p:sp>
        <p:nvSpPr>
          <p:cNvPr id="5" name="Нижний колонтитул 4"/>
          <p:cNvSpPr>
            <a:spLocks noGrp="1"/>
          </p:cNvSpPr>
          <p:nvPr>
            <p:ph type="ftr" sz="quarter" idx="11"/>
          </p:nvPr>
        </p:nvSpPr>
        <p:spPr>
          <a:xfrm>
            <a:off x="3028950" y="6356350"/>
            <a:ext cx="3086100" cy="365125"/>
          </a:xfrm>
          <a:prstGeom prst="rect">
            <a:avLst/>
          </a:prstGeom>
        </p:spPr>
        <p:txBody>
          <a:bodyPr/>
          <a:lstStyle/>
          <a:p>
            <a:endParaRPr lang="ru-RU"/>
          </a:p>
        </p:txBody>
      </p:sp>
      <p:sp>
        <p:nvSpPr>
          <p:cNvPr id="6" name="Номер слайда 5"/>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12753326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1892" y="1197276"/>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ED04E3D8-9551-C44F-AA1F-D38C85BA4D52}" type="datetimeFigureOut">
              <a:rPr lang="en-US" smtClean="0"/>
              <a:pPr/>
              <a:t>12/1/22</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DD262070-2A5E-5642-84A2-C705DC40505C}" type="slidenum">
              <a:rPr lang="en-US" smtClean="0"/>
              <a:pPr/>
              <a:t>‹#›</a:t>
            </a:fld>
            <a:endParaRPr lang="en-US"/>
          </a:p>
        </p:txBody>
      </p:sp>
      <p:sp>
        <p:nvSpPr>
          <p:cNvPr id="6" name="Content Placeholder 2"/>
          <p:cNvSpPr>
            <a:spLocks noGrp="1"/>
          </p:cNvSpPr>
          <p:nvPr>
            <p:ph idx="1"/>
          </p:nvPr>
        </p:nvSpPr>
        <p:spPr>
          <a:xfrm>
            <a:off x="337751" y="2693773"/>
            <a:ext cx="8349049" cy="343239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49154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10"/>
        <p:cNvGrpSpPr/>
        <p:nvPr/>
      </p:nvGrpSpPr>
      <p:grpSpPr>
        <a:xfrm>
          <a:off x="0" y="0"/>
          <a:ext cx="0" cy="0"/>
          <a:chOff x="0" y="0"/>
          <a:chExt cx="0" cy="0"/>
        </a:xfrm>
      </p:grpSpPr>
      <p:sp>
        <p:nvSpPr>
          <p:cNvPr id="11" name="Google Shape;11;p51"/>
          <p:cNvSpPr txBox="1">
            <a:spLocks noGrp="1"/>
          </p:cNvSpPr>
          <p:nvPr>
            <p:ph type="body" idx="1"/>
          </p:nvPr>
        </p:nvSpPr>
        <p:spPr>
          <a:xfrm>
            <a:off x="457200" y="1600200"/>
            <a:ext cx="8229600" cy="4967573"/>
          </a:xfrm>
          <a:prstGeom prst="rect">
            <a:avLst/>
          </a:prstGeom>
          <a:noFill/>
          <a:ln>
            <a:noFill/>
          </a:ln>
        </p:spPr>
        <p:txBody>
          <a:bodyPr spcFirstLastPara="1" wrap="square" lIns="91425" tIns="91425" rIns="91425" bIns="91425" anchor="t" anchorCtr="0">
            <a:noAutofit/>
          </a:bodyPr>
          <a:lstStyle>
            <a:lvl1pPr marL="457200" marR="0" lvl="0" indent="-419100" algn="l">
              <a:lnSpc>
                <a:spcPct val="100000"/>
              </a:lnSpc>
              <a:spcBef>
                <a:spcPts val="0"/>
              </a:spcBef>
              <a:spcAft>
                <a:spcPts val="0"/>
              </a:spcAft>
              <a:buClr>
                <a:schemeClr val="dk1"/>
              </a:buClr>
              <a:buSzPts val="3000"/>
              <a:buFont typeface="Merriweather Sans"/>
              <a:buChar char="●"/>
              <a:defRPr sz="3000" b="0" i="0" u="none" strike="noStrike" cap="none">
                <a:solidFill>
                  <a:schemeClr val="dk1"/>
                </a:solidFill>
                <a:latin typeface="Arial"/>
                <a:ea typeface="Arial"/>
                <a:cs typeface="Arial"/>
                <a:sym typeface="Arial"/>
              </a:defRPr>
            </a:lvl1pPr>
            <a:lvl2pPr marL="914400" marR="0" lvl="1" indent="-381000" algn="l">
              <a:lnSpc>
                <a:spcPct val="100000"/>
              </a:lnSpc>
              <a:spcBef>
                <a:spcPts val="0"/>
              </a:spcBef>
              <a:spcAft>
                <a:spcPts val="0"/>
              </a:spcAft>
              <a:buClr>
                <a:schemeClr val="dk1"/>
              </a:buClr>
              <a:buSzPts val="2400"/>
              <a:buFont typeface="Noto Sans Symbols"/>
              <a:buChar char="○"/>
              <a:defRPr sz="2400" b="0" i="0" u="none" strike="noStrike" cap="none">
                <a:solidFill>
                  <a:schemeClr val="dk1"/>
                </a:solidFill>
                <a:latin typeface="Arial"/>
                <a:ea typeface="Arial"/>
                <a:cs typeface="Arial"/>
                <a:sym typeface="Arial"/>
              </a:defRPr>
            </a:lvl2pPr>
            <a:lvl3pPr marL="1371600" marR="0" lvl="2" indent="-381000" algn="l">
              <a:lnSpc>
                <a:spcPct val="100000"/>
              </a:lnSpc>
              <a:spcBef>
                <a:spcPts val="0"/>
              </a:spcBef>
              <a:spcAft>
                <a:spcPts val="0"/>
              </a:spcAft>
              <a:buClr>
                <a:schemeClr val="dk1"/>
              </a:buClr>
              <a:buSzPts val="2400"/>
              <a:buFont typeface="Merriweather Sans"/>
              <a:buChar char="-"/>
              <a:defRPr sz="2400" b="0" i="0" u="none" strike="noStrike" cap="none">
                <a:solidFill>
                  <a:schemeClr val="dk1"/>
                </a:solidFill>
                <a:latin typeface="Arial"/>
                <a:ea typeface="Arial"/>
                <a:cs typeface="Arial"/>
                <a:sym typeface="Arial"/>
              </a:defRPr>
            </a:lvl3pPr>
            <a:lvl4pPr marL="1828800" marR="0" lvl="3" indent="-228600"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743200" marR="0" lvl="5" indent="-228600"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3200400" marR="0" lvl="6" indent="-228600"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657600" marR="0" lvl="7" indent="-228600"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4114800" marR="0" lvl="8" indent="-228600"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dirty="0"/>
          </a:p>
        </p:txBody>
      </p:sp>
      <p:sp>
        <p:nvSpPr>
          <p:cNvPr id="12" name="Google Shape;12;p51"/>
          <p:cNvSpPr txBox="1">
            <a:spLocks noGrp="1"/>
          </p:cNvSpPr>
          <p:nvPr>
            <p:ph type="title"/>
          </p:nvPr>
        </p:nvSpPr>
        <p:spPr>
          <a:xfrm>
            <a:off x="457200" y="274637"/>
            <a:ext cx="8229600" cy="1143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lvl="2" algn="l">
              <a:lnSpc>
                <a:spcPct val="100000"/>
              </a:lnSpc>
              <a:spcBef>
                <a:spcPts val="0"/>
              </a:spcBef>
              <a:spcAft>
                <a:spcPts val="0"/>
              </a:spcAft>
              <a:buClr>
                <a:schemeClr val="dk1"/>
              </a:buClr>
              <a:buSzPts val="3600"/>
              <a:buFont typeface="Arial"/>
              <a:buNone/>
              <a:defRPr sz="3600" b="1">
                <a:solidFill>
                  <a:schemeClr val="dk1"/>
                </a:solidFill>
              </a:defRPr>
            </a:lvl3pPr>
            <a:lvl4pPr lvl="3" algn="l">
              <a:lnSpc>
                <a:spcPct val="100000"/>
              </a:lnSpc>
              <a:spcBef>
                <a:spcPts val="0"/>
              </a:spcBef>
              <a:spcAft>
                <a:spcPts val="0"/>
              </a:spcAft>
              <a:buClr>
                <a:schemeClr val="dk1"/>
              </a:buClr>
              <a:buSzPts val="3600"/>
              <a:buFont typeface="Arial"/>
              <a:buNone/>
              <a:defRPr sz="3600" b="1">
                <a:solidFill>
                  <a:schemeClr val="dk1"/>
                </a:solidFill>
              </a:defRPr>
            </a:lvl4pPr>
            <a:lvl5pPr lvl="4" algn="l">
              <a:lnSpc>
                <a:spcPct val="100000"/>
              </a:lnSpc>
              <a:spcBef>
                <a:spcPts val="0"/>
              </a:spcBef>
              <a:spcAft>
                <a:spcPts val="0"/>
              </a:spcAft>
              <a:buClr>
                <a:schemeClr val="dk1"/>
              </a:buClr>
              <a:buSzPts val="3600"/>
              <a:buFont typeface="Arial"/>
              <a:buNone/>
              <a:defRPr sz="3600" b="1">
                <a:solidFill>
                  <a:schemeClr val="dk1"/>
                </a:solidFill>
              </a:defRPr>
            </a:lvl5pPr>
            <a:lvl6pPr lvl="5" algn="l">
              <a:lnSpc>
                <a:spcPct val="100000"/>
              </a:lnSpc>
              <a:spcBef>
                <a:spcPts val="0"/>
              </a:spcBef>
              <a:spcAft>
                <a:spcPts val="0"/>
              </a:spcAft>
              <a:buClr>
                <a:schemeClr val="dk1"/>
              </a:buClr>
              <a:buSzPts val="3600"/>
              <a:buFont typeface="Arial"/>
              <a:buNone/>
              <a:defRPr sz="3600" b="1">
                <a:solidFill>
                  <a:schemeClr val="dk1"/>
                </a:solidFill>
              </a:defRPr>
            </a:lvl6pPr>
            <a:lvl7pPr lvl="6" algn="l">
              <a:lnSpc>
                <a:spcPct val="100000"/>
              </a:lnSpc>
              <a:spcBef>
                <a:spcPts val="0"/>
              </a:spcBef>
              <a:spcAft>
                <a:spcPts val="0"/>
              </a:spcAft>
              <a:buClr>
                <a:schemeClr val="dk1"/>
              </a:buClr>
              <a:buSzPts val="3600"/>
              <a:buFont typeface="Arial"/>
              <a:buNone/>
              <a:defRPr sz="3600" b="1">
                <a:solidFill>
                  <a:schemeClr val="dk1"/>
                </a:solidFill>
              </a:defRPr>
            </a:lvl7pPr>
            <a:lvl8pPr lvl="7" algn="l">
              <a:lnSpc>
                <a:spcPct val="100000"/>
              </a:lnSpc>
              <a:spcBef>
                <a:spcPts val="0"/>
              </a:spcBef>
              <a:spcAft>
                <a:spcPts val="0"/>
              </a:spcAft>
              <a:buClr>
                <a:schemeClr val="dk1"/>
              </a:buClr>
              <a:buSzPts val="3600"/>
              <a:buFont typeface="Arial"/>
              <a:buNone/>
              <a:defRPr sz="3600" b="1">
                <a:solidFill>
                  <a:schemeClr val="dk1"/>
                </a:solidFill>
              </a:defRPr>
            </a:lvl8pPr>
            <a:lvl9pPr lvl="8" algn="l">
              <a:lnSpc>
                <a:spcPct val="100000"/>
              </a:lnSpc>
              <a:spcBef>
                <a:spcPts val="0"/>
              </a:spcBef>
              <a:spcAft>
                <a:spcPts val="0"/>
              </a:spcAft>
              <a:buClr>
                <a:schemeClr val="dk1"/>
              </a:buClr>
              <a:buSzPts val="3600"/>
              <a:buFont typeface="Arial"/>
              <a:buNone/>
              <a:defRPr sz="3600" b="1">
                <a:solidFill>
                  <a:schemeClr val="dk1"/>
                </a:solidFill>
              </a:defRPr>
            </a:lvl9pPr>
          </a:lstStyle>
          <a:p>
            <a:endParaRPr/>
          </a:p>
        </p:txBody>
      </p:sp>
    </p:spTree>
    <p:extLst>
      <p:ext uri="{BB962C8B-B14F-4D97-AF65-F5344CB8AC3E}">
        <p14:creationId xmlns:p14="http://schemas.microsoft.com/office/powerpoint/2010/main" val="307941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6"/>
        <p:cNvGrpSpPr/>
        <p:nvPr/>
      </p:nvGrpSpPr>
      <p:grpSpPr>
        <a:xfrm>
          <a:off x="0" y="0"/>
          <a:ext cx="0" cy="0"/>
          <a:chOff x="0" y="0"/>
          <a:chExt cx="0" cy="0"/>
        </a:xfrm>
      </p:grpSpPr>
      <p:sp>
        <p:nvSpPr>
          <p:cNvPr id="17" name="Google Shape;17;p53"/>
          <p:cNvSpPr txBox="1">
            <a:spLocks noGrp="1"/>
          </p:cNvSpPr>
          <p:nvPr>
            <p:ph type="body" idx="1"/>
          </p:nvPr>
        </p:nvSpPr>
        <p:spPr>
          <a:xfrm>
            <a:off x="457200" y="5875079"/>
            <a:ext cx="8229600" cy="692693"/>
          </a:xfrm>
          <a:prstGeom prst="rect">
            <a:avLst/>
          </a:prstGeom>
          <a:noFill/>
          <a:ln>
            <a:noFill/>
          </a:ln>
        </p:spPr>
        <p:txBody>
          <a:bodyPr spcFirstLastPara="1" wrap="square" lIns="91425" tIns="91425" rIns="91425" bIns="91425" anchor="t" anchorCtr="0">
            <a:noAutofit/>
          </a:bodyPr>
          <a:lstStyle>
            <a:lvl1pPr marL="457200" marR="0" lvl="0" indent="-228600" algn="ctr">
              <a:lnSpc>
                <a:spcPct val="100000"/>
              </a:lnSpc>
              <a:spcBef>
                <a:spcPts val="360"/>
              </a:spcBef>
              <a:spcAft>
                <a:spcPts val="0"/>
              </a:spcAft>
              <a:buClr>
                <a:schemeClr val="dk1"/>
              </a:buClr>
              <a:buSzPts val="1800"/>
              <a:buFont typeface="Merriweather Sans"/>
              <a:buNone/>
              <a:defRPr sz="1800" b="0" i="0" u="none" strike="noStrike" cap="none">
                <a:solidFill>
                  <a:schemeClr val="dk1"/>
                </a:solidFill>
                <a:latin typeface="Arial"/>
                <a:ea typeface="Arial"/>
                <a:cs typeface="Arial"/>
                <a:sym typeface="Arial"/>
              </a:defRPr>
            </a:lvl1pPr>
            <a:lvl2pPr marL="914400" marR="0" lvl="1" indent="-381000" algn="l">
              <a:lnSpc>
                <a:spcPct val="100000"/>
              </a:lnSpc>
              <a:spcBef>
                <a:spcPts val="480"/>
              </a:spcBef>
              <a:spcAft>
                <a:spcPts val="0"/>
              </a:spcAft>
              <a:buClr>
                <a:schemeClr val="dk1"/>
              </a:buClr>
              <a:buSzPts val="2400"/>
              <a:buFont typeface="Noto Sans Symbols"/>
              <a:buChar char="○"/>
              <a:defRPr sz="2400" b="0" i="0" u="none" strike="noStrike" cap="none">
                <a:solidFill>
                  <a:schemeClr val="dk1"/>
                </a:solidFill>
                <a:latin typeface="Arial"/>
                <a:ea typeface="Arial"/>
                <a:cs typeface="Arial"/>
                <a:sym typeface="Arial"/>
              </a:defRPr>
            </a:lvl2pPr>
            <a:lvl3pPr marL="1371600" marR="0" lvl="2" indent="-381000" algn="l">
              <a:lnSpc>
                <a:spcPct val="100000"/>
              </a:lnSpc>
              <a:spcBef>
                <a:spcPts val="480"/>
              </a:spcBef>
              <a:spcAft>
                <a:spcPts val="0"/>
              </a:spcAft>
              <a:buClr>
                <a:schemeClr val="dk1"/>
              </a:buClr>
              <a:buSzPts val="2400"/>
              <a:buFont typeface="Merriweather Sans"/>
              <a:buChar char="-"/>
              <a:defRPr sz="2400" b="0" i="0" u="none" strike="noStrike" cap="none">
                <a:solidFill>
                  <a:schemeClr val="dk1"/>
                </a:solidFill>
                <a:latin typeface="Arial"/>
                <a:ea typeface="Arial"/>
                <a:cs typeface="Arial"/>
                <a:sym typeface="Arial"/>
              </a:defRPr>
            </a:lvl3pPr>
            <a:lvl4pPr marL="1828800" marR="0" lvl="3" indent="-228600" algn="l">
              <a:lnSpc>
                <a:spcPct val="100000"/>
              </a:lnSpc>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l">
              <a:lnSpc>
                <a:spcPct val="100000"/>
              </a:lnSpc>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743200" marR="0" lvl="5" indent="-228600" algn="l">
              <a:lnSpc>
                <a:spcPct val="100000"/>
              </a:lnSpc>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3200400" marR="0" lvl="6" indent="-228600" algn="l">
              <a:lnSpc>
                <a:spcPct val="100000"/>
              </a:lnSpc>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657600" marR="0" lvl="7" indent="-228600" algn="l">
              <a:lnSpc>
                <a:spcPct val="100000"/>
              </a:lnSpc>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4114800" marR="0" lvl="8" indent="-228600" algn="l">
              <a:lnSpc>
                <a:spcPct val="100000"/>
              </a:lnSpc>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084742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1143000" y="2057399"/>
            <a:ext cx="6858000" cy="1452563"/>
          </a:xfrm>
          <a:prstGeom prst="rect">
            <a:avLst/>
          </a:prstGeom>
        </p:spPr>
        <p:txBody>
          <a:bodyPr anchor="b"/>
          <a:lstStyle>
            <a:lvl1pPr algn="ctr">
              <a:defRPr sz="6000" b="1"/>
            </a:lvl1pPr>
          </a:lstStyle>
          <a:p>
            <a:r>
              <a:rPr lang="ru-RU" dirty="0"/>
              <a:t>Название темы</a:t>
            </a:r>
          </a:p>
        </p:txBody>
      </p:sp>
      <p:sp>
        <p:nvSpPr>
          <p:cNvPr id="3" name="Подзаголовок 2"/>
          <p:cNvSpPr>
            <a:spLocks noGrp="1"/>
          </p:cNvSpPr>
          <p:nvPr>
            <p:ph type="subTitle" idx="1" hasCustomPrompt="1"/>
          </p:nvPr>
        </p:nvSpPr>
        <p:spPr>
          <a:xfrm>
            <a:off x="1143000" y="1178878"/>
            <a:ext cx="6858000" cy="467042"/>
          </a:xfrm>
          <a:prstGeom prst="rect">
            <a:avLst/>
          </a:prstGeom>
        </p:spPr>
        <p:txBody>
          <a:bodyPr/>
          <a:lstStyle>
            <a:lvl1pPr marL="0" indent="0" algn="l">
              <a:buNone/>
              <a:defRPr sz="24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a:t>Номер темы</a:t>
            </a:r>
          </a:p>
        </p:txBody>
      </p:sp>
      <p:sp>
        <p:nvSpPr>
          <p:cNvPr id="4" name="Дата 3"/>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01.12.2022</a:t>
            </a:fld>
            <a:endParaRPr lang="ru-RU"/>
          </a:p>
        </p:txBody>
      </p:sp>
      <p:sp>
        <p:nvSpPr>
          <p:cNvPr id="5" name="Нижний колонтитул 4"/>
          <p:cNvSpPr>
            <a:spLocks noGrp="1"/>
          </p:cNvSpPr>
          <p:nvPr>
            <p:ph type="ftr" sz="quarter" idx="11"/>
          </p:nvPr>
        </p:nvSpPr>
        <p:spPr>
          <a:xfrm>
            <a:off x="3028950" y="6356350"/>
            <a:ext cx="3086100" cy="365125"/>
          </a:xfrm>
          <a:prstGeom prst="rect">
            <a:avLst/>
          </a:prstGeom>
        </p:spPr>
        <p:txBody>
          <a:bodyPr/>
          <a:lstStyle/>
          <a:p>
            <a:endParaRPr lang="ru-RU"/>
          </a:p>
        </p:txBody>
      </p:sp>
      <p:sp>
        <p:nvSpPr>
          <p:cNvPr id="6" name="Номер слайда 5"/>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3995662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036128"/>
            <a:ext cx="7886700" cy="1325563"/>
          </a:xfrm>
          <a:prstGeom prst="rect">
            <a:avLst/>
          </a:prstGeom>
        </p:spPr>
        <p:txBody>
          <a:bodyPr/>
          <a:lstStyle/>
          <a:p>
            <a:r>
              <a:rPr lang="ru-RU"/>
              <a:t>Образец заголовка</a:t>
            </a:r>
          </a:p>
        </p:txBody>
      </p:sp>
      <p:sp>
        <p:nvSpPr>
          <p:cNvPr id="3" name="Объект 2"/>
          <p:cNvSpPr>
            <a:spLocks noGrp="1"/>
          </p:cNvSpPr>
          <p:nvPr>
            <p:ph idx="1"/>
          </p:nvPr>
        </p:nvSpPr>
        <p:spPr>
          <a:xfrm>
            <a:off x="628650" y="2523743"/>
            <a:ext cx="7886700" cy="3653219"/>
          </a:xfrm>
          <a:prstGeom prst="rect">
            <a:avLst/>
          </a:prstGeo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Дата 3"/>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01.12.2022</a:t>
            </a:fld>
            <a:endParaRPr lang="ru-RU"/>
          </a:p>
        </p:txBody>
      </p:sp>
      <p:sp>
        <p:nvSpPr>
          <p:cNvPr id="5" name="Нижний колонтитул 4"/>
          <p:cNvSpPr>
            <a:spLocks noGrp="1"/>
          </p:cNvSpPr>
          <p:nvPr>
            <p:ph type="ftr" sz="quarter" idx="11"/>
          </p:nvPr>
        </p:nvSpPr>
        <p:spPr>
          <a:xfrm>
            <a:off x="3028950" y="6356350"/>
            <a:ext cx="3086100" cy="365125"/>
          </a:xfrm>
          <a:prstGeom prst="rect">
            <a:avLst/>
          </a:prstGeom>
        </p:spPr>
        <p:txBody>
          <a:bodyPr/>
          <a:lstStyle/>
          <a:p>
            <a:endParaRPr lang="ru-RU"/>
          </a:p>
        </p:txBody>
      </p:sp>
      <p:sp>
        <p:nvSpPr>
          <p:cNvPr id="6" name="Номер слайда 5"/>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57936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033272"/>
            <a:ext cx="7886700" cy="1218691"/>
          </a:xfrm>
          <a:prstGeom prst="rect">
            <a:avLst/>
          </a:prstGeom>
        </p:spPr>
        <p:txBody>
          <a:bodyPr/>
          <a:lstStyle/>
          <a:p>
            <a:r>
              <a:rPr lang="ru-RU" dirty="0"/>
              <a:t>Образец заголовка</a:t>
            </a:r>
          </a:p>
        </p:txBody>
      </p:sp>
      <p:sp>
        <p:nvSpPr>
          <p:cNvPr id="3" name="Объект 2"/>
          <p:cNvSpPr>
            <a:spLocks noGrp="1"/>
          </p:cNvSpPr>
          <p:nvPr>
            <p:ph sz="half" idx="1"/>
          </p:nvPr>
        </p:nvSpPr>
        <p:spPr>
          <a:xfrm>
            <a:off x="628650" y="2414015"/>
            <a:ext cx="3867150" cy="3762947"/>
          </a:xfrm>
          <a:prstGeom prst="rect">
            <a:avLst/>
          </a:prstGeo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Объект 3"/>
          <p:cNvSpPr>
            <a:spLocks noGrp="1"/>
          </p:cNvSpPr>
          <p:nvPr>
            <p:ph sz="half" idx="2"/>
          </p:nvPr>
        </p:nvSpPr>
        <p:spPr>
          <a:xfrm>
            <a:off x="4648200" y="2414015"/>
            <a:ext cx="3867150" cy="3762948"/>
          </a:xfrm>
          <a:prstGeom prst="rect">
            <a:avLst/>
          </a:prstGeo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5" name="Дата 4"/>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01.12.2022</a:t>
            </a:fld>
            <a:endParaRPr lang="ru-RU"/>
          </a:p>
        </p:txBody>
      </p:sp>
      <p:sp>
        <p:nvSpPr>
          <p:cNvPr id="6" name="Нижний колонтитул 5"/>
          <p:cNvSpPr>
            <a:spLocks noGrp="1"/>
          </p:cNvSpPr>
          <p:nvPr>
            <p:ph type="ftr" sz="quarter" idx="11"/>
          </p:nvPr>
        </p:nvSpPr>
        <p:spPr>
          <a:xfrm>
            <a:off x="3028950" y="6356350"/>
            <a:ext cx="3086100" cy="365125"/>
          </a:xfrm>
          <a:prstGeom prst="rect">
            <a:avLst/>
          </a:prstGeom>
        </p:spPr>
        <p:txBody>
          <a:bodyPr/>
          <a:lstStyle/>
          <a:p>
            <a:endParaRPr lang="ru-RU"/>
          </a:p>
        </p:txBody>
      </p:sp>
      <p:sp>
        <p:nvSpPr>
          <p:cNvPr id="7" name="Номер слайда 6"/>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3308025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8808" y="1033272"/>
            <a:ext cx="7886700" cy="1024525"/>
          </a:xfrm>
          <a:prstGeom prst="rect">
            <a:avLst/>
          </a:prstGeom>
        </p:spPr>
        <p:txBody>
          <a:bodyPr/>
          <a:lstStyle/>
          <a:p>
            <a:r>
              <a:rPr lang="ru-RU"/>
              <a:t>Образец заголовка</a:t>
            </a:r>
          </a:p>
        </p:txBody>
      </p:sp>
      <p:sp>
        <p:nvSpPr>
          <p:cNvPr id="3" name="Текст 2"/>
          <p:cNvSpPr>
            <a:spLocks noGrp="1"/>
          </p:cNvSpPr>
          <p:nvPr>
            <p:ph type="body" idx="1"/>
          </p:nvPr>
        </p:nvSpPr>
        <p:spPr>
          <a:xfrm>
            <a:off x="618808" y="2099469"/>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630238" y="3006725"/>
            <a:ext cx="3868737" cy="3182938"/>
          </a:xfrm>
          <a:prstGeom prst="rect">
            <a:avLst/>
          </a:prstGeo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5" name="Текст 4"/>
          <p:cNvSpPr>
            <a:spLocks noGrp="1"/>
          </p:cNvSpPr>
          <p:nvPr>
            <p:ph type="body" sz="quarter" idx="3"/>
          </p:nvPr>
        </p:nvSpPr>
        <p:spPr>
          <a:xfrm>
            <a:off x="4629150" y="2099469"/>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4629150" y="3006725"/>
            <a:ext cx="3887788" cy="3182937"/>
          </a:xfrm>
          <a:prstGeom prst="rect">
            <a:avLst/>
          </a:prstGeo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7" name="Дата 6"/>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01.12.2022</a:t>
            </a:fld>
            <a:endParaRPr lang="ru-RU"/>
          </a:p>
        </p:txBody>
      </p:sp>
      <p:sp>
        <p:nvSpPr>
          <p:cNvPr id="8" name="Нижний колонтитул 7"/>
          <p:cNvSpPr>
            <a:spLocks noGrp="1"/>
          </p:cNvSpPr>
          <p:nvPr>
            <p:ph type="ftr" sz="quarter" idx="11"/>
          </p:nvPr>
        </p:nvSpPr>
        <p:spPr>
          <a:xfrm>
            <a:off x="3028950" y="6356350"/>
            <a:ext cx="3086100" cy="365125"/>
          </a:xfrm>
          <a:prstGeom prst="rect">
            <a:avLst/>
          </a:prstGeom>
        </p:spPr>
        <p:txBody>
          <a:bodyPr/>
          <a:lstStyle/>
          <a:p>
            <a:endParaRPr lang="ru-RU"/>
          </a:p>
        </p:txBody>
      </p:sp>
      <p:sp>
        <p:nvSpPr>
          <p:cNvPr id="9" name="Номер слайда 8"/>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206055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160653"/>
            <a:ext cx="7886700" cy="1325563"/>
          </a:xfrm>
          <a:prstGeom prst="rect">
            <a:avLst/>
          </a:prstGeom>
        </p:spPr>
        <p:txBody>
          <a:bodyPr/>
          <a:lstStyle/>
          <a:p>
            <a:r>
              <a:rPr lang="ru-RU"/>
              <a:t>Образец заголовка</a:t>
            </a:r>
          </a:p>
        </p:txBody>
      </p:sp>
      <p:sp>
        <p:nvSpPr>
          <p:cNvPr id="3" name="Дата 2"/>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01.12.2022</a:t>
            </a:fld>
            <a:endParaRPr lang="ru-RU"/>
          </a:p>
        </p:txBody>
      </p:sp>
      <p:sp>
        <p:nvSpPr>
          <p:cNvPr id="4" name="Нижний колонтитул 3"/>
          <p:cNvSpPr>
            <a:spLocks noGrp="1"/>
          </p:cNvSpPr>
          <p:nvPr>
            <p:ph type="ftr" sz="quarter" idx="11"/>
          </p:nvPr>
        </p:nvSpPr>
        <p:spPr>
          <a:xfrm>
            <a:off x="3028950" y="6356350"/>
            <a:ext cx="3086100" cy="365125"/>
          </a:xfrm>
          <a:prstGeom prst="rect">
            <a:avLst/>
          </a:prstGeom>
        </p:spPr>
        <p:txBody>
          <a:bodyPr/>
          <a:lstStyle/>
          <a:p>
            <a:endParaRPr lang="ru-RU"/>
          </a:p>
        </p:txBody>
      </p:sp>
      <p:sp>
        <p:nvSpPr>
          <p:cNvPr id="5" name="Номер слайда 4"/>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3721443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01.12.2022</a:t>
            </a:fld>
            <a:endParaRPr lang="ru-RU"/>
          </a:p>
        </p:txBody>
      </p:sp>
      <p:sp>
        <p:nvSpPr>
          <p:cNvPr id="3" name="Нижний колонтитул 2"/>
          <p:cNvSpPr>
            <a:spLocks noGrp="1"/>
          </p:cNvSpPr>
          <p:nvPr>
            <p:ph type="ftr" sz="quarter" idx="11"/>
          </p:nvPr>
        </p:nvSpPr>
        <p:spPr>
          <a:xfrm>
            <a:off x="3028950" y="6356350"/>
            <a:ext cx="3086100" cy="365125"/>
          </a:xfrm>
          <a:prstGeom prst="rect">
            <a:avLst/>
          </a:prstGeom>
        </p:spPr>
        <p:txBody>
          <a:bodyPr/>
          <a:lstStyle/>
          <a:p>
            <a:endParaRPr lang="ru-RU"/>
          </a:p>
        </p:txBody>
      </p:sp>
      <p:sp>
        <p:nvSpPr>
          <p:cNvPr id="4" name="Номер слайда 3"/>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3090020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987424"/>
            <a:ext cx="2949575" cy="1528699"/>
          </a:xfrm>
          <a:prstGeom prst="rect">
            <a:avLst/>
          </a:prstGeo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30238" y="2552700"/>
            <a:ext cx="2949575" cy="33162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01.12.2022</a:t>
            </a:fld>
            <a:endParaRPr lang="ru-RU"/>
          </a:p>
        </p:txBody>
      </p:sp>
      <p:sp>
        <p:nvSpPr>
          <p:cNvPr id="6" name="Нижний колонтитул 5"/>
          <p:cNvSpPr>
            <a:spLocks noGrp="1"/>
          </p:cNvSpPr>
          <p:nvPr>
            <p:ph type="ftr" sz="quarter" idx="11"/>
          </p:nvPr>
        </p:nvSpPr>
        <p:spPr>
          <a:xfrm>
            <a:off x="3028950" y="6356350"/>
            <a:ext cx="3086100" cy="365125"/>
          </a:xfrm>
          <a:prstGeom prst="rect">
            <a:avLst/>
          </a:prstGeom>
        </p:spPr>
        <p:txBody>
          <a:bodyPr/>
          <a:lstStyle/>
          <a:p>
            <a:endParaRPr lang="ru-RU"/>
          </a:p>
        </p:txBody>
      </p:sp>
      <p:sp>
        <p:nvSpPr>
          <p:cNvPr id="7" name="Номер слайда 6"/>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3385043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987424"/>
            <a:ext cx="2949575" cy="1546987"/>
          </a:xfrm>
          <a:prstGeom prst="rect">
            <a:avLst/>
          </a:prstGeo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630238" y="2552700"/>
            <a:ext cx="2949575" cy="33162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01.12.2022</a:t>
            </a:fld>
            <a:endParaRPr lang="ru-RU"/>
          </a:p>
        </p:txBody>
      </p:sp>
      <p:sp>
        <p:nvSpPr>
          <p:cNvPr id="6" name="Нижний колонтитул 5"/>
          <p:cNvSpPr>
            <a:spLocks noGrp="1"/>
          </p:cNvSpPr>
          <p:nvPr>
            <p:ph type="ftr" sz="quarter" idx="11"/>
          </p:nvPr>
        </p:nvSpPr>
        <p:spPr>
          <a:xfrm>
            <a:off x="3028950" y="6356350"/>
            <a:ext cx="3086100" cy="365125"/>
          </a:xfrm>
          <a:prstGeom prst="rect">
            <a:avLst/>
          </a:prstGeom>
        </p:spPr>
        <p:txBody>
          <a:bodyPr/>
          <a:lstStyle/>
          <a:p>
            <a:endParaRPr lang="ru-RU"/>
          </a:p>
        </p:txBody>
      </p:sp>
      <p:sp>
        <p:nvSpPr>
          <p:cNvPr id="7" name="Номер слайда 6"/>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1401901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3" descr="head.png"/>
          <p:cNvPicPr>
            <a:picLocks noChangeAspect="1"/>
          </p:cNvPicPr>
          <p:nvPr userDrawn="1"/>
        </p:nvPicPr>
        <p:blipFill>
          <a:blip r:embed="rId1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13330"/>
            <a:ext cx="9144000" cy="995423"/>
          </a:xfrm>
          <a:prstGeom prst="rect">
            <a:avLst/>
          </a:prstGeom>
        </p:spPr>
      </p:pic>
      <p:sp>
        <p:nvSpPr>
          <p:cNvPr id="9" name="Прямоугольник 8"/>
          <p:cNvSpPr/>
          <p:nvPr userDrawn="1"/>
        </p:nvSpPr>
        <p:spPr>
          <a:xfrm>
            <a:off x="5545389" y="-44722"/>
            <a:ext cx="3598611" cy="338554"/>
          </a:xfrm>
          <a:prstGeom prst="rect">
            <a:avLst/>
          </a:prstGeom>
        </p:spPr>
        <p:txBody>
          <a:bodyPr wrap="square">
            <a:spAutoFit/>
          </a:bodyPr>
          <a:lstStyle/>
          <a:p>
            <a:pPr algn="l"/>
            <a:r>
              <a:rPr lang="ru-RU" sz="1600" b="1" dirty="0">
                <a:solidFill>
                  <a:srgbClr val="00B0F0"/>
                </a:solidFill>
                <a:latin typeface="PT Sans"/>
              </a:rPr>
              <a:t>Центр дистанционного обучения </a:t>
            </a:r>
          </a:p>
        </p:txBody>
      </p:sp>
      <p:sp>
        <p:nvSpPr>
          <p:cNvPr id="10" name="TextBox 9"/>
          <p:cNvSpPr txBox="1"/>
          <p:nvPr userDrawn="1"/>
        </p:nvSpPr>
        <p:spPr>
          <a:xfrm>
            <a:off x="7523999" y="6419000"/>
            <a:ext cx="1476260" cy="307777"/>
          </a:xfrm>
          <a:prstGeom prst="rect">
            <a:avLst/>
          </a:prstGeom>
          <a:noFill/>
        </p:spPr>
        <p:txBody>
          <a:bodyPr wrap="square" rtlCol="0">
            <a:spAutoFit/>
          </a:bodyPr>
          <a:lstStyle/>
          <a:p>
            <a:r>
              <a:rPr lang="en-US" sz="1400" b="1" dirty="0">
                <a:solidFill>
                  <a:srgbClr val="00B0F0"/>
                </a:solidFill>
                <a:latin typeface="PT Sans"/>
              </a:rPr>
              <a:t>online.mirea.ru</a:t>
            </a:r>
            <a:endParaRPr lang="ru-RU" sz="1400" b="1" dirty="0">
              <a:solidFill>
                <a:srgbClr val="00B0F0"/>
              </a:solidFill>
              <a:latin typeface="PT Sans"/>
            </a:endParaRPr>
          </a:p>
        </p:txBody>
      </p:sp>
      <p:pic>
        <p:nvPicPr>
          <p:cNvPr id="4" name="Рисунок 3">
            <a:extLst>
              <a:ext uri="{FF2B5EF4-FFF2-40B4-BE49-F238E27FC236}">
                <a16:creationId xmlns:a16="http://schemas.microsoft.com/office/drawing/2014/main" id="{5BFFC79E-3831-4D3C-8F5D-FC802BF1F03F}"/>
              </a:ext>
            </a:extLst>
          </p:cNvPr>
          <p:cNvPicPr>
            <a:picLocks noChangeAspect="1"/>
          </p:cNvPicPr>
          <p:nvPr userDrawn="1"/>
        </p:nvPicPr>
        <p:blipFill>
          <a:blip r:embed="rId17"/>
          <a:stretch>
            <a:fillRect/>
          </a:stretch>
        </p:blipFill>
        <p:spPr>
          <a:xfrm>
            <a:off x="0" y="0"/>
            <a:ext cx="1502307" cy="968764"/>
          </a:xfrm>
          <a:prstGeom prst="rect">
            <a:avLst/>
          </a:prstGeom>
        </p:spPr>
      </p:pic>
    </p:spTree>
    <p:extLst>
      <p:ext uri="{BB962C8B-B14F-4D97-AF65-F5344CB8AC3E}">
        <p14:creationId xmlns:p14="http://schemas.microsoft.com/office/powerpoint/2010/main" val="584840372"/>
      </p:ext>
    </p:extLst>
  </p:cSld>
  <p:clrMap bg1="lt1" tx1="dk1" bg2="lt2" tx2="dk2" accent1="accent1" accent2="accent2" accent3="accent3" accent4="accent4" accent5="accent5" accent6="accent6" hlink="hlink" folHlink="folHlink"/>
  <p:sldLayoutIdLst>
    <p:sldLayoutId id="2147483664" r:id="rId1"/>
    <p:sldLayoutId id="2147483662" r:id="rId2"/>
    <p:sldLayoutId id="2147483663"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7" r:id="rId13"/>
    <p:sldLayoutId id="214748367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zorina_n@mail.r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slide" Target="slide28.xml"/><Relationship Id="rId7"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slide" Target="slide41.xml"/><Relationship Id="rId5" Type="http://schemas.openxmlformats.org/officeDocument/2006/relationships/slide" Target="slide36.xml"/><Relationship Id="rId4" Type="http://schemas.openxmlformats.org/officeDocument/2006/relationships/slide" Target="slide3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slide" Target="slide28.xml"/><Relationship Id="rId7" Type="http://schemas.openxmlformats.org/officeDocument/2006/relationships/image" Target="../media/image13.jpe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slide" Target="slide41.xml"/><Relationship Id="rId5" Type="http://schemas.openxmlformats.org/officeDocument/2006/relationships/slide" Target="slide36.xml"/><Relationship Id="rId4" Type="http://schemas.openxmlformats.org/officeDocument/2006/relationships/slide" Target="slide3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slide" Target="slide28.xml"/><Relationship Id="rId7"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slide" Target="slide41.xml"/><Relationship Id="rId5" Type="http://schemas.openxmlformats.org/officeDocument/2006/relationships/slide" Target="slide36.xml"/><Relationship Id="rId4" Type="http://schemas.openxmlformats.org/officeDocument/2006/relationships/slide" Target="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slide" Target="slide41.xml"/><Relationship Id="rId5" Type="http://schemas.openxmlformats.org/officeDocument/2006/relationships/slide" Target="slide36.xml"/><Relationship Id="rId4" Type="http://schemas.openxmlformats.org/officeDocument/2006/relationships/slide" Target="slide32.xml"/></Relationships>
</file>

<file path=ppt/slides/_rels/slide40.xml.rels><?xml version="1.0" encoding="UTF-8" standalone="yes"?>
<Relationships xmlns="http://schemas.openxmlformats.org/package/2006/relationships"><Relationship Id="rId3" Type="http://schemas.openxmlformats.org/officeDocument/2006/relationships/slide" Target="slide28.xml"/><Relationship Id="rId7" Type="http://schemas.openxmlformats.org/officeDocument/2006/relationships/image" Target="../media/image19.jpe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slide" Target="slide41.xml"/><Relationship Id="rId5" Type="http://schemas.openxmlformats.org/officeDocument/2006/relationships/slide" Target="slide36.xml"/><Relationship Id="rId4" Type="http://schemas.openxmlformats.org/officeDocument/2006/relationships/slide" Target="slide3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48.xml"/><Relationship Id="rId1" Type="http://schemas.openxmlformats.org/officeDocument/2006/relationships/slideLayout" Target="../slideLayouts/slideLayout13.xml"/><Relationship Id="rId6" Type="http://schemas.openxmlformats.org/officeDocument/2006/relationships/hyperlink" Target="http://cs.brown.edu/courses/cs015/demos/Rainbow.jar" TargetMode="External"/><Relationship Id="rId5" Type="http://schemas.openxmlformats.org/officeDocument/2006/relationships/image" Target="../media/image29.gif"/><Relationship Id="rId4" Type="http://schemas.openxmlformats.org/officeDocument/2006/relationships/image" Target="../media/image28.gi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cs.brown.edu/courses/cs015/demos/Hanoi.jar"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hyperlink" Target="https://habrahabr.ru/post/46683/"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hyperlink" Target="https://habrahabr.ru/post/6561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092771" y="6083371"/>
            <a:ext cx="1907488"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T Sans"/>
                <a:ea typeface="+mn-ea"/>
                <a:cs typeface="+mn-cs"/>
              </a:rPr>
              <a:t>Online</a:t>
            </a:r>
            <a:r>
              <a:rPr kumimoji="0" lang="ru-RU" sz="1400" b="1" i="0" u="none" strike="noStrike" kern="1200" cap="none" spc="0" normalizeH="0" baseline="0" noProof="0" dirty="0">
                <a:ln>
                  <a:noFill/>
                </a:ln>
                <a:solidFill>
                  <a:prstClr val="white"/>
                </a:solidFill>
                <a:effectLst/>
                <a:uLnTx/>
                <a:uFillTx/>
                <a:latin typeface="PT Sans"/>
                <a:ea typeface="+mn-ea"/>
                <a:cs typeface="+mn-cs"/>
              </a:rPr>
              <a:t>-</a:t>
            </a:r>
            <a:r>
              <a:rPr kumimoji="0" lang="en-US" sz="1400" b="1" i="0" u="none" strike="noStrike" kern="1200" cap="none" spc="0" normalizeH="0" baseline="0" noProof="0" dirty="0">
                <a:ln>
                  <a:noFill/>
                </a:ln>
                <a:solidFill>
                  <a:prstClr val="white"/>
                </a:solidFill>
                <a:effectLst/>
                <a:uLnTx/>
                <a:uFillTx/>
                <a:latin typeface="PT Sans"/>
                <a:ea typeface="+mn-ea"/>
                <a:cs typeface="+mn-cs"/>
              </a:rPr>
              <a:t>edu.mirea.ru</a:t>
            </a:r>
            <a:endParaRPr kumimoji="0" lang="ru-RU" sz="1400" b="1" i="0" u="none" strike="noStrike" kern="1200" cap="none" spc="0" normalizeH="0" baseline="0" noProof="0" dirty="0">
              <a:ln>
                <a:noFill/>
              </a:ln>
              <a:solidFill>
                <a:prstClr val="white"/>
              </a:solidFill>
              <a:effectLst/>
              <a:uLnTx/>
              <a:uFillTx/>
              <a:latin typeface="PT Sans"/>
              <a:ea typeface="+mn-ea"/>
              <a:cs typeface="+mn-cs"/>
            </a:endParaRPr>
          </a:p>
        </p:txBody>
      </p:sp>
      <p:sp>
        <p:nvSpPr>
          <p:cNvPr id="2" name="Заголовок 1">
            <a:extLst>
              <a:ext uri="{FF2B5EF4-FFF2-40B4-BE49-F238E27FC236}">
                <a16:creationId xmlns:a16="http://schemas.microsoft.com/office/drawing/2014/main" id="{8817D972-92EF-4EF6-BF83-B1D3525361F6}"/>
              </a:ext>
            </a:extLst>
          </p:cNvPr>
          <p:cNvSpPr>
            <a:spLocks noGrp="1"/>
          </p:cNvSpPr>
          <p:nvPr>
            <p:ph type="title"/>
          </p:nvPr>
        </p:nvSpPr>
        <p:spPr>
          <a:xfrm>
            <a:off x="179512" y="1124745"/>
            <a:ext cx="8897111" cy="2592288"/>
          </a:xfrm>
        </p:spPr>
        <p:txBody>
          <a:bodyPr/>
          <a:lstStyle/>
          <a:p>
            <a:pPr algn="ctr"/>
            <a:r>
              <a:rPr lang="en-US" dirty="0"/>
              <a:t> </a:t>
            </a:r>
            <a:r>
              <a:rPr lang="ru-RU" dirty="0"/>
              <a:t>Лекция</a:t>
            </a:r>
            <a:r>
              <a:rPr lang="en-US" dirty="0"/>
              <a:t> </a:t>
            </a:r>
            <a:r>
              <a:rPr lang="ru-RU" dirty="0"/>
              <a:t>6</a:t>
            </a:r>
            <a:br>
              <a:rPr lang="en-US" dirty="0"/>
            </a:br>
            <a:r>
              <a:rPr lang="ru-RU" dirty="0"/>
              <a:t>Введение в алгоритмы и структуры данных реального времени</a:t>
            </a:r>
          </a:p>
        </p:txBody>
      </p:sp>
      <p:sp>
        <p:nvSpPr>
          <p:cNvPr id="3" name="Текст 2">
            <a:extLst>
              <a:ext uri="{FF2B5EF4-FFF2-40B4-BE49-F238E27FC236}">
                <a16:creationId xmlns:a16="http://schemas.microsoft.com/office/drawing/2014/main" id="{E705CABD-092D-4CC1-B799-8089F630ECB9}"/>
              </a:ext>
            </a:extLst>
          </p:cNvPr>
          <p:cNvSpPr>
            <a:spLocks noGrp="1"/>
          </p:cNvSpPr>
          <p:nvPr>
            <p:ph type="body" idx="1"/>
          </p:nvPr>
        </p:nvSpPr>
        <p:spPr>
          <a:xfrm>
            <a:off x="395536" y="3703923"/>
            <a:ext cx="7958708" cy="1309254"/>
          </a:xfrm>
        </p:spPr>
        <p:txBody>
          <a:bodyPr/>
          <a:lstStyle/>
          <a:p>
            <a:r>
              <a:rPr lang="ru-RU" dirty="0"/>
              <a:t>ФИО преподавателя Зорина Наталья Валентиновна</a:t>
            </a:r>
            <a:endParaRPr lang="en-US" dirty="0"/>
          </a:p>
          <a:p>
            <a:r>
              <a:rPr lang="ru-RU" dirty="0"/>
              <a:t>Кафедра Промышленной информатики г-307</a:t>
            </a:r>
          </a:p>
          <a:p>
            <a:pPr lvl="0"/>
            <a:r>
              <a:rPr lang="en-US" dirty="0"/>
              <a:t>e-mail</a:t>
            </a:r>
            <a:r>
              <a:rPr lang="en-US" dirty="0">
                <a:hlinkClick r:id="rId2"/>
              </a:rPr>
              <a:t>: zorina_n@mail.ru</a:t>
            </a:r>
            <a:endParaRPr lang="ru-RU" dirty="0"/>
          </a:p>
          <a:p>
            <a:r>
              <a:rPr lang="ru-RU" dirty="0"/>
              <a:t>Осенний семестр, институт ИИТ, МИРЭА</a:t>
            </a:r>
          </a:p>
          <a:p>
            <a:r>
              <a:rPr lang="ru-RU" dirty="0"/>
              <a:t> ст. преподаватель каф. ПИ </a:t>
            </a:r>
          </a:p>
          <a:p>
            <a:r>
              <a:rPr lang="ru-RU" dirty="0"/>
              <a:t>Зорина Н.В., </a:t>
            </a:r>
            <a:r>
              <a:rPr lang="ru-RU" dirty="0" err="1"/>
              <a:t>zorina@mirea.ru</a:t>
            </a:r>
            <a:endParaRPr lang="en-US" dirty="0"/>
          </a:p>
        </p:txBody>
      </p:sp>
    </p:spTree>
    <p:extLst>
      <p:ext uri="{BB962C8B-B14F-4D97-AF65-F5344CB8AC3E}">
        <p14:creationId xmlns:p14="http://schemas.microsoft.com/office/powerpoint/2010/main" val="24518225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C35CF7-613C-3E4F-9181-E25775958B25}"/>
              </a:ext>
            </a:extLst>
          </p:cNvPr>
          <p:cNvSpPr>
            <a:spLocks noGrp="1"/>
          </p:cNvSpPr>
          <p:nvPr>
            <p:ph type="body" idx="1"/>
          </p:nvPr>
        </p:nvSpPr>
        <p:spPr>
          <a:xfrm>
            <a:off x="317716" y="2275070"/>
            <a:ext cx="8023412" cy="3725680"/>
          </a:xfrm>
        </p:spPr>
        <p:txBody>
          <a:bodyPr/>
          <a:lstStyle/>
          <a:p>
            <a:pPr>
              <a:spcBef>
                <a:spcPts val="300"/>
              </a:spcBef>
              <a:buSzPts val="1800"/>
              <a:buFont typeface="Arial"/>
              <a:buChar char="●"/>
            </a:pPr>
            <a:r>
              <a:rPr lang="ru-RU" sz="2400" dirty="0"/>
              <a:t>Как определить время выполнения?</a:t>
            </a:r>
          </a:p>
          <a:p>
            <a:pPr>
              <a:spcBef>
                <a:spcPts val="300"/>
              </a:spcBef>
              <a:buSzPts val="1800"/>
              <a:buFont typeface="Arial"/>
              <a:buChar char="●"/>
            </a:pPr>
            <a:r>
              <a:rPr lang="ru-RU" sz="2000" dirty="0"/>
              <a:t>проверка </a:t>
            </a:r>
            <a:r>
              <a:rPr lang="ru-RU" sz="2000" dirty="0">
                <a:solidFill>
                  <a:srgbClr val="FF0000"/>
                </a:solidFill>
              </a:rPr>
              <a:t>псевдокода </a:t>
            </a:r>
            <a:r>
              <a:rPr lang="ru-RU" sz="2000" dirty="0"/>
              <a:t>и определение количества инструкций, выполняемых алгоритмом в зависимости от размера входных данных,</a:t>
            </a:r>
          </a:p>
          <a:p>
            <a:pPr>
              <a:spcBef>
                <a:spcPts val="300"/>
              </a:spcBef>
              <a:buSzPts val="1800"/>
              <a:buFont typeface="Arial"/>
              <a:buChar char="●"/>
            </a:pPr>
            <a:r>
              <a:rPr lang="ru-RU" sz="2000" dirty="0"/>
              <a:t>позволяет нам </a:t>
            </a:r>
            <a:r>
              <a:rPr lang="ru-RU" sz="2000" dirty="0">
                <a:solidFill>
                  <a:srgbClr val="FF0000"/>
                </a:solidFill>
              </a:rPr>
              <a:t>оценить приблизительную скорость </a:t>
            </a:r>
            <a:r>
              <a:rPr lang="ru-RU" sz="2000" dirty="0"/>
              <a:t>алгоритма независимо от аппаратной или программной среды</a:t>
            </a:r>
          </a:p>
          <a:p>
            <a:pPr>
              <a:spcBef>
                <a:spcPts val="300"/>
              </a:spcBef>
              <a:buSzPts val="1800"/>
              <a:buFont typeface="Arial"/>
              <a:buChar char="●"/>
            </a:pPr>
            <a:r>
              <a:rPr lang="ru-RU" sz="2000" dirty="0"/>
              <a:t>Для встроенных устройств использование памяти может быть даже более важным, чем время выполнения</a:t>
            </a:r>
            <a:endParaRPr lang="en-US" dirty="0"/>
          </a:p>
        </p:txBody>
      </p:sp>
      <p:sp>
        <p:nvSpPr>
          <p:cNvPr id="4" name="Google Shape;66;p7">
            <a:extLst>
              <a:ext uri="{FF2B5EF4-FFF2-40B4-BE49-F238E27FC236}">
                <a16:creationId xmlns:a16="http://schemas.microsoft.com/office/drawing/2014/main" id="{79B71136-D270-7244-9D20-684EB1652C84}"/>
              </a:ext>
            </a:extLst>
          </p:cNvPr>
          <p:cNvSpPr txBox="1">
            <a:spLocks noGrp="1"/>
          </p:cNvSpPr>
          <p:nvPr>
            <p:ph type="title"/>
          </p:nvPr>
        </p:nvSpPr>
        <p:spPr>
          <a:xfrm>
            <a:off x="457200" y="1181996"/>
            <a:ext cx="8229600" cy="738633"/>
          </a:xfrm>
          <a:prstGeom prst="rect">
            <a:avLst/>
          </a:prstGeom>
          <a:noFill/>
          <a:ln>
            <a:noFill/>
          </a:ln>
        </p:spPr>
        <p:txBody>
          <a:bodyPr spcFirstLastPara="1" wrap="square" lIns="91425" tIns="91425" rIns="91425" bIns="91425" anchor="b" anchorCtr="0">
            <a:noAutofit/>
          </a:bodyPr>
          <a:lstStyle/>
          <a:p>
            <a:r>
              <a:rPr lang="ru-RU" sz="4400" dirty="0">
                <a:solidFill>
                  <a:schemeClr val="accent1">
                    <a:lumMod val="75000"/>
                  </a:schemeClr>
                </a:solidFill>
                <a:latin typeface="+mj-lt"/>
                <a:ea typeface="+mj-ea"/>
                <a:cs typeface="+mj-cs"/>
              </a:rPr>
              <a:t>Время выполнения</a:t>
            </a:r>
            <a:r>
              <a:rPr lang="en-US" sz="4400" dirty="0">
                <a:solidFill>
                  <a:schemeClr val="accent1">
                    <a:lumMod val="75000"/>
                  </a:schemeClr>
                </a:solidFill>
                <a:latin typeface="+mj-lt"/>
                <a:ea typeface="+mj-ea"/>
                <a:cs typeface="+mj-cs"/>
              </a:rPr>
              <a:t> (2/2)</a:t>
            </a:r>
            <a:endParaRPr sz="4400" dirty="0">
              <a:solidFill>
                <a:schemeClr val="accent1">
                  <a:lumMod val="75000"/>
                </a:schemeClr>
              </a:solidFill>
              <a:latin typeface="+mj-lt"/>
              <a:ea typeface="+mj-ea"/>
              <a:cs typeface="+mj-cs"/>
            </a:endParaRPr>
          </a:p>
        </p:txBody>
      </p:sp>
    </p:spTree>
    <p:extLst>
      <p:ext uri="{BB962C8B-B14F-4D97-AF65-F5344CB8AC3E}">
        <p14:creationId xmlns:p14="http://schemas.microsoft.com/office/powerpoint/2010/main" val="82473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8"/>
          <p:cNvSpPr txBox="1">
            <a:spLocks noGrp="1"/>
          </p:cNvSpPr>
          <p:nvPr>
            <p:ph type="title"/>
          </p:nvPr>
        </p:nvSpPr>
        <p:spPr>
          <a:xfrm>
            <a:off x="324621" y="715048"/>
            <a:ext cx="8494762" cy="775085"/>
          </a:xfrm>
          <a:prstGeom prst="rect">
            <a:avLst/>
          </a:prstGeom>
          <a:noFill/>
          <a:ln>
            <a:noFill/>
          </a:ln>
        </p:spPr>
        <p:txBody>
          <a:bodyPr spcFirstLastPara="1" wrap="square" lIns="91425" tIns="91425" rIns="91425" bIns="91425" anchor="b" anchorCtr="0">
            <a:noAutofit/>
          </a:bodyPr>
          <a:lstStyle/>
          <a:p>
            <a:pPr defTabSz="457200"/>
            <a:r>
              <a:rPr lang="ru-RU" sz="4400" dirty="0">
                <a:solidFill>
                  <a:srgbClr val="0070C0"/>
                </a:solidFill>
                <a:latin typeface="+mj-lt"/>
                <a:ea typeface="+mj-ea"/>
                <a:cs typeface="+mj-cs"/>
              </a:rPr>
              <a:t>Элементарные операции </a:t>
            </a:r>
            <a:endParaRPr sz="4400" dirty="0">
              <a:solidFill>
                <a:srgbClr val="0070C0"/>
              </a:solidFill>
              <a:latin typeface="+mj-lt"/>
              <a:ea typeface="+mj-ea"/>
              <a:cs typeface="+mj-cs"/>
            </a:endParaRPr>
          </a:p>
        </p:txBody>
      </p:sp>
      <p:sp>
        <p:nvSpPr>
          <p:cNvPr id="73" name="Google Shape;73;p8"/>
          <p:cNvSpPr txBox="1">
            <a:spLocks noGrp="1"/>
          </p:cNvSpPr>
          <p:nvPr>
            <p:ph type="body" idx="1"/>
          </p:nvPr>
        </p:nvSpPr>
        <p:spPr>
          <a:xfrm>
            <a:off x="324617" y="1287624"/>
            <a:ext cx="8687331" cy="5243805"/>
          </a:xfrm>
          <a:prstGeom prst="rect">
            <a:avLst/>
          </a:prstGeom>
          <a:noFill/>
          <a:ln>
            <a:noFill/>
          </a:ln>
        </p:spPr>
        <p:txBody>
          <a:bodyPr spcFirstLastPara="1" wrap="square" lIns="91425" tIns="91425" rIns="91425" bIns="91425" anchor="t" anchorCtr="0">
            <a:noAutofit/>
          </a:bodyPr>
          <a:lstStyle/>
          <a:p>
            <a:pPr>
              <a:buSzPts val="1800"/>
              <a:buFont typeface="Arial"/>
              <a:buChar char="●"/>
            </a:pPr>
            <a:r>
              <a:rPr lang="ru-RU" sz="1800" dirty="0"/>
              <a:t>Алгоритмическое “время” измеряется в количестве </a:t>
            </a:r>
            <a:r>
              <a:rPr lang="ru-RU" sz="1800" b="1" dirty="0">
                <a:solidFill>
                  <a:srgbClr val="FF0000"/>
                </a:solidFill>
              </a:rPr>
              <a:t>элементарных операций</a:t>
            </a:r>
            <a:endParaRPr sz="1800" dirty="0"/>
          </a:p>
          <a:p>
            <a:pPr lvl="1">
              <a:spcBef>
                <a:spcPts val="300"/>
              </a:spcBef>
              <a:buSzPts val="1440"/>
              <a:buFont typeface="Courier New"/>
              <a:buChar char="o"/>
            </a:pPr>
            <a:r>
              <a:rPr lang="ru-RU" sz="1800" dirty="0"/>
              <a:t>математические</a:t>
            </a:r>
            <a:r>
              <a:rPr lang="en-US" sz="1800" dirty="0"/>
              <a:t> (+, -, *, /, max, min, log, sin, cos, abs, ...)</a:t>
            </a:r>
            <a:endParaRPr sz="1800" dirty="0"/>
          </a:p>
          <a:p>
            <a:pPr lvl="1">
              <a:spcBef>
                <a:spcPts val="300"/>
              </a:spcBef>
              <a:buSzPts val="1440"/>
              <a:buFont typeface="Courier New"/>
              <a:buChar char="o"/>
            </a:pPr>
            <a:r>
              <a:rPr lang="ru-RU" sz="1800" dirty="0"/>
              <a:t>сравнение</a:t>
            </a:r>
            <a:r>
              <a:rPr lang="en-US" sz="1800" dirty="0"/>
              <a:t> ( ==, &gt;, &lt;=, ...)</a:t>
            </a:r>
            <a:endParaRPr sz="1800" dirty="0"/>
          </a:p>
          <a:p>
            <a:pPr lvl="1">
              <a:spcBef>
                <a:spcPts val="300"/>
              </a:spcBef>
              <a:buSzPts val="1440"/>
              <a:buFont typeface="Courier New"/>
              <a:buChar char="o"/>
            </a:pPr>
            <a:r>
              <a:rPr lang="ru-RU" sz="1800" b="1" dirty="0">
                <a:solidFill>
                  <a:srgbClr val="FF0000"/>
                </a:solidFill>
              </a:rPr>
              <a:t>Вызов</a:t>
            </a:r>
            <a:r>
              <a:rPr lang="ru-RU" sz="1800" dirty="0"/>
              <a:t> Функция(метод</a:t>
            </a:r>
            <a:r>
              <a:rPr lang="en-US" sz="1800" dirty="0"/>
              <a:t>) </a:t>
            </a:r>
            <a:r>
              <a:rPr lang="ru-RU" sz="1800" dirty="0"/>
              <a:t>и </a:t>
            </a:r>
            <a:r>
              <a:rPr lang="ru-RU" sz="1800" b="1" dirty="0">
                <a:solidFill>
                  <a:srgbClr val="FF0000"/>
                </a:solidFill>
              </a:rPr>
              <a:t>возврат</a:t>
            </a:r>
            <a:r>
              <a:rPr lang="ru-RU" sz="1800" dirty="0"/>
              <a:t> значения </a:t>
            </a:r>
            <a:r>
              <a:rPr lang="en-US" sz="1800" dirty="0"/>
              <a:t>(</a:t>
            </a:r>
            <a:r>
              <a:rPr lang="ru-RU" sz="1800" dirty="0"/>
              <a:t>тело метода является отдельным</a:t>
            </a:r>
            <a:r>
              <a:rPr lang="en-US" sz="1800" dirty="0"/>
              <a:t>)</a:t>
            </a:r>
            <a:endParaRPr sz="1800" dirty="0"/>
          </a:p>
          <a:p>
            <a:pPr lvl="1">
              <a:spcBef>
                <a:spcPts val="300"/>
              </a:spcBef>
              <a:buSzPts val="1440"/>
              <a:buFont typeface="Courier New"/>
              <a:buChar char="o"/>
            </a:pPr>
            <a:r>
              <a:rPr lang="ru-RU" sz="1800" dirty="0"/>
              <a:t>Присваивание  переменных</a:t>
            </a:r>
            <a:endParaRPr sz="1800" dirty="0"/>
          </a:p>
          <a:p>
            <a:pPr lvl="1">
              <a:spcBef>
                <a:spcPts val="300"/>
              </a:spcBef>
              <a:buSzPts val="1440"/>
              <a:buFont typeface="Courier New"/>
              <a:buChar char="o"/>
            </a:pPr>
            <a:r>
              <a:rPr lang="ru-RU" sz="1800" dirty="0"/>
              <a:t>Инкремент или декремент переменной</a:t>
            </a:r>
            <a:endParaRPr sz="1800" dirty="0"/>
          </a:p>
          <a:p>
            <a:pPr lvl="1">
              <a:spcBef>
                <a:spcPts val="300"/>
              </a:spcBef>
              <a:buSzPts val="1440"/>
              <a:buFont typeface="Courier New"/>
              <a:buChar char="o"/>
            </a:pPr>
            <a:r>
              <a:rPr lang="ru-RU" sz="1800" b="1" dirty="0">
                <a:solidFill>
                  <a:srgbClr val="FF0000"/>
                </a:solidFill>
              </a:rPr>
              <a:t>Размещение</a:t>
            </a:r>
            <a:r>
              <a:rPr lang="ru-RU" sz="1800" dirty="0"/>
              <a:t> </a:t>
            </a:r>
            <a:r>
              <a:rPr lang="ru-RU" sz="1800" dirty="0">
                <a:solidFill>
                  <a:schemeClr val="tx1"/>
                </a:solidFill>
              </a:rPr>
              <a:t>массива </a:t>
            </a:r>
            <a:r>
              <a:rPr lang="en-US" sz="1800" dirty="0">
                <a:solidFill>
                  <a:schemeClr val="tx1"/>
                </a:solidFill>
              </a:rPr>
              <a:t>(</a:t>
            </a:r>
            <a:r>
              <a:rPr lang="ru-RU" sz="1800" dirty="0">
                <a:solidFill>
                  <a:schemeClr val="tx1"/>
                </a:solidFill>
              </a:rPr>
              <a:t>объявление массива</a:t>
            </a:r>
            <a:r>
              <a:rPr lang="en-US" sz="1800" dirty="0">
                <a:solidFill>
                  <a:schemeClr val="tx1"/>
                </a:solidFill>
              </a:rPr>
              <a:t>) </a:t>
            </a:r>
            <a:r>
              <a:rPr lang="ru-RU" sz="1800" dirty="0">
                <a:solidFill>
                  <a:schemeClr val="tx1"/>
                </a:solidFill>
              </a:rPr>
              <a:t>или </a:t>
            </a:r>
            <a:r>
              <a:rPr lang="ru-RU" sz="1800" b="1" dirty="0">
                <a:solidFill>
                  <a:srgbClr val="FF0000"/>
                </a:solidFill>
              </a:rPr>
              <a:t>доступ к </a:t>
            </a:r>
            <a:r>
              <a:rPr lang="ru-RU" sz="1800" dirty="0"/>
              <a:t>массиву </a:t>
            </a:r>
            <a:r>
              <a:rPr lang="en-US" sz="1800" b="1" dirty="0">
                <a:solidFill>
                  <a:srgbClr val="FF0000"/>
                </a:solidFill>
              </a:rPr>
              <a:t> </a:t>
            </a:r>
            <a:r>
              <a:rPr lang="en-US" sz="1800" dirty="0">
                <a:solidFill>
                  <a:schemeClr val="tx1"/>
                </a:solidFill>
              </a:rPr>
              <a:t>(</a:t>
            </a:r>
            <a:r>
              <a:rPr lang="ru-RU" sz="1800" dirty="0">
                <a:solidFill>
                  <a:schemeClr val="tx1"/>
                </a:solidFill>
              </a:rPr>
              <a:t>извлечение элементов массива из памяти)</a:t>
            </a:r>
            <a:endParaRPr sz="1800" dirty="0">
              <a:solidFill>
                <a:schemeClr val="tx1"/>
              </a:solidFill>
            </a:endParaRPr>
          </a:p>
          <a:p>
            <a:pPr lvl="1">
              <a:spcBef>
                <a:spcPts val="300"/>
              </a:spcBef>
              <a:buSzPts val="1440"/>
              <a:buFont typeface="Courier New"/>
              <a:buChar char="o"/>
            </a:pPr>
            <a:r>
              <a:rPr lang="ru-RU" sz="1800" dirty="0"/>
              <a:t>создание нового объекта (осторожно, конструктор объекта тоже может иметь элементарные операции!)</a:t>
            </a:r>
            <a:endParaRPr sz="1800" dirty="0"/>
          </a:p>
          <a:p>
            <a:pPr>
              <a:spcBef>
                <a:spcPts val="600"/>
              </a:spcBef>
              <a:buSzPts val="1800"/>
              <a:buFont typeface="Arial"/>
              <a:buChar char="●"/>
            </a:pPr>
            <a:r>
              <a:rPr lang="ru-RU" sz="1800" dirty="0"/>
              <a:t>Для целей анализа алгоритма предположим, что каждая из этих операций занимает одинаковое время</a:t>
            </a:r>
            <a:r>
              <a:rPr lang="ru-RU" sz="1800" b="1" dirty="0"/>
              <a:t>: “1 операция”</a:t>
            </a:r>
            <a:endParaRPr lang="en-US" sz="1800" b="1" dirty="0"/>
          </a:p>
          <a:p>
            <a:pPr lvl="1" indent="-419100">
              <a:spcBef>
                <a:spcPts val="600"/>
              </a:spcBef>
              <a:buSzPct val="96000"/>
              <a:buFont typeface="Courier New" panose="02070309020205020404" pitchFamily="49" charset="0"/>
              <a:buChar char="o"/>
            </a:pPr>
            <a:r>
              <a:rPr lang="ru-RU" sz="1800" dirty="0"/>
              <a:t>нас интересует только “</a:t>
            </a:r>
            <a:r>
              <a:rPr lang="ru-RU" sz="1800" dirty="0">
                <a:solidFill>
                  <a:srgbClr val="C00000"/>
                </a:solidFill>
              </a:rPr>
              <a:t>асимптотическая производительность</a:t>
            </a:r>
            <a:r>
              <a:rPr lang="ru-RU" sz="1800" dirty="0"/>
              <a:t>” для больших наборов данных, т.е. по мере увеличения </a:t>
            </a:r>
            <a:r>
              <a:rPr lang="en" sz="1800" dirty="0"/>
              <a:t>N (</a:t>
            </a:r>
            <a:r>
              <a:rPr lang="ru-RU" sz="1800" dirty="0"/>
              <a:t>небольшие различия в производительности не имеют значения)</a:t>
            </a:r>
            <a:endParaRPr sz="1800" dirty="0"/>
          </a:p>
        </p:txBody>
      </p:sp>
    </p:spTree>
    <p:extLst>
      <p:ext uri="{BB962C8B-B14F-4D97-AF65-F5344CB8AC3E}">
        <p14:creationId xmlns:p14="http://schemas.microsoft.com/office/powerpoint/2010/main" val="283137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animEffect transition="in" filter="fade">
                                      <p:cBhvr>
                                        <p:cTn id="7" dur="500"/>
                                        <p:tgtEl>
                                          <p:spTgt spid="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3">
                                            <p:txEl>
                                              <p:pRg st="1" end="1"/>
                                            </p:txEl>
                                          </p:spTgt>
                                        </p:tgtEl>
                                        <p:attrNameLst>
                                          <p:attrName>style.visibility</p:attrName>
                                        </p:attrNameLst>
                                      </p:cBhvr>
                                      <p:to>
                                        <p:strVal val="visible"/>
                                      </p:to>
                                    </p:set>
                                    <p:animEffect transition="in" filter="fade">
                                      <p:cBhvr>
                                        <p:cTn id="12" dur="500"/>
                                        <p:tgtEl>
                                          <p:spTgt spid="7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3">
                                            <p:txEl>
                                              <p:pRg st="2" end="2"/>
                                            </p:txEl>
                                          </p:spTgt>
                                        </p:tgtEl>
                                        <p:attrNameLst>
                                          <p:attrName>style.visibility</p:attrName>
                                        </p:attrNameLst>
                                      </p:cBhvr>
                                      <p:to>
                                        <p:strVal val="visible"/>
                                      </p:to>
                                    </p:set>
                                    <p:animEffect transition="in" filter="fade">
                                      <p:cBhvr>
                                        <p:cTn id="17" dur="500"/>
                                        <p:tgtEl>
                                          <p:spTgt spid="7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3">
                                            <p:txEl>
                                              <p:pRg st="3" end="3"/>
                                            </p:txEl>
                                          </p:spTgt>
                                        </p:tgtEl>
                                        <p:attrNameLst>
                                          <p:attrName>style.visibility</p:attrName>
                                        </p:attrNameLst>
                                      </p:cBhvr>
                                      <p:to>
                                        <p:strVal val="visible"/>
                                      </p:to>
                                    </p:set>
                                    <p:animEffect transition="in" filter="fade">
                                      <p:cBhvr>
                                        <p:cTn id="22" dur="500"/>
                                        <p:tgtEl>
                                          <p:spTgt spid="7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3">
                                            <p:txEl>
                                              <p:pRg st="4" end="4"/>
                                            </p:txEl>
                                          </p:spTgt>
                                        </p:tgtEl>
                                        <p:attrNameLst>
                                          <p:attrName>style.visibility</p:attrName>
                                        </p:attrNameLst>
                                      </p:cBhvr>
                                      <p:to>
                                        <p:strVal val="visible"/>
                                      </p:to>
                                    </p:set>
                                    <p:animEffect transition="in" filter="fade">
                                      <p:cBhvr>
                                        <p:cTn id="27" dur="500"/>
                                        <p:tgtEl>
                                          <p:spTgt spid="7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3">
                                            <p:txEl>
                                              <p:pRg st="5" end="5"/>
                                            </p:txEl>
                                          </p:spTgt>
                                        </p:tgtEl>
                                        <p:attrNameLst>
                                          <p:attrName>style.visibility</p:attrName>
                                        </p:attrNameLst>
                                      </p:cBhvr>
                                      <p:to>
                                        <p:strVal val="visible"/>
                                      </p:to>
                                    </p:set>
                                    <p:animEffect transition="in" filter="fade">
                                      <p:cBhvr>
                                        <p:cTn id="32" dur="500"/>
                                        <p:tgtEl>
                                          <p:spTgt spid="7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3">
                                            <p:txEl>
                                              <p:pRg st="6" end="6"/>
                                            </p:txEl>
                                          </p:spTgt>
                                        </p:tgtEl>
                                        <p:attrNameLst>
                                          <p:attrName>style.visibility</p:attrName>
                                        </p:attrNameLst>
                                      </p:cBhvr>
                                      <p:to>
                                        <p:strVal val="visible"/>
                                      </p:to>
                                    </p:set>
                                    <p:animEffect transition="in" filter="fade">
                                      <p:cBhvr>
                                        <p:cTn id="37" dur="500"/>
                                        <p:tgtEl>
                                          <p:spTgt spid="7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3">
                                            <p:txEl>
                                              <p:pRg st="7" end="7"/>
                                            </p:txEl>
                                          </p:spTgt>
                                        </p:tgtEl>
                                        <p:attrNameLst>
                                          <p:attrName>style.visibility</p:attrName>
                                        </p:attrNameLst>
                                      </p:cBhvr>
                                      <p:to>
                                        <p:strVal val="visible"/>
                                      </p:to>
                                    </p:set>
                                    <p:animEffect transition="in" filter="fade">
                                      <p:cBhvr>
                                        <p:cTn id="42" dur="500"/>
                                        <p:tgtEl>
                                          <p:spTgt spid="7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3">
                                            <p:txEl>
                                              <p:pRg st="8" end="8"/>
                                            </p:txEl>
                                          </p:spTgt>
                                        </p:tgtEl>
                                        <p:attrNameLst>
                                          <p:attrName>style.visibility</p:attrName>
                                        </p:attrNameLst>
                                      </p:cBhvr>
                                      <p:to>
                                        <p:strVal val="visible"/>
                                      </p:to>
                                    </p:set>
                                    <p:animEffect transition="in" filter="fade">
                                      <p:cBhvr>
                                        <p:cTn id="47" dur="500"/>
                                        <p:tgtEl>
                                          <p:spTgt spid="7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3">
                                            <p:txEl>
                                              <p:pRg st="9" end="9"/>
                                            </p:txEl>
                                          </p:spTgt>
                                        </p:tgtEl>
                                        <p:attrNameLst>
                                          <p:attrName>style.visibility</p:attrName>
                                        </p:attrNameLst>
                                      </p:cBhvr>
                                      <p:to>
                                        <p:strVal val="visible"/>
                                      </p:to>
                                    </p:set>
                                    <p:animEffect transition="in" filter="fade">
                                      <p:cBhvr>
                                        <p:cTn id="52" dur="500"/>
                                        <p:tgtEl>
                                          <p:spTgt spid="7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9"/>
          <p:cNvSpPr txBox="1"/>
          <p:nvPr/>
        </p:nvSpPr>
        <p:spPr>
          <a:xfrm>
            <a:off x="339213" y="1050327"/>
            <a:ext cx="8804787" cy="1226211"/>
          </a:xfrm>
          <a:prstGeom prst="rect">
            <a:avLst/>
          </a:prstGeom>
          <a:noFill/>
          <a:ln>
            <a:noFill/>
          </a:ln>
        </p:spPr>
        <p:txBody>
          <a:bodyPr spcFirstLastPara="1" wrap="square" lIns="91425" tIns="91425" rIns="91425" bIns="91425" anchor="b" anchorCtr="0">
            <a:noAutofit/>
          </a:bodyPr>
          <a:lstStyle/>
          <a:p>
            <a:pPr>
              <a:buClr>
                <a:schemeClr val="dk1"/>
              </a:buClr>
              <a:buSzPts val="3600"/>
            </a:pPr>
            <a:r>
              <a:rPr lang="ru-RU" sz="4400" b="1" dirty="0">
                <a:solidFill>
                  <a:srgbClr val="0070C0"/>
                </a:solidFill>
                <a:latin typeface="+mj-lt"/>
                <a:ea typeface="+mj-ea"/>
                <a:cs typeface="+mj-cs"/>
                <a:sym typeface="Arial"/>
              </a:rPr>
              <a:t>Пример</a:t>
            </a:r>
            <a:r>
              <a:rPr lang="en-US" sz="4400" b="1" dirty="0">
                <a:solidFill>
                  <a:srgbClr val="0070C0"/>
                </a:solidFill>
                <a:latin typeface="+mj-lt"/>
                <a:ea typeface="+mj-ea"/>
                <a:cs typeface="+mj-cs"/>
                <a:sym typeface="Arial"/>
              </a:rPr>
              <a:t>:</a:t>
            </a:r>
            <a:r>
              <a:rPr lang="ru-RU" sz="4400" b="1" dirty="0">
                <a:solidFill>
                  <a:srgbClr val="0070C0"/>
                </a:solidFill>
                <a:latin typeface="+mj-lt"/>
                <a:ea typeface="+mj-ea"/>
                <a:cs typeface="+mj-cs"/>
                <a:sym typeface="Arial"/>
              </a:rPr>
              <a:t> константного времени выполнения</a:t>
            </a:r>
            <a:endParaRPr sz="4400" b="1" dirty="0">
              <a:solidFill>
                <a:srgbClr val="0070C0"/>
              </a:solidFill>
              <a:latin typeface="+mj-lt"/>
              <a:ea typeface="+mj-ea"/>
              <a:cs typeface="+mj-cs"/>
              <a:sym typeface="Arial"/>
            </a:endParaRPr>
          </a:p>
        </p:txBody>
      </p:sp>
      <p:sp>
        <p:nvSpPr>
          <p:cNvPr id="79" name="Google Shape;79;p9"/>
          <p:cNvSpPr txBox="1"/>
          <p:nvPr/>
        </p:nvSpPr>
        <p:spPr>
          <a:xfrm>
            <a:off x="839755" y="3766377"/>
            <a:ext cx="7417715" cy="2578439"/>
          </a:xfrm>
          <a:prstGeom prst="rect">
            <a:avLst/>
          </a:prstGeom>
          <a:noFill/>
          <a:ln>
            <a:noFill/>
          </a:ln>
        </p:spPr>
        <p:txBody>
          <a:bodyPr spcFirstLastPara="1" wrap="square" lIns="91425" tIns="91425" rIns="91425" bIns="91425" anchor="t" anchorCtr="0">
            <a:noAutofit/>
          </a:bodyPr>
          <a:lstStyle/>
          <a:p>
            <a:pPr marL="457200" indent="-419100">
              <a:spcAft>
                <a:spcPts val="1000"/>
              </a:spcAft>
              <a:buClr>
                <a:schemeClr val="dk1"/>
              </a:buClr>
              <a:buSzPts val="2400"/>
              <a:buFont typeface="Arial"/>
              <a:buChar char="●"/>
            </a:pPr>
            <a:r>
              <a:rPr lang="en-US" sz="2400" dirty="0">
                <a:solidFill>
                  <a:schemeClr val="dk1"/>
                </a:solidFill>
                <a:latin typeface="Arial"/>
                <a:ea typeface="Arial"/>
                <a:cs typeface="Arial"/>
                <a:sym typeface="Arial"/>
              </a:rPr>
              <a:t>2 </a:t>
            </a:r>
            <a:r>
              <a:rPr lang="ru-RU" sz="2400" dirty="0">
                <a:solidFill>
                  <a:schemeClr val="dk1"/>
                </a:solidFill>
                <a:latin typeface="Arial"/>
                <a:ea typeface="Arial"/>
                <a:cs typeface="Arial"/>
                <a:sym typeface="Arial"/>
              </a:rPr>
              <a:t>операции</a:t>
            </a:r>
            <a:r>
              <a:rPr lang="en-US" sz="2400" dirty="0">
                <a:solidFill>
                  <a:schemeClr val="dk1"/>
                </a:solidFill>
                <a:latin typeface="Arial"/>
                <a:ea typeface="Arial"/>
                <a:cs typeface="Arial"/>
                <a:sym typeface="Arial"/>
              </a:rPr>
              <a:t> – 1 </a:t>
            </a:r>
            <a:r>
              <a:rPr lang="ru-RU" sz="2400" dirty="0">
                <a:solidFill>
                  <a:schemeClr val="dk1"/>
                </a:solidFill>
                <a:latin typeface="Arial"/>
                <a:ea typeface="Arial"/>
                <a:cs typeface="Arial"/>
                <a:sym typeface="Arial"/>
              </a:rPr>
              <a:t>сложение</a:t>
            </a:r>
            <a:r>
              <a:rPr lang="en-US" sz="2400" dirty="0">
                <a:solidFill>
                  <a:schemeClr val="dk1"/>
                </a:solidFill>
                <a:latin typeface="Arial"/>
                <a:ea typeface="Arial"/>
                <a:cs typeface="Arial"/>
                <a:sym typeface="Arial"/>
              </a:rPr>
              <a:t>, 1 </a:t>
            </a:r>
            <a:r>
              <a:rPr lang="ru-RU" sz="2400" dirty="0">
                <a:solidFill>
                  <a:schemeClr val="dk1"/>
                </a:solidFill>
                <a:latin typeface="Arial"/>
                <a:ea typeface="Arial"/>
                <a:cs typeface="Arial"/>
                <a:sym typeface="Arial"/>
              </a:rPr>
              <a:t>выражение </a:t>
            </a:r>
            <a:r>
              <a:rPr lang="en-US" sz="2400" dirty="0">
                <a:solidFill>
                  <a:schemeClr val="dk1"/>
                </a:solidFill>
                <a:latin typeface="Arial"/>
                <a:ea typeface="Arial"/>
                <a:cs typeface="Arial"/>
                <a:sym typeface="Arial"/>
              </a:rPr>
              <a:t>return</a:t>
            </a:r>
            <a:endParaRPr lang="ru-RU" sz="2400" dirty="0">
              <a:solidFill>
                <a:schemeClr val="dk1"/>
              </a:solidFill>
              <a:latin typeface="Arial"/>
              <a:ea typeface="Arial"/>
              <a:cs typeface="Arial"/>
              <a:sym typeface="Arial"/>
            </a:endParaRPr>
          </a:p>
          <a:p>
            <a:pPr marL="457200" indent="-419100">
              <a:spcAft>
                <a:spcPts val="1000"/>
              </a:spcAft>
              <a:buClr>
                <a:schemeClr val="dk1"/>
              </a:buClr>
              <a:buSzPts val="2400"/>
              <a:buFont typeface="Arial"/>
              <a:buChar char="●"/>
            </a:pPr>
            <a:r>
              <a:rPr lang="ru-RU" sz="2400" dirty="0">
                <a:solidFill>
                  <a:schemeClr val="dk1"/>
                </a:solidFill>
                <a:latin typeface="Arial"/>
                <a:ea typeface="Arial"/>
                <a:cs typeface="Arial"/>
                <a:sym typeface="Arial"/>
              </a:rPr>
              <a:t>Сколько операций выполняется, если эта функция должна была сложить десять целых чисел? Будет ли это по-прежнему постоянное время выполнения?</a:t>
            </a:r>
            <a:endParaRPr sz="2400" dirty="0">
              <a:solidFill>
                <a:schemeClr val="dk1"/>
              </a:solidFill>
              <a:latin typeface="Arial"/>
              <a:ea typeface="Arial"/>
              <a:cs typeface="Arial"/>
              <a:sym typeface="Arial"/>
            </a:endParaRPr>
          </a:p>
        </p:txBody>
      </p:sp>
      <p:sp>
        <p:nvSpPr>
          <p:cNvPr id="80" name="Google Shape;80;p9"/>
          <p:cNvSpPr txBox="1"/>
          <p:nvPr/>
        </p:nvSpPr>
        <p:spPr>
          <a:xfrm>
            <a:off x="1664242" y="2364414"/>
            <a:ext cx="8229600" cy="1401963"/>
          </a:xfrm>
          <a:prstGeom prst="rect">
            <a:avLst/>
          </a:prstGeom>
          <a:noFill/>
          <a:ln>
            <a:noFill/>
          </a:ln>
        </p:spPr>
        <p:txBody>
          <a:bodyPr spcFirstLastPara="1" wrap="square" lIns="91425" tIns="91425" rIns="91425" bIns="91425" anchor="t" anchorCtr="0">
            <a:noAutofit/>
          </a:bodyPr>
          <a:lstStyle/>
          <a:p>
            <a:pPr marL="0" lvl="2">
              <a:lnSpc>
                <a:spcPct val="115000"/>
              </a:lnSpc>
              <a:buClr>
                <a:schemeClr val="dk1"/>
              </a:buClr>
              <a:buSzPts val="2200"/>
            </a:pPr>
            <a:r>
              <a:rPr lang="en-US" sz="2200" dirty="0">
                <a:solidFill>
                  <a:schemeClr val="dk1"/>
                </a:solidFill>
                <a:latin typeface="Consolas"/>
                <a:ea typeface="Consolas"/>
                <a:cs typeface="Consolas"/>
                <a:sym typeface="Consolas"/>
              </a:rPr>
              <a:t>public int addition(int x, int y) {</a:t>
            </a:r>
            <a:endParaRPr sz="1400" dirty="0">
              <a:solidFill>
                <a:srgbClr val="000000"/>
              </a:solidFill>
              <a:latin typeface="Arial"/>
              <a:ea typeface="Arial"/>
              <a:cs typeface="Arial"/>
              <a:sym typeface="Arial"/>
            </a:endParaRPr>
          </a:p>
          <a:p>
            <a:pPr marL="0" lvl="2">
              <a:lnSpc>
                <a:spcPct val="115000"/>
              </a:lnSpc>
              <a:buClr>
                <a:schemeClr val="dk1"/>
              </a:buClr>
              <a:buSzPts val="2200"/>
            </a:pPr>
            <a:r>
              <a:rPr lang="en-US" sz="2200" b="1" dirty="0">
                <a:solidFill>
                  <a:srgbClr val="0000FF"/>
                </a:solidFill>
                <a:latin typeface="Consolas"/>
                <a:ea typeface="Consolas"/>
                <a:cs typeface="Consolas"/>
                <a:sym typeface="Consolas"/>
              </a:rPr>
              <a:t>    </a:t>
            </a:r>
            <a:r>
              <a:rPr lang="en-US" sz="2200" dirty="0">
                <a:solidFill>
                  <a:schemeClr val="dk1"/>
                </a:solidFill>
                <a:latin typeface="Consolas"/>
                <a:ea typeface="Consolas"/>
                <a:cs typeface="Consolas"/>
                <a:sym typeface="Consolas"/>
              </a:rPr>
              <a:t>return x + y; </a:t>
            </a:r>
            <a:r>
              <a:rPr lang="en-US" sz="2200" dirty="0">
                <a:solidFill>
                  <a:srgbClr val="009400"/>
                </a:solidFill>
                <a:latin typeface="Consolas"/>
                <a:ea typeface="Consolas"/>
                <a:cs typeface="Consolas"/>
                <a:sym typeface="Consolas"/>
              </a:rPr>
              <a:t>//</a:t>
            </a:r>
            <a:r>
              <a:rPr lang="ru-RU" sz="2200" dirty="0">
                <a:solidFill>
                  <a:srgbClr val="009400"/>
                </a:solidFill>
                <a:latin typeface="Consolas"/>
                <a:ea typeface="Consolas"/>
                <a:cs typeface="Consolas"/>
                <a:sym typeface="Consolas"/>
              </a:rPr>
              <a:t>2 операции</a:t>
            </a:r>
            <a:endParaRPr sz="1400" dirty="0">
              <a:solidFill>
                <a:srgbClr val="009400"/>
              </a:solidFill>
              <a:sym typeface="Arial"/>
            </a:endParaRPr>
          </a:p>
          <a:p>
            <a:pPr marL="0" lvl="2">
              <a:lnSpc>
                <a:spcPct val="115000"/>
              </a:lnSpc>
              <a:buClr>
                <a:schemeClr val="dk1"/>
              </a:buClr>
              <a:buSzPts val="2200"/>
            </a:pPr>
            <a:r>
              <a:rPr lang="en-US" sz="2200" dirty="0">
                <a:solidFill>
                  <a:schemeClr val="dk1"/>
                </a:solidFill>
                <a:latin typeface="Consolas"/>
                <a:ea typeface="Consolas"/>
                <a:cs typeface="Consolas"/>
                <a:sym typeface="Consolas"/>
              </a:rPr>
              <a:t>}</a:t>
            </a:r>
            <a:endParaRPr sz="1400" dirty="0">
              <a:solidFill>
                <a:srgbClr val="000000"/>
              </a:solidFill>
              <a:latin typeface="Arial"/>
              <a:ea typeface="Arial"/>
              <a:cs typeface="Arial"/>
              <a:sym typeface="Arial"/>
            </a:endParaRPr>
          </a:p>
          <a:p>
            <a:pPr marL="0" lvl="2">
              <a:lnSpc>
                <a:spcPct val="115000"/>
              </a:lnSpc>
              <a:buClr>
                <a:schemeClr val="dk1"/>
              </a:buClr>
              <a:buSzPts val="2400"/>
            </a:pPr>
            <a:endParaRPr sz="24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7118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animEffect transition="in" filter="fade">
                                      <p:cBhvr>
                                        <p:cTn id="7" dur="500"/>
                                        <p:tgtEl>
                                          <p:spTgt spid="8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0">
                                            <p:txEl>
                                              <p:pRg st="1" end="1"/>
                                            </p:txEl>
                                          </p:spTgt>
                                        </p:tgtEl>
                                        <p:attrNameLst>
                                          <p:attrName>style.visibility</p:attrName>
                                        </p:attrNameLst>
                                      </p:cBhvr>
                                      <p:to>
                                        <p:strVal val="visible"/>
                                      </p:to>
                                    </p:set>
                                    <p:animEffect transition="in" filter="fade">
                                      <p:cBhvr>
                                        <p:cTn id="10" dur="500"/>
                                        <p:tgtEl>
                                          <p:spTgt spid="8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0">
                                            <p:txEl>
                                              <p:pRg st="2" end="2"/>
                                            </p:txEl>
                                          </p:spTgt>
                                        </p:tgtEl>
                                        <p:attrNameLst>
                                          <p:attrName>style.visibility</p:attrName>
                                        </p:attrNameLst>
                                      </p:cBhvr>
                                      <p:to>
                                        <p:strVal val="visible"/>
                                      </p:to>
                                    </p:set>
                                    <p:animEffect transition="in" filter="fade">
                                      <p:cBhvr>
                                        <p:cTn id="13" dur="500"/>
                                        <p:tgtEl>
                                          <p:spTgt spid="80">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9">
                                            <p:txEl>
                                              <p:pRg st="0" end="0"/>
                                            </p:txEl>
                                          </p:spTgt>
                                        </p:tgtEl>
                                        <p:attrNameLst>
                                          <p:attrName>style.visibility</p:attrName>
                                        </p:attrNameLst>
                                      </p:cBhvr>
                                      <p:to>
                                        <p:strVal val="visible"/>
                                      </p:to>
                                    </p:set>
                                    <p:animEffect transition="in" filter="fade">
                                      <p:cBhvr>
                                        <p:cTn id="18" dur="500"/>
                                        <p:tgtEl>
                                          <p:spTgt spid="7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9">
                                            <p:txEl>
                                              <p:pRg st="1" end="1"/>
                                            </p:txEl>
                                          </p:spTgt>
                                        </p:tgtEl>
                                        <p:attrNameLst>
                                          <p:attrName>style.visibility</p:attrName>
                                        </p:attrNameLst>
                                      </p:cBhvr>
                                      <p:to>
                                        <p:strVal val="visible"/>
                                      </p:to>
                                    </p:set>
                                    <p:animEffect transition="in" filter="fade">
                                      <p:cBhvr>
                                        <p:cTn id="23" dur="500"/>
                                        <p:tgtEl>
                                          <p:spTgt spid="7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0"/>
          <p:cNvSpPr txBox="1"/>
          <p:nvPr/>
        </p:nvSpPr>
        <p:spPr>
          <a:xfrm>
            <a:off x="219960" y="406400"/>
            <a:ext cx="8829517" cy="1333454"/>
          </a:xfrm>
          <a:prstGeom prst="rect">
            <a:avLst/>
          </a:prstGeom>
          <a:noFill/>
          <a:ln>
            <a:noFill/>
          </a:ln>
        </p:spPr>
        <p:txBody>
          <a:bodyPr spcFirstLastPara="1" wrap="square" lIns="91425" tIns="91425" rIns="91425" bIns="91425" anchor="b" anchorCtr="0">
            <a:noAutofit/>
          </a:bodyPr>
          <a:lstStyle/>
          <a:p>
            <a:pPr>
              <a:buClr>
                <a:schemeClr val="dk1"/>
              </a:buClr>
              <a:buSzPts val="3600"/>
            </a:pPr>
            <a:r>
              <a:rPr lang="ru-RU" sz="4400" b="1" dirty="0">
                <a:solidFill>
                  <a:srgbClr val="0070C0"/>
                </a:solidFill>
                <a:latin typeface="+mj-lt"/>
                <a:ea typeface="+mj-ea"/>
                <a:cs typeface="+mj-cs"/>
                <a:sym typeface="Arial"/>
              </a:rPr>
              <a:t>Пример</a:t>
            </a:r>
            <a:r>
              <a:rPr lang="en-US" sz="4400" b="1" dirty="0">
                <a:solidFill>
                  <a:srgbClr val="0070C0"/>
                </a:solidFill>
                <a:latin typeface="+mj-lt"/>
                <a:ea typeface="+mj-ea"/>
                <a:cs typeface="+mj-cs"/>
                <a:sym typeface="Arial"/>
              </a:rPr>
              <a:t>:</a:t>
            </a:r>
            <a:r>
              <a:rPr lang="ru-RU" sz="4400" b="1" dirty="0">
                <a:solidFill>
                  <a:srgbClr val="0070C0"/>
                </a:solidFill>
                <a:latin typeface="+mj-lt"/>
                <a:ea typeface="+mj-ea"/>
                <a:cs typeface="+mj-cs"/>
                <a:sym typeface="Arial"/>
              </a:rPr>
              <a:t>  линейное время выполнения</a:t>
            </a:r>
            <a:endParaRPr sz="4400" b="1" dirty="0">
              <a:solidFill>
                <a:srgbClr val="0070C0"/>
              </a:solidFill>
              <a:latin typeface="+mj-lt"/>
              <a:ea typeface="+mj-ea"/>
              <a:cs typeface="+mj-cs"/>
              <a:sym typeface="Arial"/>
            </a:endParaRPr>
          </a:p>
        </p:txBody>
      </p:sp>
      <p:sp>
        <p:nvSpPr>
          <p:cNvPr id="86" name="Google Shape;86;p10"/>
          <p:cNvSpPr txBox="1"/>
          <p:nvPr/>
        </p:nvSpPr>
        <p:spPr>
          <a:xfrm>
            <a:off x="5598366" y="767293"/>
            <a:ext cx="3325673" cy="5820119"/>
          </a:xfrm>
          <a:prstGeom prst="rect">
            <a:avLst/>
          </a:prstGeom>
          <a:noFill/>
          <a:ln>
            <a:noFill/>
          </a:ln>
        </p:spPr>
        <p:txBody>
          <a:bodyPr spcFirstLastPara="1" wrap="square" lIns="91425" tIns="91425" rIns="91425" bIns="91425" anchor="t" anchorCtr="0">
            <a:noAutofit/>
          </a:bodyPr>
          <a:lstStyle/>
          <a:p>
            <a:pPr marL="457200" indent="-419100">
              <a:buClr>
                <a:schemeClr val="dk1"/>
              </a:buClr>
              <a:buSzPts val="1800"/>
              <a:buFont typeface="Arial"/>
              <a:buChar char="●"/>
            </a:pPr>
            <a:r>
              <a:rPr lang="ru-RU" dirty="0">
                <a:solidFill>
                  <a:srgbClr val="000000"/>
                </a:solidFill>
                <a:latin typeface="Arial"/>
                <a:ea typeface="Arial"/>
                <a:cs typeface="Arial"/>
                <a:sym typeface="Arial"/>
              </a:rPr>
              <a:t>Наихудший случай изменяется пропорционально размеру входного списка</a:t>
            </a:r>
            <a:r>
              <a:rPr lang="ru-RU" b="1" dirty="0">
                <a:solidFill>
                  <a:srgbClr val="009400"/>
                </a:solidFill>
                <a:latin typeface="Arial"/>
                <a:ea typeface="Arial"/>
                <a:cs typeface="Arial"/>
                <a:sym typeface="Arial"/>
              </a:rPr>
              <a:t>: 6</a:t>
            </a:r>
            <a:r>
              <a:rPr lang="en-US" b="1" dirty="0">
                <a:solidFill>
                  <a:srgbClr val="009400"/>
                </a:solidFill>
                <a:latin typeface="Arial"/>
                <a:ea typeface="Arial"/>
                <a:cs typeface="Arial"/>
                <a:sym typeface="Arial"/>
              </a:rPr>
              <a:t>N + 36N </a:t>
            </a:r>
            <a:r>
              <a:rPr lang="en-US" b="1" dirty="0">
                <a:solidFill>
                  <a:srgbClr val="FF40FF"/>
                </a:solidFill>
                <a:latin typeface="Arial"/>
                <a:ea typeface="Arial"/>
                <a:cs typeface="Arial"/>
                <a:sym typeface="Arial"/>
              </a:rPr>
              <a:t>+ </a:t>
            </a:r>
            <a:r>
              <a:rPr lang="en-US" b="1" dirty="0">
                <a:solidFill>
                  <a:srgbClr val="FF40FF"/>
                </a:solidFill>
              </a:rPr>
              <a:t>3</a:t>
            </a:r>
            <a:endParaRPr b="1" dirty="0">
              <a:solidFill>
                <a:srgbClr val="FF40FF"/>
              </a:solidFill>
              <a:sym typeface="Arial"/>
            </a:endParaRPr>
          </a:p>
          <a:p>
            <a:pPr marL="457200" indent="-419100">
              <a:spcBef>
                <a:spcPts val="1000"/>
              </a:spcBef>
              <a:buClr>
                <a:schemeClr val="dk1"/>
              </a:buClr>
              <a:buSzPts val="1800"/>
              <a:buFont typeface="Arial"/>
              <a:buChar char="●"/>
            </a:pPr>
            <a:r>
              <a:rPr lang="ru-RU" dirty="0">
                <a:solidFill>
                  <a:schemeClr val="dk1"/>
                </a:solidFill>
                <a:latin typeface="Arial"/>
                <a:ea typeface="Arial"/>
                <a:cs typeface="Arial"/>
                <a:sym typeface="Arial"/>
              </a:rPr>
              <a:t>Сколько операций, если бы массив состоял из 1000 элементов?</a:t>
            </a:r>
            <a:endParaRPr b="1" dirty="0">
              <a:solidFill>
                <a:srgbClr val="0000FF"/>
              </a:solidFill>
              <a:latin typeface="Arial"/>
              <a:ea typeface="Arial"/>
              <a:cs typeface="Arial"/>
              <a:sym typeface="Arial"/>
            </a:endParaRPr>
          </a:p>
          <a:p>
            <a:pPr marL="457200" indent="-419100">
              <a:spcBef>
                <a:spcPts val="1000"/>
              </a:spcBef>
              <a:buClr>
                <a:schemeClr val="dk1"/>
              </a:buClr>
              <a:buSzPts val="1800"/>
              <a:buFont typeface="Arial"/>
              <a:buChar char="●"/>
            </a:pPr>
            <a:r>
              <a:rPr lang="ru-RU" dirty="0"/>
              <a:t>Мы будем запускать цикл </a:t>
            </a:r>
            <a:r>
              <a:rPr lang="en" dirty="0">
                <a:solidFill>
                  <a:schemeClr val="dk1"/>
                </a:solidFill>
                <a:latin typeface="Arial"/>
                <a:ea typeface="Arial"/>
                <a:cs typeface="Arial"/>
              </a:rPr>
              <a:t>for </a:t>
            </a:r>
            <a:r>
              <a:rPr lang="ru-RU" dirty="0">
                <a:solidFill>
                  <a:schemeClr val="dk1"/>
                </a:solidFill>
                <a:latin typeface="Arial"/>
                <a:ea typeface="Arial"/>
                <a:cs typeface="Arial"/>
              </a:rPr>
              <a:t>пропорционально большему количеству раз по мере роста списка входных данных</a:t>
            </a:r>
          </a:p>
          <a:p>
            <a:pPr marL="457200" indent="-419100">
              <a:spcBef>
                <a:spcPts val="1000"/>
              </a:spcBef>
              <a:buClr>
                <a:schemeClr val="dk1"/>
              </a:buClr>
              <a:buSzPts val="1800"/>
              <a:buFont typeface="Arial"/>
              <a:buChar char="●"/>
            </a:pPr>
            <a:r>
              <a:rPr lang="ru-RU" dirty="0">
                <a:solidFill>
                  <a:schemeClr val="dk1"/>
                </a:solidFill>
                <a:latin typeface="Arial"/>
                <a:ea typeface="Arial"/>
                <a:cs typeface="Arial"/>
              </a:rPr>
              <a:t>Увеличение времени выполнения пропорционально </a:t>
            </a:r>
            <a:r>
              <a:rPr lang="en-US" dirty="0">
                <a:solidFill>
                  <a:schemeClr val="dk1"/>
                </a:solidFill>
                <a:latin typeface="Arial"/>
                <a:ea typeface="Arial"/>
                <a:cs typeface="Arial"/>
              </a:rPr>
              <a:t>N, </a:t>
            </a:r>
            <a:r>
              <a:rPr lang="ru-RU" dirty="0">
                <a:solidFill>
                  <a:srgbClr val="FF0000"/>
                </a:solidFill>
                <a:latin typeface="Arial"/>
                <a:ea typeface="Arial"/>
                <a:cs typeface="Arial"/>
                <a:sym typeface="Arial"/>
              </a:rPr>
              <a:t>линейно </a:t>
            </a:r>
            <a:endParaRPr dirty="0">
              <a:solidFill>
                <a:srgbClr val="FF0000"/>
              </a:solidFill>
              <a:latin typeface="Arial"/>
              <a:ea typeface="Arial"/>
              <a:cs typeface="Arial"/>
              <a:sym typeface="Arial"/>
            </a:endParaRPr>
          </a:p>
        </p:txBody>
      </p:sp>
      <p:sp>
        <p:nvSpPr>
          <p:cNvPr id="87" name="Google Shape;87;p10"/>
          <p:cNvSpPr txBox="1"/>
          <p:nvPr/>
        </p:nvSpPr>
        <p:spPr>
          <a:xfrm>
            <a:off x="94522" y="1655542"/>
            <a:ext cx="5922458" cy="4319854"/>
          </a:xfrm>
          <a:prstGeom prst="rect">
            <a:avLst/>
          </a:prstGeom>
          <a:noFill/>
          <a:ln>
            <a:noFill/>
          </a:ln>
        </p:spPr>
        <p:txBody>
          <a:bodyPr spcFirstLastPara="1" wrap="square" lIns="91425" tIns="91425" rIns="91425" bIns="91425" anchor="t" anchorCtr="0">
            <a:noAutofit/>
          </a:bodyPr>
          <a:lstStyle/>
          <a:p>
            <a:pPr marL="0" lvl="2">
              <a:lnSpc>
                <a:spcPct val="115000"/>
              </a:lnSpc>
              <a:buClr>
                <a:schemeClr val="dk1"/>
              </a:buClr>
              <a:buSzPts val="1800"/>
            </a:pPr>
            <a:r>
              <a:rPr lang="en-US" sz="1600" dirty="0">
                <a:solidFill>
                  <a:srgbClr val="7F7F7F"/>
                </a:solidFill>
                <a:latin typeface="Consolas"/>
                <a:ea typeface="Consolas"/>
                <a:cs typeface="Consolas"/>
                <a:sym typeface="Consolas"/>
              </a:rPr>
              <a:t>//find max of a set of positive integers</a:t>
            </a:r>
            <a:endParaRPr sz="1600" dirty="0">
              <a:solidFill>
                <a:srgbClr val="7F7F7F"/>
              </a:solidFill>
              <a:latin typeface="Consolas"/>
              <a:ea typeface="Consolas"/>
              <a:cs typeface="Consolas"/>
              <a:sym typeface="Consolas"/>
            </a:endParaRPr>
          </a:p>
          <a:p>
            <a:pPr marL="0" lvl="2">
              <a:lnSpc>
                <a:spcPct val="115000"/>
              </a:lnSpc>
              <a:buClr>
                <a:schemeClr val="dk1"/>
              </a:buClr>
              <a:buSzPts val="1800"/>
            </a:pPr>
            <a:r>
              <a:rPr lang="en-US" sz="1600" dirty="0">
                <a:solidFill>
                  <a:schemeClr val="dk1"/>
                </a:solidFill>
                <a:latin typeface="Consolas"/>
                <a:ea typeface="Consolas"/>
                <a:cs typeface="Consolas"/>
                <a:sym typeface="Consolas"/>
              </a:rPr>
              <a:t>public int </a:t>
            </a:r>
            <a:r>
              <a:rPr lang="en-US" sz="1600" dirty="0" err="1">
                <a:solidFill>
                  <a:schemeClr val="dk1"/>
                </a:solidFill>
                <a:latin typeface="Consolas"/>
                <a:ea typeface="Consolas"/>
                <a:cs typeface="Consolas"/>
                <a:sym typeface="Consolas"/>
              </a:rPr>
              <a:t>maxElement</a:t>
            </a:r>
            <a:r>
              <a:rPr lang="en-US" sz="1600" dirty="0">
                <a:solidFill>
                  <a:schemeClr val="dk1"/>
                </a:solidFill>
                <a:latin typeface="Consolas"/>
                <a:ea typeface="Consolas"/>
                <a:cs typeface="Consolas"/>
                <a:sym typeface="Consolas"/>
              </a:rPr>
              <a:t>(int[] a) {</a:t>
            </a:r>
          </a:p>
          <a:p>
            <a:pPr lvl="2">
              <a:lnSpc>
                <a:spcPct val="115000"/>
              </a:lnSpc>
              <a:buClr>
                <a:schemeClr val="dk1"/>
              </a:buClr>
              <a:buSzPts val="1800"/>
            </a:pPr>
            <a:r>
              <a:rPr lang="en-US" sz="1600" dirty="0">
                <a:solidFill>
                  <a:schemeClr val="dk1"/>
                </a:solidFill>
                <a:latin typeface="Consolas"/>
                <a:ea typeface="Consolas"/>
                <a:cs typeface="Consolas"/>
                <a:sym typeface="Consolas"/>
              </a:rPr>
              <a:t>   </a:t>
            </a:r>
            <a:r>
              <a:rPr lang="en-US" sz="1600" dirty="0">
                <a:solidFill>
                  <a:srgbClr val="FF40FF"/>
                </a:solidFill>
                <a:latin typeface="Consolas"/>
                <a:ea typeface="Consolas"/>
                <a:cs typeface="Consolas"/>
                <a:sym typeface="Consolas"/>
              </a:rPr>
              <a:t>//</a:t>
            </a:r>
            <a:r>
              <a:rPr lang="ru-RU" sz="1600" dirty="0">
                <a:solidFill>
                  <a:srgbClr val="FF40FF"/>
                </a:solidFill>
                <a:latin typeface="Consolas"/>
                <a:ea typeface="Consolas"/>
                <a:cs typeface="Consolas"/>
                <a:sym typeface="Consolas"/>
              </a:rPr>
              <a:t>присваивание</a:t>
            </a:r>
            <a:r>
              <a:rPr lang="en-US" sz="1600" dirty="0">
                <a:solidFill>
                  <a:srgbClr val="FF40FF"/>
                </a:solidFill>
                <a:latin typeface="Consolas"/>
                <a:ea typeface="Consolas"/>
                <a:cs typeface="Consolas"/>
                <a:sym typeface="Consolas"/>
              </a:rPr>
              <a:t>, 1 </a:t>
            </a:r>
            <a:r>
              <a:rPr lang="ru-RU" sz="1600" dirty="0">
                <a:solidFill>
                  <a:srgbClr val="FF40FF"/>
                </a:solidFill>
                <a:latin typeface="Consolas"/>
                <a:ea typeface="Consolas"/>
                <a:cs typeface="Consolas"/>
                <a:sym typeface="Consolas"/>
              </a:rPr>
              <a:t>операция</a:t>
            </a:r>
            <a:endParaRPr lang="en-US" sz="1600" dirty="0">
              <a:solidFill>
                <a:srgbClr val="FF40FF"/>
              </a:solidFill>
              <a:latin typeface="Consolas"/>
              <a:ea typeface="Consolas"/>
              <a:cs typeface="Consolas"/>
              <a:sym typeface="Consolas"/>
            </a:endParaRPr>
          </a:p>
          <a:p>
            <a:pPr marL="0" lvl="2">
              <a:lnSpc>
                <a:spcPct val="115000"/>
              </a:lnSpc>
              <a:buClr>
                <a:schemeClr val="dk1"/>
              </a:buClr>
              <a:buSzPts val="1800"/>
            </a:pPr>
            <a:r>
              <a:rPr lang="en-US" sz="1600" dirty="0">
                <a:solidFill>
                  <a:schemeClr val="dk1"/>
                </a:solidFill>
                <a:latin typeface="Consolas"/>
                <a:ea typeface="Consolas"/>
                <a:cs typeface="Consolas"/>
                <a:sym typeface="Consolas"/>
              </a:rPr>
              <a:t>   int max = 0;</a:t>
            </a:r>
          </a:p>
          <a:p>
            <a:pPr marL="0" lvl="2">
              <a:lnSpc>
                <a:spcPct val="115000"/>
              </a:lnSpc>
              <a:buClr>
                <a:schemeClr val="dk1"/>
              </a:buClr>
              <a:buSzPts val="1800"/>
            </a:pPr>
            <a:r>
              <a:rPr lang="en-US" sz="1600" dirty="0">
                <a:solidFill>
                  <a:srgbClr val="009400"/>
                </a:solidFill>
                <a:latin typeface="Consolas"/>
                <a:ea typeface="Consolas"/>
                <a:cs typeface="Consolas"/>
                <a:sym typeface="Consolas"/>
              </a:rPr>
              <a:t>//2 </a:t>
            </a:r>
            <a:r>
              <a:rPr lang="ru-RU" sz="1600" dirty="0">
                <a:solidFill>
                  <a:srgbClr val="009400"/>
                </a:solidFill>
                <a:latin typeface="Consolas"/>
                <a:ea typeface="Consolas"/>
                <a:cs typeface="Consolas"/>
                <a:sym typeface="Consolas"/>
              </a:rPr>
              <a:t>опер за итерацию </a:t>
            </a:r>
            <a:r>
              <a:rPr lang="en-US" sz="1600" dirty="0">
                <a:solidFill>
                  <a:srgbClr val="FF40FF"/>
                </a:solidFill>
                <a:latin typeface="Consolas"/>
                <a:ea typeface="Consolas"/>
                <a:cs typeface="Consolas"/>
                <a:sym typeface="Consolas"/>
              </a:rPr>
              <a:t>+ 1 </a:t>
            </a:r>
            <a:r>
              <a:rPr lang="ru-RU" sz="1600" dirty="0">
                <a:solidFill>
                  <a:srgbClr val="FF40FF"/>
                </a:solidFill>
                <a:latin typeface="Consolas"/>
                <a:ea typeface="Consolas"/>
                <a:cs typeface="Consolas"/>
                <a:sym typeface="Consolas"/>
              </a:rPr>
              <a:t>начальная опер для </a:t>
            </a:r>
            <a:r>
              <a:rPr lang="ru-RU" sz="1600" dirty="0" err="1">
                <a:solidFill>
                  <a:srgbClr val="FF40FF"/>
                </a:solidFill>
                <a:latin typeface="Consolas"/>
                <a:ea typeface="Consolas"/>
                <a:cs typeface="Consolas"/>
                <a:sym typeface="Consolas"/>
              </a:rPr>
              <a:t>иниц</a:t>
            </a:r>
            <a:r>
              <a:rPr lang="ru-RU" sz="1600" dirty="0">
                <a:solidFill>
                  <a:srgbClr val="FF40FF"/>
                </a:solidFill>
                <a:latin typeface="Consolas"/>
                <a:ea typeface="Consolas"/>
                <a:cs typeface="Consolas"/>
                <a:sym typeface="Consolas"/>
              </a:rPr>
              <a:t> </a:t>
            </a:r>
            <a:r>
              <a:rPr lang="en-US" sz="1600" dirty="0" err="1">
                <a:solidFill>
                  <a:srgbClr val="FF40FF"/>
                </a:solidFill>
                <a:latin typeface="Consolas"/>
                <a:ea typeface="Consolas"/>
                <a:cs typeface="Consolas"/>
                <a:sym typeface="Consolas"/>
              </a:rPr>
              <a:t>i</a:t>
            </a:r>
            <a:endParaRPr lang="en-US" b="1" dirty="0">
              <a:solidFill>
                <a:srgbClr val="FF40FF"/>
              </a:solidFill>
              <a:latin typeface="Consolas"/>
              <a:ea typeface="Consolas"/>
              <a:cs typeface="Consolas"/>
              <a:sym typeface="Consolas"/>
            </a:endParaRPr>
          </a:p>
          <a:p>
            <a:pPr marL="0" lvl="2">
              <a:lnSpc>
                <a:spcPct val="115000"/>
              </a:lnSpc>
              <a:buClr>
                <a:schemeClr val="dk1"/>
              </a:buClr>
              <a:buSzPts val="1800"/>
            </a:pPr>
            <a:r>
              <a:rPr lang="en-US" sz="1600" dirty="0">
                <a:solidFill>
                  <a:srgbClr val="000090"/>
                </a:solidFill>
                <a:latin typeface="Consolas"/>
                <a:ea typeface="Consolas"/>
                <a:cs typeface="Consolas"/>
                <a:sym typeface="Consolas"/>
              </a:rPr>
              <a:t>   </a:t>
            </a:r>
            <a:r>
              <a:rPr lang="en-US" sz="1600" dirty="0">
                <a:solidFill>
                  <a:schemeClr val="dk1"/>
                </a:solidFill>
                <a:latin typeface="Consolas"/>
                <a:ea typeface="Consolas"/>
                <a:cs typeface="Consolas"/>
                <a:sym typeface="Consolas"/>
              </a:rPr>
              <a:t>for (int i=0; i&lt;</a:t>
            </a:r>
            <a:r>
              <a:rPr lang="en-US" sz="1600" dirty="0" err="1">
                <a:solidFill>
                  <a:schemeClr val="dk1"/>
                </a:solidFill>
                <a:latin typeface="Consolas"/>
                <a:ea typeface="Consolas"/>
                <a:cs typeface="Consolas"/>
                <a:sym typeface="Consolas"/>
              </a:rPr>
              <a:t>a.length</a:t>
            </a: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i</a:t>
            </a:r>
            <a:r>
              <a:rPr lang="en-US" sz="1600" dirty="0">
                <a:solidFill>
                  <a:schemeClr val="dk1"/>
                </a:solidFill>
                <a:latin typeface="Consolas"/>
                <a:ea typeface="Consolas"/>
                <a:cs typeface="Consolas"/>
                <a:sym typeface="Consolas"/>
              </a:rPr>
              <a:t>++){</a:t>
            </a:r>
          </a:p>
          <a:p>
            <a:pPr marL="0" lvl="2">
              <a:lnSpc>
                <a:spcPct val="115000"/>
              </a:lnSpc>
              <a:buClr>
                <a:schemeClr val="dk1"/>
              </a:buClr>
              <a:buSzPts val="1800"/>
            </a:pPr>
            <a:r>
              <a:rPr lang="en-US" sz="1600" dirty="0">
                <a:solidFill>
                  <a:srgbClr val="009400"/>
                </a:solidFill>
                <a:latin typeface="Consolas"/>
                <a:ea typeface="Consolas"/>
                <a:cs typeface="Consolas"/>
                <a:sym typeface="Consolas"/>
              </a:rPr>
              <a:t> //2 </a:t>
            </a:r>
            <a:r>
              <a:rPr lang="ru-RU" sz="1600" dirty="0">
                <a:solidFill>
                  <a:srgbClr val="009400"/>
                </a:solidFill>
                <a:latin typeface="Consolas"/>
                <a:ea typeface="Consolas"/>
                <a:cs typeface="Consolas"/>
                <a:sym typeface="Consolas"/>
              </a:rPr>
              <a:t>опер за итерацию</a:t>
            </a:r>
            <a:endParaRPr lang="en-US" sz="1600" dirty="0">
              <a:solidFill>
                <a:srgbClr val="009400"/>
              </a:solidFill>
              <a:latin typeface="Consolas"/>
              <a:ea typeface="Consolas"/>
              <a:cs typeface="Consolas"/>
              <a:sym typeface="Consolas"/>
            </a:endParaRPr>
          </a:p>
          <a:p>
            <a:pPr marL="0" lvl="2">
              <a:lnSpc>
                <a:spcPct val="115000"/>
              </a:lnSpc>
              <a:buClr>
                <a:schemeClr val="dk1"/>
              </a:buClr>
              <a:buSzPts val="1800"/>
            </a:pPr>
            <a:r>
              <a:rPr lang="en-US" sz="1600" dirty="0">
                <a:solidFill>
                  <a:srgbClr val="000090"/>
                </a:solidFill>
                <a:latin typeface="Consolas"/>
                <a:ea typeface="Consolas"/>
                <a:cs typeface="Consolas"/>
                <a:sym typeface="Consolas"/>
              </a:rPr>
              <a:t>   </a:t>
            </a:r>
            <a:r>
              <a:rPr lang="en-US" sz="1600" dirty="0">
                <a:solidFill>
                  <a:schemeClr val="dk1"/>
                </a:solidFill>
                <a:latin typeface="Consolas"/>
                <a:ea typeface="Consolas"/>
                <a:cs typeface="Consolas"/>
                <a:sym typeface="Consolas"/>
              </a:rPr>
              <a:t>   if (a[</a:t>
            </a:r>
            <a:r>
              <a:rPr lang="en-US" sz="1600" dirty="0" err="1">
                <a:solidFill>
                  <a:schemeClr val="dk1"/>
                </a:solidFill>
                <a:latin typeface="Consolas"/>
                <a:ea typeface="Consolas"/>
                <a:cs typeface="Consolas"/>
                <a:sym typeface="Consolas"/>
              </a:rPr>
              <a:t>i</a:t>
            </a:r>
            <a:r>
              <a:rPr lang="en-US" sz="1600" dirty="0">
                <a:solidFill>
                  <a:schemeClr val="dk1"/>
                </a:solidFill>
                <a:latin typeface="Consolas"/>
                <a:ea typeface="Consolas"/>
                <a:cs typeface="Consolas"/>
                <a:sym typeface="Consolas"/>
              </a:rPr>
              <a:t>] &gt; max) {</a:t>
            </a:r>
          </a:p>
          <a:p>
            <a:pPr lvl="2">
              <a:lnSpc>
                <a:spcPct val="115000"/>
              </a:lnSpc>
              <a:buClr>
                <a:schemeClr val="dk1"/>
              </a:buClr>
              <a:buSzPts val="1800"/>
            </a:pPr>
            <a:r>
              <a:rPr lang="en-US" sz="1600" dirty="0">
                <a:solidFill>
                  <a:srgbClr val="009400"/>
                </a:solidFill>
                <a:latin typeface="Consolas"/>
                <a:ea typeface="Consolas"/>
                <a:cs typeface="Consolas"/>
                <a:sym typeface="Consolas"/>
              </a:rPr>
              <a:t>//2</a:t>
            </a:r>
            <a:r>
              <a:rPr lang="ru-RU" sz="1600" dirty="0">
                <a:solidFill>
                  <a:srgbClr val="009400"/>
                </a:solidFill>
                <a:latin typeface="Consolas"/>
                <a:ea typeface="Consolas"/>
                <a:cs typeface="Consolas"/>
                <a:sym typeface="Consolas"/>
              </a:rPr>
              <a:t> опер за итерацию</a:t>
            </a:r>
            <a:r>
              <a:rPr lang="en-US" sz="1600" dirty="0">
                <a:solidFill>
                  <a:srgbClr val="009400"/>
                </a:solidFill>
                <a:latin typeface="Consolas"/>
                <a:ea typeface="Consolas"/>
                <a:cs typeface="Consolas"/>
                <a:sym typeface="Consolas"/>
              </a:rPr>
              <a:t>, </a:t>
            </a:r>
            <a:r>
              <a:rPr lang="ru-RU" sz="1600" dirty="0">
                <a:solidFill>
                  <a:srgbClr val="009400"/>
                </a:solidFill>
                <a:latin typeface="Consolas"/>
                <a:ea typeface="Consolas"/>
                <a:cs typeface="Consolas"/>
                <a:sym typeface="Consolas"/>
              </a:rPr>
              <a:t>иногда</a:t>
            </a:r>
            <a:endParaRPr sz="1600" dirty="0">
              <a:solidFill>
                <a:srgbClr val="009400"/>
              </a:solidFill>
              <a:latin typeface="Consolas"/>
              <a:ea typeface="Consolas"/>
              <a:cs typeface="Consolas"/>
              <a:sym typeface="Consolas"/>
            </a:endParaRPr>
          </a:p>
          <a:p>
            <a:pPr marL="0" lvl="2">
              <a:lnSpc>
                <a:spcPct val="115000"/>
              </a:lnSpc>
              <a:buClr>
                <a:schemeClr val="dk1"/>
              </a:buClr>
              <a:buSzPts val="1800"/>
            </a:pPr>
            <a:r>
              <a:rPr lang="en-US" sz="1600" dirty="0">
                <a:solidFill>
                  <a:srgbClr val="000090"/>
                </a:solidFill>
                <a:latin typeface="Consolas"/>
                <a:ea typeface="Consolas"/>
                <a:cs typeface="Consolas"/>
                <a:sym typeface="Consolas"/>
              </a:rPr>
              <a:t>   </a:t>
            </a:r>
            <a:r>
              <a:rPr lang="en-US" sz="1600" dirty="0">
                <a:solidFill>
                  <a:schemeClr val="dk1"/>
                </a:solidFill>
                <a:latin typeface="Consolas"/>
                <a:ea typeface="Consolas"/>
                <a:cs typeface="Consolas"/>
                <a:sym typeface="Consolas"/>
              </a:rPr>
              <a:t>      max = a[i]; </a:t>
            </a:r>
            <a:endParaRPr dirty="0">
              <a:solidFill>
                <a:srgbClr val="009400"/>
              </a:solidFill>
              <a:latin typeface="Consolas"/>
              <a:ea typeface="Consolas"/>
              <a:cs typeface="Consolas"/>
              <a:sym typeface="Consolas"/>
            </a:endParaRPr>
          </a:p>
          <a:p>
            <a:pPr marL="0" lvl="2">
              <a:lnSpc>
                <a:spcPct val="115000"/>
              </a:lnSpc>
              <a:buClr>
                <a:schemeClr val="dk1"/>
              </a:buClr>
              <a:buSzPts val="1800"/>
            </a:pPr>
            <a:r>
              <a:rPr lang="en-US" sz="1600" dirty="0">
                <a:solidFill>
                  <a:srgbClr val="000090"/>
                </a:solidFill>
                <a:latin typeface="Consolas"/>
                <a:ea typeface="Consolas"/>
                <a:cs typeface="Consolas"/>
                <a:sym typeface="Consolas"/>
              </a:rPr>
              <a:t>      </a:t>
            </a:r>
            <a:r>
              <a:rPr lang="en-US" sz="1600" dirty="0">
                <a:solidFill>
                  <a:schemeClr val="dk1"/>
                </a:solidFill>
                <a:latin typeface="Consolas"/>
                <a:ea typeface="Consolas"/>
                <a:cs typeface="Consolas"/>
                <a:sym typeface="Consolas"/>
              </a:rPr>
              <a:t>}</a:t>
            </a:r>
            <a:endParaRPr sz="1600" dirty="0">
              <a:solidFill>
                <a:schemeClr val="dk1"/>
              </a:solidFill>
              <a:latin typeface="Consolas"/>
              <a:ea typeface="Consolas"/>
              <a:cs typeface="Consolas"/>
              <a:sym typeface="Consolas"/>
            </a:endParaRPr>
          </a:p>
          <a:p>
            <a:pPr marL="0" lvl="2">
              <a:lnSpc>
                <a:spcPct val="115000"/>
              </a:lnSpc>
              <a:buClr>
                <a:schemeClr val="dk1"/>
              </a:buClr>
              <a:buSzPts val="1800"/>
            </a:pPr>
            <a:r>
              <a:rPr lang="en-US" sz="1600" dirty="0">
                <a:solidFill>
                  <a:schemeClr val="dk1"/>
                </a:solidFill>
                <a:latin typeface="Consolas"/>
                <a:ea typeface="Consolas"/>
                <a:cs typeface="Consolas"/>
                <a:sym typeface="Consolas"/>
              </a:rPr>
              <a:t>   }</a:t>
            </a:r>
          </a:p>
          <a:p>
            <a:pPr lvl="2">
              <a:lnSpc>
                <a:spcPct val="115000"/>
              </a:lnSpc>
              <a:buClr>
                <a:schemeClr val="dk1"/>
              </a:buClr>
              <a:buSzPts val="1800"/>
            </a:pPr>
            <a:r>
              <a:rPr lang="en-US" sz="1600" dirty="0">
                <a:solidFill>
                  <a:srgbClr val="009400"/>
                </a:solidFill>
                <a:latin typeface="Consolas"/>
                <a:ea typeface="Consolas"/>
                <a:cs typeface="Consolas"/>
                <a:sym typeface="Consolas"/>
              </a:rPr>
              <a:t>   </a:t>
            </a:r>
            <a:r>
              <a:rPr lang="en-US" sz="1600" dirty="0">
                <a:solidFill>
                  <a:srgbClr val="FF40FF"/>
                </a:solidFill>
                <a:latin typeface="Consolas"/>
                <a:ea typeface="Consolas"/>
                <a:cs typeface="Consolas"/>
                <a:sym typeface="Consolas"/>
              </a:rPr>
              <a:t>//return, 1 </a:t>
            </a:r>
            <a:r>
              <a:rPr lang="ru-RU" sz="1600" dirty="0">
                <a:solidFill>
                  <a:srgbClr val="FF40FF"/>
                </a:solidFill>
                <a:latin typeface="Consolas"/>
                <a:ea typeface="Consolas"/>
                <a:cs typeface="Consolas"/>
                <a:sym typeface="Consolas"/>
              </a:rPr>
              <a:t>операция</a:t>
            </a:r>
            <a:endParaRPr sz="1600" dirty="0">
              <a:solidFill>
                <a:srgbClr val="FF40FF"/>
              </a:solidFill>
              <a:latin typeface="Consolas"/>
              <a:ea typeface="Consolas"/>
              <a:cs typeface="Consolas"/>
              <a:sym typeface="Consolas"/>
            </a:endParaRPr>
          </a:p>
          <a:p>
            <a:pPr marL="0" lvl="2">
              <a:lnSpc>
                <a:spcPct val="115000"/>
              </a:lnSpc>
              <a:buClr>
                <a:schemeClr val="dk1"/>
              </a:buClr>
              <a:buSzPts val="1800"/>
            </a:pPr>
            <a:r>
              <a:rPr lang="en-US" sz="1600" dirty="0">
                <a:solidFill>
                  <a:srgbClr val="000090"/>
                </a:solidFill>
                <a:latin typeface="Consolas"/>
                <a:ea typeface="Consolas"/>
                <a:cs typeface="Consolas"/>
                <a:sym typeface="Consolas"/>
              </a:rPr>
              <a:t>   </a:t>
            </a:r>
            <a:r>
              <a:rPr lang="en-US" sz="1600" dirty="0">
                <a:solidFill>
                  <a:schemeClr val="dk1"/>
                </a:solidFill>
                <a:latin typeface="Consolas"/>
                <a:ea typeface="Consolas"/>
                <a:cs typeface="Consolas"/>
                <a:sym typeface="Consolas"/>
              </a:rPr>
              <a:t>return max; </a:t>
            </a:r>
            <a:endParaRPr dirty="0">
              <a:solidFill>
                <a:srgbClr val="009400"/>
              </a:solidFill>
              <a:latin typeface="Consolas"/>
              <a:ea typeface="Consolas"/>
              <a:cs typeface="Consolas"/>
              <a:sym typeface="Consolas"/>
            </a:endParaRPr>
          </a:p>
          <a:p>
            <a:pPr marL="0" lvl="2">
              <a:lnSpc>
                <a:spcPct val="115000"/>
              </a:lnSpc>
              <a:buClr>
                <a:schemeClr val="dk1"/>
              </a:buClr>
              <a:buSzPts val="1800"/>
            </a:pPr>
            <a:r>
              <a:rPr lang="en-US" sz="1600" dirty="0">
                <a:solidFill>
                  <a:schemeClr val="dk1"/>
                </a:solidFill>
                <a:latin typeface="Consolas"/>
                <a:ea typeface="Consolas"/>
                <a:cs typeface="Consolas"/>
                <a:sym typeface="Consolas"/>
              </a:rPr>
              <a:t>}</a:t>
            </a:r>
            <a:endParaRPr dirty="0">
              <a:solidFill>
                <a:schemeClr val="dk1"/>
              </a:solidFill>
              <a:latin typeface="Consolas"/>
              <a:ea typeface="Consolas"/>
              <a:cs typeface="Consolas"/>
              <a:sym typeface="Consolas"/>
            </a:endParaRPr>
          </a:p>
          <a:p>
            <a:pPr marL="0" lvl="2">
              <a:lnSpc>
                <a:spcPct val="115000"/>
              </a:lnSpc>
              <a:buClr>
                <a:schemeClr val="dk1"/>
              </a:buClr>
              <a:buSzPts val="1800"/>
            </a:pPr>
            <a:endParaRPr dirty="0">
              <a:solidFill>
                <a:schemeClr val="dk1"/>
              </a:solidFill>
              <a:latin typeface="Arial"/>
              <a:ea typeface="Arial"/>
              <a:cs typeface="Arial"/>
              <a:sym typeface="Arial"/>
            </a:endParaRPr>
          </a:p>
          <a:p>
            <a:pPr marL="0" lvl="2">
              <a:lnSpc>
                <a:spcPct val="115000"/>
              </a:lnSpc>
              <a:buClr>
                <a:schemeClr val="dk1"/>
              </a:buClr>
              <a:buSzPts val="2000"/>
            </a:pPr>
            <a:endParaRPr sz="20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3599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animEffect transition="in" filter="fade">
                                      <p:cBhvr>
                                        <p:cTn id="7" dur="500"/>
                                        <p:tgtEl>
                                          <p:spTgt spid="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
                                            <p:txEl>
                                              <p:pRg st="1" end="1"/>
                                            </p:txEl>
                                          </p:spTgt>
                                        </p:tgtEl>
                                        <p:attrNameLst>
                                          <p:attrName>style.visibility</p:attrName>
                                        </p:attrNameLst>
                                      </p:cBhvr>
                                      <p:to>
                                        <p:strVal val="visible"/>
                                      </p:to>
                                    </p:set>
                                    <p:animEffect transition="in" filter="fade">
                                      <p:cBhvr>
                                        <p:cTn id="12" dur="500"/>
                                        <p:tgtEl>
                                          <p:spTgt spid="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6">
                                            <p:txEl>
                                              <p:pRg st="2" end="2"/>
                                            </p:txEl>
                                          </p:spTgt>
                                        </p:tgtEl>
                                        <p:attrNameLst>
                                          <p:attrName>style.visibility</p:attrName>
                                        </p:attrNameLst>
                                      </p:cBhvr>
                                      <p:to>
                                        <p:strVal val="visible"/>
                                      </p:to>
                                    </p:set>
                                    <p:animEffect transition="in" filter="fade">
                                      <p:cBhvr>
                                        <p:cTn id="17" dur="500"/>
                                        <p:tgtEl>
                                          <p:spTgt spid="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6">
                                            <p:txEl>
                                              <p:pRg st="3" end="3"/>
                                            </p:txEl>
                                          </p:spTgt>
                                        </p:tgtEl>
                                        <p:attrNameLst>
                                          <p:attrName>style.visibility</p:attrName>
                                        </p:attrNameLst>
                                      </p:cBhvr>
                                      <p:to>
                                        <p:strVal val="visible"/>
                                      </p:to>
                                    </p:set>
                                    <p:animEffect transition="in" filter="fade">
                                      <p:cBhvr>
                                        <p:cTn id="22" dur="500"/>
                                        <p:tgtEl>
                                          <p:spTgt spid="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1"/>
          <p:cNvSpPr txBox="1"/>
          <p:nvPr/>
        </p:nvSpPr>
        <p:spPr>
          <a:xfrm>
            <a:off x="339214" y="237067"/>
            <a:ext cx="8409129" cy="1423764"/>
          </a:xfrm>
          <a:prstGeom prst="rect">
            <a:avLst/>
          </a:prstGeom>
          <a:noFill/>
          <a:ln>
            <a:noFill/>
          </a:ln>
        </p:spPr>
        <p:txBody>
          <a:bodyPr spcFirstLastPara="1" wrap="square" lIns="91425" tIns="91425" rIns="91425" bIns="91425" anchor="b" anchorCtr="0">
            <a:noAutofit/>
          </a:bodyPr>
          <a:lstStyle/>
          <a:p>
            <a:pPr>
              <a:buClr>
                <a:schemeClr val="dk1"/>
              </a:buClr>
              <a:buSzPts val="3600"/>
            </a:pPr>
            <a:r>
              <a:rPr kumimoji="0" lang="ru-RU" sz="4400" b="1" i="0" u="none" strike="noStrike" kern="1200" cap="none" spc="0" normalizeH="0" baseline="0" noProof="0" dirty="0">
                <a:ln>
                  <a:noFill/>
                </a:ln>
                <a:solidFill>
                  <a:srgbClr val="5B9BD5">
                    <a:lumMod val="75000"/>
                  </a:srgbClr>
                </a:solidFill>
                <a:effectLst/>
                <a:uLnTx/>
                <a:uFillTx/>
                <a:latin typeface="Calibri Light" panose="020F0302020204030204"/>
                <a:ea typeface="+mn-ea"/>
                <a:cs typeface="+mn-cs"/>
                <a:sym typeface="Arial"/>
              </a:rPr>
              <a:t>Пример</a:t>
            </a:r>
            <a:r>
              <a:rPr kumimoji="0" lang="en-US" sz="4400" b="1" i="0" u="none" strike="noStrike" kern="1200" cap="none" spc="0" normalizeH="0" baseline="0" noProof="0" dirty="0">
                <a:ln>
                  <a:noFill/>
                </a:ln>
                <a:solidFill>
                  <a:srgbClr val="5B9BD5">
                    <a:lumMod val="75000"/>
                  </a:srgbClr>
                </a:solidFill>
                <a:effectLst/>
                <a:uLnTx/>
                <a:uFillTx/>
                <a:latin typeface="Calibri Light" panose="020F0302020204030204"/>
                <a:ea typeface="+mn-ea"/>
                <a:cs typeface="+mn-cs"/>
                <a:sym typeface="Arial"/>
              </a:rPr>
              <a:t>:</a:t>
            </a:r>
            <a:r>
              <a:rPr kumimoji="0" lang="ru-RU" sz="4400" b="1" i="0" u="none" strike="noStrike" kern="1200" cap="none" spc="0" normalizeH="0" baseline="0" noProof="0" dirty="0">
                <a:ln>
                  <a:noFill/>
                </a:ln>
                <a:solidFill>
                  <a:srgbClr val="5B9BD5">
                    <a:lumMod val="75000"/>
                  </a:srgbClr>
                </a:solidFill>
                <a:effectLst/>
                <a:uLnTx/>
                <a:uFillTx/>
                <a:latin typeface="Calibri Light" panose="020F0302020204030204"/>
                <a:ea typeface="+mn-ea"/>
                <a:cs typeface="+mn-cs"/>
                <a:sym typeface="Arial"/>
              </a:rPr>
              <a:t> </a:t>
            </a:r>
            <a:r>
              <a:rPr lang="ru-RU" sz="4400" b="1" dirty="0">
                <a:solidFill>
                  <a:srgbClr val="5B9BD5">
                    <a:lumMod val="75000"/>
                  </a:srgbClr>
                </a:solidFill>
                <a:latin typeface="Calibri Light" panose="020F0302020204030204"/>
                <a:sym typeface="Arial"/>
              </a:rPr>
              <a:t>к</a:t>
            </a:r>
            <a:r>
              <a:rPr kumimoji="0" lang="ru-RU" sz="4400" b="1" i="0" u="none" strike="noStrike" kern="1200" cap="none" spc="0" normalizeH="0" baseline="0" noProof="0" dirty="0" err="1">
                <a:ln>
                  <a:noFill/>
                </a:ln>
                <a:solidFill>
                  <a:srgbClr val="5B9BD5">
                    <a:lumMod val="75000"/>
                  </a:srgbClr>
                </a:solidFill>
                <a:effectLst/>
                <a:uLnTx/>
                <a:uFillTx/>
                <a:latin typeface="Calibri Light" panose="020F0302020204030204"/>
                <a:ea typeface="+mn-ea"/>
                <a:cs typeface="+mn-cs"/>
                <a:sym typeface="Arial"/>
              </a:rPr>
              <a:t>вадратичное</a:t>
            </a:r>
            <a:r>
              <a:rPr kumimoji="0" lang="ru-RU" sz="4400" b="1" i="0" u="none" strike="noStrike" kern="1200" cap="none" spc="0" normalizeH="0" baseline="0" noProof="0" dirty="0">
                <a:ln>
                  <a:noFill/>
                </a:ln>
                <a:solidFill>
                  <a:srgbClr val="5B9BD5">
                    <a:lumMod val="75000"/>
                  </a:srgbClr>
                </a:solidFill>
                <a:effectLst/>
                <a:uLnTx/>
                <a:uFillTx/>
                <a:latin typeface="Calibri Light" panose="020F0302020204030204"/>
                <a:ea typeface="+mn-ea"/>
                <a:cs typeface="+mn-cs"/>
                <a:sym typeface="Arial"/>
              </a:rPr>
              <a:t> время выполнения</a:t>
            </a:r>
            <a:endParaRPr sz="1400" dirty="0">
              <a:solidFill>
                <a:srgbClr val="000000"/>
              </a:solidFill>
              <a:latin typeface="Arial"/>
              <a:ea typeface="Arial"/>
              <a:cs typeface="Arial"/>
              <a:sym typeface="Arial"/>
            </a:endParaRPr>
          </a:p>
        </p:txBody>
      </p:sp>
      <p:sp>
        <p:nvSpPr>
          <p:cNvPr id="94" name="Google Shape;94;p11"/>
          <p:cNvSpPr txBox="1"/>
          <p:nvPr/>
        </p:nvSpPr>
        <p:spPr>
          <a:xfrm>
            <a:off x="0" y="3862873"/>
            <a:ext cx="9255210" cy="2995127"/>
          </a:xfrm>
          <a:prstGeom prst="rect">
            <a:avLst/>
          </a:prstGeom>
          <a:noFill/>
          <a:ln>
            <a:noFill/>
          </a:ln>
        </p:spPr>
        <p:txBody>
          <a:bodyPr spcFirstLastPara="1" wrap="square" lIns="91425" tIns="91425" rIns="91425" bIns="91425" anchor="t" anchorCtr="0">
            <a:noAutofit/>
          </a:bodyPr>
          <a:lstStyle/>
          <a:p>
            <a:pPr marL="457200" indent="-276225">
              <a:lnSpc>
                <a:spcPct val="114000"/>
              </a:lnSpc>
              <a:buClr>
                <a:schemeClr val="dk1"/>
              </a:buClr>
              <a:buSzPts val="1800"/>
              <a:buFont typeface="Arial"/>
              <a:buChar char="●"/>
            </a:pPr>
            <a:r>
              <a:rPr lang="ru-RU" sz="1600" dirty="0">
                <a:solidFill>
                  <a:schemeClr val="dk1"/>
                </a:solidFill>
                <a:latin typeface="Arial"/>
                <a:ea typeface="Arial"/>
                <a:cs typeface="Arial"/>
                <a:sym typeface="Arial"/>
              </a:rPr>
              <a:t>Требуется около</a:t>
            </a:r>
            <a:r>
              <a:rPr lang="en-US" sz="1600" dirty="0">
                <a:solidFill>
                  <a:schemeClr val="dk1"/>
                </a:solidFill>
                <a:latin typeface="Arial"/>
                <a:ea typeface="Arial"/>
                <a:cs typeface="Arial"/>
                <a:sym typeface="Arial"/>
              </a:rPr>
              <a:t> </a:t>
            </a:r>
            <a:r>
              <a:rPr lang="en-US" sz="1600" b="1" dirty="0">
                <a:solidFill>
                  <a:srgbClr val="009400"/>
                </a:solidFill>
                <a:latin typeface="Arial"/>
                <a:ea typeface="Arial"/>
                <a:cs typeface="Arial"/>
                <a:sym typeface="Arial"/>
              </a:rPr>
              <a:t>8N</a:t>
            </a:r>
            <a:r>
              <a:rPr lang="en-US" sz="1600" b="1" baseline="30000" dirty="0">
                <a:solidFill>
                  <a:srgbClr val="009400"/>
                </a:solidFill>
                <a:latin typeface="Arial"/>
                <a:ea typeface="Arial"/>
                <a:cs typeface="Arial"/>
                <a:sym typeface="Arial"/>
              </a:rPr>
              <a:t>2</a:t>
            </a:r>
            <a:r>
              <a:rPr lang="en-US" sz="1600" b="1" dirty="0">
                <a:solidFill>
                  <a:srgbClr val="FF0000"/>
                </a:solidFill>
                <a:latin typeface="Arial"/>
                <a:ea typeface="Arial"/>
                <a:cs typeface="Arial"/>
                <a:sym typeface="Arial"/>
              </a:rPr>
              <a:t> </a:t>
            </a:r>
            <a:r>
              <a:rPr lang="ru-RU" sz="1600" dirty="0">
                <a:solidFill>
                  <a:schemeClr val="dk1"/>
                </a:solidFill>
                <a:latin typeface="Arial"/>
                <a:ea typeface="Arial"/>
                <a:cs typeface="Arial"/>
                <a:sym typeface="Arial"/>
              </a:rPr>
              <a:t>операций</a:t>
            </a:r>
            <a:r>
              <a:rPr lang="en-US" sz="1600" dirty="0">
                <a:solidFill>
                  <a:schemeClr val="dk1"/>
                </a:solidFill>
                <a:latin typeface="Arial"/>
                <a:ea typeface="Arial"/>
                <a:cs typeface="Arial"/>
                <a:sym typeface="Arial"/>
              </a:rPr>
              <a:t> </a:t>
            </a:r>
            <a:r>
              <a:rPr lang="ru-RU" sz="1600" dirty="0">
                <a:solidFill>
                  <a:schemeClr val="dk1"/>
                </a:solidFill>
                <a:latin typeface="Arial"/>
                <a:ea typeface="Arial"/>
                <a:cs typeface="Arial"/>
                <a:sym typeface="Arial"/>
              </a:rPr>
              <a:t>это нормально для приблизительного определения!)</a:t>
            </a:r>
          </a:p>
          <a:p>
            <a:pPr marL="457200" indent="-276225">
              <a:lnSpc>
                <a:spcPct val="114000"/>
              </a:lnSpc>
              <a:buClr>
                <a:schemeClr val="dk1"/>
              </a:buClr>
              <a:buSzPts val="1800"/>
              <a:buFont typeface="Arial"/>
              <a:buChar char="●"/>
            </a:pPr>
            <a:r>
              <a:rPr lang="ru-RU" sz="1600" dirty="0">
                <a:solidFill>
                  <a:schemeClr val="dk1"/>
                </a:solidFill>
                <a:latin typeface="Arial"/>
                <a:ea typeface="Arial"/>
                <a:cs typeface="Arial"/>
                <a:sym typeface="Arial"/>
              </a:rPr>
              <a:t>Количество выполняемых операций</a:t>
            </a:r>
            <a:r>
              <a:rPr lang="ru-RU" sz="1600" b="1" dirty="0">
                <a:solidFill>
                  <a:srgbClr val="FF0000"/>
                </a:solidFill>
                <a:latin typeface="Arial"/>
                <a:ea typeface="Arial"/>
                <a:cs typeface="Arial"/>
                <a:sym typeface="Arial"/>
              </a:rPr>
              <a:t> растет квадратично!</a:t>
            </a:r>
            <a:endParaRPr sz="1600" dirty="0">
              <a:solidFill>
                <a:srgbClr val="000000"/>
              </a:solidFill>
              <a:latin typeface="Arial"/>
              <a:ea typeface="Arial"/>
              <a:cs typeface="Arial"/>
              <a:sym typeface="Arial"/>
            </a:endParaRPr>
          </a:p>
          <a:p>
            <a:pPr marL="457200" indent="-276225">
              <a:lnSpc>
                <a:spcPct val="114000"/>
              </a:lnSpc>
              <a:buClr>
                <a:schemeClr val="dk1"/>
              </a:buClr>
              <a:buSzPts val="1800"/>
              <a:buFont typeface="Arial"/>
              <a:buChar char="●"/>
            </a:pPr>
            <a:r>
              <a:rPr lang="ru-RU" sz="1600" dirty="0">
                <a:solidFill>
                  <a:srgbClr val="000000"/>
                </a:solidFill>
                <a:latin typeface="Arial"/>
                <a:ea typeface="Arial"/>
                <a:cs typeface="Arial"/>
                <a:sym typeface="Arial"/>
              </a:rPr>
              <a:t>Если в список добавлен один элемент, элемент должен быть добавлен вместе со всеми остальными элементами в списке</a:t>
            </a:r>
          </a:p>
          <a:p>
            <a:pPr marL="457200" indent="-276225">
              <a:lnSpc>
                <a:spcPct val="114000"/>
              </a:lnSpc>
              <a:buClr>
                <a:schemeClr val="dk1"/>
              </a:buClr>
              <a:buSzPts val="1800"/>
              <a:buFont typeface="Arial"/>
              <a:buChar char="●"/>
            </a:pPr>
            <a:r>
              <a:rPr lang="ru-RU" sz="1600" dirty="0">
                <a:solidFill>
                  <a:srgbClr val="000000"/>
                </a:solidFill>
                <a:latin typeface="Arial"/>
                <a:ea typeface="Arial"/>
                <a:cs typeface="Arial"/>
                <a:sym typeface="Arial"/>
              </a:rPr>
              <a:t>Обратите внимание, что линейный алгоритм выполнения на предыдущем слайде имел только один цикл:  если в список добавлен один элемент, элемент должен быть добавлен вместе со всеми остальными элементами в списке</a:t>
            </a:r>
          </a:p>
          <a:p>
            <a:pPr marL="457200" indent="-276225">
              <a:buClr>
                <a:schemeClr val="dk1"/>
              </a:buClr>
              <a:buSzPts val="1800"/>
              <a:buFont typeface="Arial"/>
              <a:buChar char="●"/>
            </a:pPr>
            <a:r>
              <a:rPr lang="ru-RU" sz="1600" dirty="0">
                <a:solidFill>
                  <a:schemeClr val="dk1"/>
                </a:solidFill>
                <a:latin typeface="Arial"/>
                <a:ea typeface="Arial"/>
                <a:cs typeface="Arial"/>
                <a:sym typeface="Arial"/>
              </a:rPr>
              <a:t>Заметьте : что линейный алгоритм на пред слайде имел только один цикл </a:t>
            </a:r>
            <a:r>
              <a:rPr lang="en-US" sz="1600" dirty="0">
                <a:solidFill>
                  <a:schemeClr val="dk1"/>
                </a:solidFill>
                <a:latin typeface="Arial"/>
                <a:ea typeface="Arial"/>
                <a:cs typeface="Arial"/>
                <a:sym typeface="Arial"/>
              </a:rPr>
              <a:t>had </a:t>
            </a:r>
            <a:r>
              <a:rPr lang="en-US" sz="1600" dirty="0">
                <a:solidFill>
                  <a:srgbClr val="0000FF"/>
                </a:solidFill>
                <a:latin typeface="Consolas"/>
                <a:ea typeface="Consolas"/>
                <a:cs typeface="Consolas"/>
                <a:sym typeface="Consolas"/>
              </a:rPr>
              <a:t>for</a:t>
            </a:r>
            <a:r>
              <a:rPr lang="en-US" sz="1600" dirty="0">
                <a:solidFill>
                  <a:srgbClr val="0000FF"/>
                </a:solidFill>
                <a:latin typeface="Arial"/>
                <a:ea typeface="Arial"/>
                <a:cs typeface="Arial"/>
                <a:sym typeface="Arial"/>
              </a:rPr>
              <a:t> </a:t>
            </a:r>
            <a:r>
              <a:rPr lang="en-US" sz="1600" dirty="0">
                <a:solidFill>
                  <a:schemeClr val="dk1"/>
                </a:solidFill>
                <a:latin typeface="Arial"/>
                <a:ea typeface="Arial"/>
                <a:cs typeface="Arial"/>
                <a:sym typeface="Arial"/>
              </a:rPr>
              <a:t>, </a:t>
            </a:r>
            <a:r>
              <a:rPr lang="ru-RU" sz="1600" dirty="0">
                <a:solidFill>
                  <a:schemeClr val="dk1"/>
                </a:solidFill>
                <a:latin typeface="Arial"/>
                <a:ea typeface="Arial"/>
                <a:cs typeface="Arial"/>
                <a:sym typeface="Arial"/>
              </a:rPr>
              <a:t> в то время квадратичный имеет два вложенных цикла </a:t>
            </a:r>
            <a:r>
              <a:rPr lang="en-US" sz="1600" dirty="0">
                <a:solidFill>
                  <a:schemeClr val="dk1"/>
                </a:solidFill>
                <a:latin typeface="Arial"/>
                <a:ea typeface="Arial"/>
                <a:cs typeface="Arial"/>
                <a:sym typeface="Arial"/>
              </a:rPr>
              <a:t>for </a:t>
            </a:r>
            <a:r>
              <a:rPr lang="ru-RU" sz="1600" dirty="0">
                <a:solidFill>
                  <a:schemeClr val="dk1"/>
                </a:solidFill>
                <a:latin typeface="Arial"/>
                <a:ea typeface="Arial"/>
                <a:cs typeface="Arial"/>
                <a:sym typeface="Arial"/>
              </a:rPr>
              <a:t>- типичный пример </a:t>
            </a:r>
            <a:r>
              <a:rPr lang="en-US" sz="1600" b="1" dirty="0">
                <a:solidFill>
                  <a:srgbClr val="FF0000"/>
                </a:solidFill>
                <a:latin typeface="Arial"/>
                <a:ea typeface="Arial"/>
                <a:cs typeface="Arial"/>
                <a:sym typeface="Arial"/>
              </a:rPr>
              <a:t>N</a:t>
            </a:r>
            <a:r>
              <a:rPr lang="en-US" sz="1600" b="1" baseline="30000" dirty="0">
                <a:solidFill>
                  <a:srgbClr val="FF0000"/>
                </a:solidFill>
                <a:latin typeface="Arial"/>
                <a:ea typeface="Arial"/>
                <a:cs typeface="Arial"/>
                <a:sym typeface="Arial"/>
              </a:rPr>
              <a:t>2 </a:t>
            </a:r>
            <a:endParaRPr sz="1600" dirty="0">
              <a:solidFill>
                <a:schemeClr val="dk1"/>
              </a:solidFill>
              <a:latin typeface="Arial"/>
              <a:ea typeface="Arial"/>
              <a:cs typeface="Arial"/>
              <a:sym typeface="Arial"/>
            </a:endParaRPr>
          </a:p>
        </p:txBody>
      </p:sp>
      <p:sp>
        <p:nvSpPr>
          <p:cNvPr id="95" name="Google Shape;95;p11"/>
          <p:cNvSpPr txBox="1"/>
          <p:nvPr/>
        </p:nvSpPr>
        <p:spPr>
          <a:xfrm>
            <a:off x="0" y="1408631"/>
            <a:ext cx="8804786" cy="2454242"/>
          </a:xfrm>
          <a:prstGeom prst="rect">
            <a:avLst/>
          </a:prstGeom>
          <a:noFill/>
          <a:ln>
            <a:noFill/>
          </a:ln>
        </p:spPr>
        <p:txBody>
          <a:bodyPr spcFirstLastPara="1" wrap="square" lIns="91425" tIns="91425" rIns="91425" bIns="91425" anchor="t" anchorCtr="0">
            <a:noAutofit/>
          </a:bodyPr>
          <a:lstStyle/>
          <a:p>
            <a:pPr marL="0" lvl="2">
              <a:lnSpc>
                <a:spcPct val="115000"/>
              </a:lnSpc>
              <a:buClr>
                <a:schemeClr val="dk1"/>
              </a:buClr>
              <a:buSzPts val="1800"/>
            </a:pPr>
            <a:r>
              <a:rPr lang="en-US" dirty="0">
                <a:solidFill>
                  <a:schemeClr val="dk1"/>
                </a:solidFill>
                <a:latin typeface="Consolas"/>
                <a:ea typeface="Consolas"/>
                <a:cs typeface="Consolas"/>
                <a:sym typeface="Consolas"/>
              </a:rPr>
              <a:t>public void </a:t>
            </a:r>
            <a:r>
              <a:rPr lang="en-US" dirty="0" err="1">
                <a:solidFill>
                  <a:schemeClr val="dk1"/>
                </a:solidFill>
                <a:latin typeface="Consolas"/>
                <a:ea typeface="Consolas"/>
                <a:cs typeface="Consolas"/>
                <a:sym typeface="Consolas"/>
              </a:rPr>
              <a:t>printPossibleSums</a:t>
            </a:r>
            <a:r>
              <a:rPr lang="en-US" dirty="0">
                <a:solidFill>
                  <a:schemeClr val="dk1"/>
                </a:solidFill>
                <a:latin typeface="Consolas"/>
                <a:ea typeface="Consolas"/>
                <a:cs typeface="Consolas"/>
                <a:sym typeface="Consolas"/>
              </a:rPr>
              <a:t>(int[] a) {</a:t>
            </a:r>
            <a:endParaRPr sz="1400" dirty="0">
              <a:solidFill>
                <a:srgbClr val="000000"/>
              </a:solidFill>
              <a:latin typeface="Arial"/>
              <a:ea typeface="Arial"/>
              <a:cs typeface="Arial"/>
              <a:sym typeface="Arial"/>
            </a:endParaRPr>
          </a:p>
          <a:p>
            <a:pPr marL="0" lvl="2">
              <a:lnSpc>
                <a:spcPct val="115000"/>
              </a:lnSpc>
              <a:buClr>
                <a:schemeClr val="dk1"/>
              </a:buClr>
              <a:buSzPts val="1800"/>
            </a:pPr>
            <a:r>
              <a:rPr lang="en-US" dirty="0">
                <a:solidFill>
                  <a:schemeClr val="dk1"/>
                </a:solidFill>
                <a:latin typeface="Consolas"/>
                <a:ea typeface="Consolas"/>
                <a:cs typeface="Consolas"/>
                <a:sym typeface="Consolas"/>
              </a:rPr>
              <a:t>    for (int i = 0; i &lt; </a:t>
            </a:r>
            <a:r>
              <a:rPr lang="en-US" dirty="0" err="1">
                <a:solidFill>
                  <a:schemeClr val="dk1"/>
                </a:solidFill>
                <a:latin typeface="Consolas"/>
                <a:ea typeface="Consolas"/>
                <a:cs typeface="Consolas"/>
                <a:sym typeface="Consolas"/>
              </a:rPr>
              <a:t>a.length</a:t>
            </a:r>
            <a:r>
              <a:rPr lang="en-US" dirty="0">
                <a:solidFill>
                  <a:schemeClr val="dk1"/>
                </a:solidFill>
                <a:latin typeface="Consolas"/>
                <a:ea typeface="Consolas"/>
                <a:cs typeface="Consolas"/>
                <a:sym typeface="Consolas"/>
              </a:rPr>
              <a:t>; i++) { </a:t>
            </a:r>
            <a:r>
              <a:rPr lang="en-US" dirty="0">
                <a:solidFill>
                  <a:srgbClr val="009400"/>
                </a:solidFill>
                <a:latin typeface="Consolas"/>
                <a:ea typeface="Consolas"/>
                <a:cs typeface="Consolas"/>
                <a:sym typeface="Consolas"/>
              </a:rPr>
              <a:t>//2 </a:t>
            </a:r>
            <a:r>
              <a:rPr lang="ru-RU" dirty="0">
                <a:solidFill>
                  <a:srgbClr val="009400"/>
                </a:solidFill>
                <a:latin typeface="Consolas"/>
                <a:ea typeface="Consolas"/>
                <a:cs typeface="Consolas"/>
                <a:sym typeface="Consolas"/>
              </a:rPr>
              <a:t>опер за итерацию </a:t>
            </a:r>
            <a:r>
              <a:rPr lang="en-US" dirty="0">
                <a:solidFill>
                  <a:srgbClr val="FF40FF"/>
                </a:solidFill>
                <a:latin typeface="Consolas"/>
                <a:ea typeface="Consolas"/>
                <a:cs typeface="Consolas"/>
                <a:sym typeface="Consolas"/>
              </a:rPr>
              <a:t>+ 1 	    </a:t>
            </a:r>
            <a:r>
              <a:rPr lang="ru-RU" dirty="0">
                <a:solidFill>
                  <a:srgbClr val="FF40FF"/>
                </a:solidFill>
                <a:latin typeface="Consolas"/>
                <a:ea typeface="Consolas"/>
                <a:cs typeface="Consolas"/>
                <a:sym typeface="Consolas"/>
              </a:rPr>
              <a:t>опер </a:t>
            </a:r>
            <a:r>
              <a:rPr lang="ru-RU" dirty="0" err="1">
                <a:solidFill>
                  <a:srgbClr val="FF40FF"/>
                </a:solidFill>
                <a:latin typeface="Consolas"/>
                <a:ea typeface="Consolas"/>
                <a:cs typeface="Consolas"/>
                <a:sym typeface="Consolas"/>
              </a:rPr>
              <a:t>иниц</a:t>
            </a:r>
            <a:r>
              <a:rPr lang="ru-RU" dirty="0">
                <a:solidFill>
                  <a:srgbClr val="FF40FF"/>
                </a:solidFill>
                <a:latin typeface="Consolas"/>
                <a:ea typeface="Consolas"/>
                <a:cs typeface="Consolas"/>
                <a:sym typeface="Consolas"/>
              </a:rPr>
              <a:t> </a:t>
            </a:r>
            <a:r>
              <a:rPr lang="en-US" dirty="0" err="1">
                <a:solidFill>
                  <a:srgbClr val="FF40FF"/>
                </a:solidFill>
                <a:latin typeface="Consolas"/>
                <a:ea typeface="Consolas"/>
                <a:cs typeface="Consolas"/>
                <a:sym typeface="Consolas"/>
              </a:rPr>
              <a:t>i</a:t>
            </a:r>
            <a:endParaRPr sz="1400" dirty="0">
              <a:solidFill>
                <a:srgbClr val="FF40FF"/>
              </a:solidFill>
              <a:sym typeface="Arial"/>
            </a:endParaRPr>
          </a:p>
          <a:p>
            <a:pPr marL="0" lvl="2">
              <a:lnSpc>
                <a:spcPct val="115000"/>
              </a:lnSpc>
              <a:buClr>
                <a:schemeClr val="dk1"/>
              </a:buClr>
              <a:buSzPts val="1800"/>
            </a:pPr>
            <a:r>
              <a:rPr lang="en-US" dirty="0">
                <a:solidFill>
                  <a:srgbClr val="0000FF"/>
                </a:solidFill>
                <a:latin typeface="Consolas"/>
                <a:ea typeface="Consolas"/>
                <a:cs typeface="Consolas"/>
                <a:sym typeface="Consolas"/>
              </a:rPr>
              <a:t>        </a:t>
            </a:r>
            <a:r>
              <a:rPr lang="en-US" dirty="0">
                <a:solidFill>
                  <a:schemeClr val="dk1"/>
                </a:solidFill>
                <a:latin typeface="Consolas"/>
                <a:ea typeface="Consolas"/>
                <a:cs typeface="Consolas"/>
                <a:sym typeface="Consolas"/>
              </a:rPr>
              <a:t>for (int j = 0; j &lt; </a:t>
            </a:r>
            <a:r>
              <a:rPr lang="en-US" dirty="0" err="1">
                <a:solidFill>
                  <a:schemeClr val="dk1"/>
                </a:solidFill>
                <a:latin typeface="Consolas"/>
                <a:ea typeface="Consolas"/>
                <a:cs typeface="Consolas"/>
                <a:sym typeface="Consolas"/>
              </a:rPr>
              <a:t>a.length</a:t>
            </a:r>
            <a:r>
              <a:rPr lang="en-US" dirty="0">
                <a:solidFill>
                  <a:schemeClr val="dk1"/>
                </a:solidFill>
                <a:latin typeface="Consolas"/>
                <a:ea typeface="Consolas"/>
                <a:cs typeface="Consolas"/>
                <a:sym typeface="Consolas"/>
              </a:rPr>
              <a:t>; </a:t>
            </a:r>
            <a:r>
              <a:rPr lang="en-US" dirty="0" err="1">
                <a:solidFill>
                  <a:schemeClr val="dk1"/>
                </a:solidFill>
                <a:latin typeface="Consolas"/>
                <a:ea typeface="Consolas"/>
                <a:cs typeface="Consolas"/>
                <a:sym typeface="Consolas"/>
              </a:rPr>
              <a:t>j++</a:t>
            </a:r>
            <a:r>
              <a:rPr lang="en-US" dirty="0">
                <a:solidFill>
                  <a:schemeClr val="dk1"/>
                </a:solidFill>
                <a:latin typeface="Consolas"/>
                <a:ea typeface="Consolas"/>
                <a:cs typeface="Consolas"/>
                <a:sym typeface="Consolas"/>
              </a:rPr>
              <a:t>) { </a:t>
            </a:r>
            <a:r>
              <a:rPr lang="en-US" dirty="0">
                <a:solidFill>
                  <a:srgbClr val="009400"/>
                </a:solidFill>
                <a:latin typeface="Consolas"/>
                <a:ea typeface="Consolas"/>
                <a:cs typeface="Consolas"/>
                <a:sym typeface="Consolas"/>
              </a:rPr>
              <a:t>//2 o</a:t>
            </a:r>
            <a:r>
              <a:rPr lang="ru-RU" dirty="0">
                <a:solidFill>
                  <a:srgbClr val="009400"/>
                </a:solidFill>
                <a:latin typeface="Consolas"/>
                <a:ea typeface="Consolas"/>
                <a:cs typeface="Consolas"/>
                <a:sym typeface="Consolas"/>
              </a:rPr>
              <a:t>пер за итерацию</a:t>
            </a:r>
            <a:endParaRPr sz="1400" dirty="0">
              <a:solidFill>
                <a:srgbClr val="009400"/>
              </a:solidFill>
              <a:sym typeface="Arial"/>
            </a:endParaRPr>
          </a:p>
          <a:p>
            <a:pPr marL="0" lvl="2">
              <a:lnSpc>
                <a:spcPct val="115000"/>
              </a:lnSpc>
              <a:buClr>
                <a:schemeClr val="dk1"/>
              </a:buClr>
              <a:buSzPts val="1800"/>
            </a:pPr>
            <a:r>
              <a:rPr lang="en-US" dirty="0">
                <a:solidFill>
                  <a:srgbClr val="0000FF"/>
                </a:solidFill>
                <a:latin typeface="Consolas"/>
                <a:ea typeface="Consolas"/>
                <a:cs typeface="Consolas"/>
                <a:sym typeface="Consolas"/>
              </a:rPr>
              <a:t>            </a:t>
            </a:r>
            <a:r>
              <a:rPr lang="en-US" dirty="0" err="1">
                <a:solidFill>
                  <a:schemeClr val="dk1"/>
                </a:solidFill>
                <a:latin typeface="Consolas"/>
                <a:ea typeface="Consolas"/>
                <a:cs typeface="Consolas"/>
                <a:sym typeface="Consolas"/>
              </a:rPr>
              <a:t>System.out.println</a:t>
            </a:r>
            <a:r>
              <a:rPr lang="en-US" dirty="0">
                <a:solidFill>
                  <a:schemeClr val="dk1"/>
                </a:solidFill>
                <a:latin typeface="Consolas"/>
                <a:ea typeface="Consolas"/>
                <a:cs typeface="Consolas"/>
                <a:sym typeface="Consolas"/>
              </a:rPr>
              <a:t>(a[</a:t>
            </a:r>
            <a:r>
              <a:rPr lang="en-US" dirty="0" err="1">
                <a:solidFill>
                  <a:schemeClr val="dk1"/>
                </a:solidFill>
                <a:latin typeface="Consolas"/>
                <a:ea typeface="Consolas"/>
                <a:cs typeface="Consolas"/>
                <a:sym typeface="Consolas"/>
              </a:rPr>
              <a:t>i</a:t>
            </a:r>
            <a:r>
              <a:rPr lang="en-US" dirty="0">
                <a:solidFill>
                  <a:schemeClr val="dk1"/>
                </a:solidFill>
                <a:latin typeface="Consolas"/>
                <a:ea typeface="Consolas"/>
                <a:cs typeface="Consolas"/>
                <a:sym typeface="Consolas"/>
              </a:rPr>
              <a:t>] + a[j]); </a:t>
            </a:r>
            <a:r>
              <a:rPr lang="en-US" dirty="0">
                <a:solidFill>
                  <a:srgbClr val="009400"/>
                </a:solidFill>
                <a:latin typeface="Consolas"/>
                <a:ea typeface="Consolas"/>
                <a:cs typeface="Consolas"/>
                <a:sym typeface="Consolas"/>
              </a:rPr>
              <a:t>// 4 o</a:t>
            </a:r>
            <a:r>
              <a:rPr lang="ru-RU" dirty="0">
                <a:solidFill>
                  <a:srgbClr val="009400"/>
                </a:solidFill>
                <a:latin typeface="Consolas"/>
                <a:ea typeface="Consolas"/>
                <a:cs typeface="Consolas"/>
                <a:sym typeface="Consolas"/>
              </a:rPr>
              <a:t>пер за итерацию</a:t>
            </a:r>
            <a:endParaRPr lang="en-US" dirty="0">
              <a:solidFill>
                <a:srgbClr val="009400"/>
              </a:solidFill>
              <a:ea typeface="Consolas"/>
            </a:endParaRPr>
          </a:p>
          <a:p>
            <a:pPr marL="0" lvl="2">
              <a:lnSpc>
                <a:spcPct val="115000"/>
              </a:lnSpc>
              <a:buClr>
                <a:schemeClr val="dk1"/>
              </a:buClr>
              <a:buSzPts val="1800"/>
            </a:pPr>
            <a:r>
              <a:rPr lang="en-US" dirty="0">
                <a:solidFill>
                  <a:schemeClr val="dk1"/>
                </a:solidFill>
                <a:latin typeface="Consolas" panose="020B0609020204030204" pitchFamily="49" charset="0"/>
                <a:ea typeface="Consolas"/>
                <a:cs typeface="Consolas" panose="020B0609020204030204" pitchFamily="49" charset="0"/>
                <a:sym typeface="Consolas"/>
              </a:rPr>
              <a:t>        }</a:t>
            </a:r>
            <a:endParaRPr dirty="0">
              <a:solidFill>
                <a:srgbClr val="000000"/>
              </a:solidFill>
              <a:latin typeface="Consolas" panose="020B0609020204030204" pitchFamily="49" charset="0"/>
              <a:cs typeface="Consolas" panose="020B0609020204030204" pitchFamily="49" charset="0"/>
              <a:sym typeface="Arial"/>
            </a:endParaRPr>
          </a:p>
          <a:p>
            <a:pPr marL="0" lvl="2">
              <a:lnSpc>
                <a:spcPct val="115000"/>
              </a:lnSpc>
              <a:buClr>
                <a:schemeClr val="dk1"/>
              </a:buClr>
              <a:buSzPts val="1400"/>
            </a:pPr>
            <a:r>
              <a:rPr lang="en-US" dirty="0">
                <a:solidFill>
                  <a:schemeClr val="dk1"/>
                </a:solidFill>
                <a:latin typeface="Consolas" panose="020B0609020204030204" pitchFamily="49" charset="0"/>
                <a:ea typeface="Consolas"/>
                <a:cs typeface="Consolas" panose="020B0609020204030204" pitchFamily="49" charset="0"/>
                <a:sym typeface="Consolas"/>
              </a:rPr>
              <a:t>    }</a:t>
            </a:r>
            <a:endParaRPr dirty="0">
              <a:solidFill>
                <a:srgbClr val="000000"/>
              </a:solidFill>
              <a:latin typeface="Consolas" panose="020B0609020204030204" pitchFamily="49" charset="0"/>
              <a:cs typeface="Consolas" panose="020B0609020204030204" pitchFamily="49" charset="0"/>
              <a:sym typeface="Arial"/>
            </a:endParaRPr>
          </a:p>
          <a:p>
            <a:pPr marL="0" lvl="2">
              <a:lnSpc>
                <a:spcPct val="115000"/>
              </a:lnSpc>
              <a:buClr>
                <a:schemeClr val="dk1"/>
              </a:buClr>
              <a:buSzPts val="1400"/>
            </a:pPr>
            <a:r>
              <a:rPr lang="en-US" dirty="0">
                <a:solidFill>
                  <a:schemeClr val="dk1"/>
                </a:solidFill>
                <a:latin typeface="Consolas" panose="020B0609020204030204" pitchFamily="49" charset="0"/>
                <a:ea typeface="Consolas"/>
                <a:cs typeface="Consolas" panose="020B0609020204030204" pitchFamily="49" charset="0"/>
                <a:sym typeface="Consolas"/>
              </a:rPr>
              <a:t>}</a:t>
            </a:r>
            <a:endParaRPr dirty="0">
              <a:solidFill>
                <a:srgbClr val="000000"/>
              </a:solidFill>
              <a:latin typeface="Consolas" panose="020B0609020204030204" pitchFamily="49" charset="0"/>
              <a:cs typeface="Consolas" panose="020B0609020204030204" pitchFamily="49" charset="0"/>
              <a:sym typeface="Arial"/>
            </a:endParaRPr>
          </a:p>
        </p:txBody>
      </p:sp>
    </p:spTree>
    <p:extLst>
      <p:ext uri="{BB962C8B-B14F-4D97-AF65-F5344CB8AC3E}">
        <p14:creationId xmlns:p14="http://schemas.microsoft.com/office/powerpoint/2010/main" val="146441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xEl>
                                              <p:pRg st="1" end="1"/>
                                            </p:txEl>
                                          </p:spTgt>
                                        </p:tgtEl>
                                        <p:attrNameLst>
                                          <p:attrName>style.visibility</p:attrName>
                                        </p:attrNameLst>
                                      </p:cBhvr>
                                      <p:to>
                                        <p:strVal val="visible"/>
                                      </p:to>
                                    </p:set>
                                    <p:animEffect transition="in" filter="fade">
                                      <p:cBhvr>
                                        <p:cTn id="7" dur="500"/>
                                        <p:tgtEl>
                                          <p:spTgt spid="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
                                            <p:txEl>
                                              <p:pRg st="2" end="2"/>
                                            </p:txEl>
                                          </p:spTgt>
                                        </p:tgtEl>
                                        <p:attrNameLst>
                                          <p:attrName>style.visibility</p:attrName>
                                        </p:attrNameLst>
                                      </p:cBhvr>
                                      <p:to>
                                        <p:strVal val="visible"/>
                                      </p:to>
                                    </p:set>
                                    <p:animEffect transition="in" filter="fade">
                                      <p:cBhvr>
                                        <p:cTn id="12" dur="500"/>
                                        <p:tgtEl>
                                          <p:spTgt spid="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5">
                                            <p:txEl>
                                              <p:pRg st="3" end="3"/>
                                            </p:txEl>
                                          </p:spTgt>
                                        </p:tgtEl>
                                        <p:attrNameLst>
                                          <p:attrName>style.visibility</p:attrName>
                                        </p:attrNameLst>
                                      </p:cBhvr>
                                      <p:to>
                                        <p:strVal val="visible"/>
                                      </p:to>
                                    </p:set>
                                    <p:animEffect transition="in" filter="fade">
                                      <p:cBhvr>
                                        <p:cTn id="17" dur="500"/>
                                        <p:tgtEl>
                                          <p:spTgt spid="95">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5">
                                            <p:txEl>
                                              <p:pRg st="4" end="4"/>
                                            </p:txEl>
                                          </p:spTgt>
                                        </p:tgtEl>
                                        <p:attrNameLst>
                                          <p:attrName>style.visibility</p:attrName>
                                        </p:attrNameLst>
                                      </p:cBhvr>
                                      <p:to>
                                        <p:strVal val="visible"/>
                                      </p:to>
                                    </p:set>
                                    <p:animEffect transition="in" filter="fade">
                                      <p:cBhvr>
                                        <p:cTn id="20" dur="500"/>
                                        <p:tgtEl>
                                          <p:spTgt spid="95">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5">
                                            <p:txEl>
                                              <p:pRg st="5" end="5"/>
                                            </p:txEl>
                                          </p:spTgt>
                                        </p:tgtEl>
                                        <p:attrNameLst>
                                          <p:attrName>style.visibility</p:attrName>
                                        </p:attrNameLst>
                                      </p:cBhvr>
                                      <p:to>
                                        <p:strVal val="visible"/>
                                      </p:to>
                                    </p:set>
                                    <p:animEffect transition="in" filter="fade">
                                      <p:cBhvr>
                                        <p:cTn id="23" dur="500"/>
                                        <p:tgtEl>
                                          <p:spTgt spid="95">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5">
                                            <p:txEl>
                                              <p:pRg st="6" end="6"/>
                                            </p:txEl>
                                          </p:spTgt>
                                        </p:tgtEl>
                                        <p:attrNameLst>
                                          <p:attrName>style.visibility</p:attrName>
                                        </p:attrNameLst>
                                      </p:cBhvr>
                                      <p:to>
                                        <p:strVal val="visible"/>
                                      </p:to>
                                    </p:set>
                                    <p:animEffect transition="in" filter="fade">
                                      <p:cBhvr>
                                        <p:cTn id="26" dur="500"/>
                                        <p:tgtEl>
                                          <p:spTgt spid="95">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4">
                                            <p:txEl>
                                              <p:pRg st="0" end="0"/>
                                            </p:txEl>
                                          </p:spTgt>
                                        </p:tgtEl>
                                        <p:attrNameLst>
                                          <p:attrName>style.visibility</p:attrName>
                                        </p:attrNameLst>
                                      </p:cBhvr>
                                      <p:to>
                                        <p:strVal val="visible"/>
                                      </p:to>
                                    </p:set>
                                    <p:animEffect transition="in" filter="fade">
                                      <p:cBhvr>
                                        <p:cTn id="31" dur="500"/>
                                        <p:tgtEl>
                                          <p:spTgt spid="9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4">
                                            <p:txEl>
                                              <p:pRg st="1" end="1"/>
                                            </p:txEl>
                                          </p:spTgt>
                                        </p:tgtEl>
                                        <p:attrNameLst>
                                          <p:attrName>style.visibility</p:attrName>
                                        </p:attrNameLst>
                                      </p:cBhvr>
                                      <p:to>
                                        <p:strVal val="visible"/>
                                      </p:to>
                                    </p:set>
                                    <p:animEffect transition="in" filter="fade">
                                      <p:cBhvr>
                                        <p:cTn id="36" dur="500"/>
                                        <p:tgtEl>
                                          <p:spTgt spid="94">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4">
                                            <p:txEl>
                                              <p:pRg st="3" end="3"/>
                                            </p:txEl>
                                          </p:spTgt>
                                        </p:tgtEl>
                                        <p:attrNameLst>
                                          <p:attrName>style.visibility</p:attrName>
                                        </p:attrNameLst>
                                      </p:cBhvr>
                                      <p:to>
                                        <p:strVal val="visible"/>
                                      </p:to>
                                    </p:set>
                                    <p:animEffect transition="in" filter="fade">
                                      <p:cBhvr>
                                        <p:cTn id="41" dur="500"/>
                                        <p:tgtEl>
                                          <p:spTgt spid="94">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94">
                                            <p:txEl>
                                              <p:pRg st="2" end="2"/>
                                            </p:txEl>
                                          </p:spTgt>
                                        </p:tgtEl>
                                        <p:attrNameLst>
                                          <p:attrName>style.visibility</p:attrName>
                                        </p:attrNameLst>
                                      </p:cBhvr>
                                      <p:to>
                                        <p:strVal val="visible"/>
                                      </p:to>
                                    </p:set>
                                    <p:animEffect transition="in" filter="fade">
                                      <p:cBhvr>
                                        <p:cTn id="46" dur="500"/>
                                        <p:tgtEl>
                                          <p:spTgt spid="94">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94">
                                            <p:txEl>
                                              <p:pRg st="4" end="4"/>
                                            </p:txEl>
                                          </p:spTgt>
                                        </p:tgtEl>
                                        <p:attrNameLst>
                                          <p:attrName>style.visibility</p:attrName>
                                        </p:attrNameLst>
                                      </p:cBhvr>
                                      <p:to>
                                        <p:strVal val="visible"/>
                                      </p:to>
                                    </p:set>
                                    <p:animEffect transition="in" filter="fade">
                                      <p:cBhvr>
                                        <p:cTn id="51" dur="500"/>
                                        <p:tgtEl>
                                          <p:spTgt spid="9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2"/>
          <p:cNvSpPr txBox="1">
            <a:spLocks noGrp="1"/>
          </p:cNvSpPr>
          <p:nvPr>
            <p:ph type="title"/>
          </p:nvPr>
        </p:nvSpPr>
        <p:spPr>
          <a:xfrm>
            <a:off x="457200" y="1181996"/>
            <a:ext cx="8229600" cy="738633"/>
          </a:xfrm>
          <a:prstGeom prst="rect">
            <a:avLst/>
          </a:prstGeom>
          <a:noFill/>
          <a:ln>
            <a:noFill/>
          </a:ln>
        </p:spPr>
        <p:txBody>
          <a:bodyPr spcFirstLastPara="1" wrap="square" lIns="91425" tIns="91425" rIns="91425" bIns="91425" anchor="b" anchorCtr="0">
            <a:noAutofit/>
          </a:bodyPr>
          <a:lstStyle/>
          <a:p>
            <a:pPr defTabSz="457200"/>
            <a:r>
              <a:rPr lang="ru-RU" sz="4400" dirty="0">
                <a:solidFill>
                  <a:srgbClr val="0070C0"/>
                </a:solidFill>
                <a:latin typeface="+mj-lt"/>
                <a:ea typeface="+mj-ea"/>
                <a:cs typeface="+mj-cs"/>
              </a:rPr>
              <a:t>Нотация </a:t>
            </a:r>
            <a:r>
              <a:rPr lang="en-US" sz="4400" dirty="0">
                <a:solidFill>
                  <a:srgbClr val="0070C0"/>
                </a:solidFill>
                <a:latin typeface="+mj-lt"/>
                <a:ea typeface="+mj-ea"/>
                <a:cs typeface="+mj-cs"/>
              </a:rPr>
              <a:t>Big-O</a:t>
            </a:r>
            <a:endParaRPr sz="4400" dirty="0">
              <a:solidFill>
                <a:srgbClr val="0070C0"/>
              </a:solidFill>
              <a:latin typeface="+mj-lt"/>
              <a:ea typeface="+mj-ea"/>
              <a:cs typeface="+mj-cs"/>
            </a:endParaRPr>
          </a:p>
        </p:txBody>
      </p:sp>
      <p:sp>
        <p:nvSpPr>
          <p:cNvPr id="101" name="Google Shape;101;p12"/>
          <p:cNvSpPr txBox="1">
            <a:spLocks noGrp="1"/>
          </p:cNvSpPr>
          <p:nvPr>
            <p:ph type="body" idx="1"/>
          </p:nvPr>
        </p:nvSpPr>
        <p:spPr>
          <a:xfrm>
            <a:off x="457200" y="1920629"/>
            <a:ext cx="8534400" cy="4293559"/>
          </a:xfrm>
          <a:prstGeom prst="rect">
            <a:avLst/>
          </a:prstGeom>
          <a:noFill/>
          <a:ln>
            <a:noFill/>
          </a:ln>
        </p:spPr>
        <p:txBody>
          <a:bodyPr spcFirstLastPara="1" wrap="square" lIns="91425" tIns="91425" rIns="91425" bIns="91425" anchor="t" anchorCtr="0">
            <a:noAutofit/>
          </a:bodyPr>
          <a:lstStyle/>
          <a:p>
            <a:pPr indent="-406400">
              <a:buSzPts val="1800"/>
              <a:buFont typeface="Arial"/>
              <a:buChar char="●"/>
            </a:pPr>
            <a:r>
              <a:rPr lang="ru-RU" sz="1800" dirty="0"/>
              <a:t>Но как абстрагироваться от реализации...?</a:t>
            </a:r>
            <a:endParaRPr sz="1800" dirty="0"/>
          </a:p>
          <a:p>
            <a:pPr indent="-406400">
              <a:spcBef>
                <a:spcPts val="300"/>
              </a:spcBef>
              <a:buSzPts val="1800"/>
              <a:buFont typeface="Arial"/>
              <a:buChar char="●"/>
            </a:pPr>
            <a:r>
              <a:rPr lang="en-US" sz="1800" b="1" dirty="0">
                <a:solidFill>
                  <a:srgbClr val="FF0000"/>
                </a:solidFill>
              </a:rPr>
              <a:t>Big O </a:t>
            </a:r>
            <a:r>
              <a:rPr lang="ru-RU" sz="1800" dirty="0"/>
              <a:t>нотация</a:t>
            </a:r>
            <a:endParaRPr sz="1800" dirty="0"/>
          </a:p>
          <a:p>
            <a:pPr indent="-406400">
              <a:spcBef>
                <a:spcPts val="300"/>
              </a:spcBef>
              <a:buSzPts val="1800"/>
              <a:buFont typeface="Arial"/>
              <a:buChar char="●"/>
            </a:pPr>
            <a:r>
              <a:rPr lang="en-US" sz="1800" b="1" dirty="0">
                <a:solidFill>
                  <a:srgbClr val="FF0000"/>
                </a:solidFill>
              </a:rPr>
              <a:t>O(N) </a:t>
            </a:r>
            <a:r>
              <a:rPr lang="ru-RU" sz="1800" dirty="0"/>
              <a:t>подразумевает, что время выполнения линейно пропорционально количеству элементов</a:t>
            </a:r>
            <a:r>
              <a:rPr lang="en-US" sz="1800" dirty="0"/>
              <a:t>/</a:t>
            </a:r>
            <a:r>
              <a:rPr lang="ru-RU" sz="1800" dirty="0"/>
              <a:t>входных данных в алгоритме (постоянные операции на элемент)</a:t>
            </a:r>
            <a:endParaRPr sz="1800" dirty="0"/>
          </a:p>
          <a:p>
            <a:pPr marL="796290" lvl="1" indent="-285750">
              <a:spcBef>
                <a:spcPts val="600"/>
              </a:spcBef>
              <a:buSzPct val="96000"/>
            </a:pPr>
            <a:r>
              <a:rPr lang="en-US" sz="1500" dirty="0"/>
              <a:t>(N </a:t>
            </a:r>
            <a:r>
              <a:rPr lang="ru-RU" sz="1500" dirty="0"/>
              <a:t>элементов</a:t>
            </a:r>
            <a:r>
              <a:rPr lang="en-US" sz="1500" dirty="0"/>
              <a:t>) * (constant </a:t>
            </a:r>
            <a:r>
              <a:rPr lang="ru-RU" sz="1500" dirty="0"/>
              <a:t>опер</a:t>
            </a:r>
            <a:r>
              <a:rPr lang="en-US" sz="1500" dirty="0"/>
              <a:t>/</a:t>
            </a:r>
            <a:r>
              <a:rPr lang="ru-RU" sz="1500" dirty="0"/>
              <a:t>элемент</a:t>
            </a:r>
            <a:r>
              <a:rPr lang="en-US" sz="1500" dirty="0"/>
              <a:t> = </a:t>
            </a:r>
            <a:r>
              <a:rPr lang="en-US" sz="1500" dirty="0" err="1"/>
              <a:t>cN</a:t>
            </a:r>
            <a:r>
              <a:rPr lang="en-US" sz="1500" dirty="0"/>
              <a:t> </a:t>
            </a:r>
            <a:r>
              <a:rPr lang="ru-RU" sz="1500" dirty="0"/>
              <a:t>операций</a:t>
            </a:r>
            <a:r>
              <a:rPr lang="en-US" sz="1500" dirty="0"/>
              <a:t>  =&gt; O(N), </a:t>
            </a:r>
            <a:r>
              <a:rPr lang="ru-RU" sz="1500" dirty="0"/>
              <a:t>т.е.</a:t>
            </a:r>
            <a:r>
              <a:rPr lang="en-US" sz="1500" dirty="0"/>
              <a:t>, </a:t>
            </a:r>
            <a:r>
              <a:rPr lang="ru-RU" sz="1500" dirty="0"/>
              <a:t>игнорируем </a:t>
            </a:r>
            <a:r>
              <a:rPr lang="ru-RU" sz="1500" dirty="0" err="1"/>
              <a:t>констатнты</a:t>
            </a:r>
            <a:endParaRPr sz="1500" dirty="0"/>
          </a:p>
          <a:p>
            <a:pPr indent="-406400">
              <a:spcBef>
                <a:spcPts val="300"/>
              </a:spcBef>
              <a:buSzPts val="1800"/>
              <a:buFont typeface="Arial"/>
              <a:buChar char="●"/>
            </a:pPr>
            <a:r>
              <a:rPr lang="en-US" sz="1800" b="1" dirty="0">
                <a:solidFill>
                  <a:srgbClr val="FF0000"/>
                </a:solidFill>
              </a:rPr>
              <a:t>O(N</a:t>
            </a:r>
            <a:r>
              <a:rPr lang="en-US" sz="1800" b="1" baseline="30000" dirty="0">
                <a:solidFill>
                  <a:srgbClr val="FF0000"/>
                </a:solidFill>
              </a:rPr>
              <a:t>2</a:t>
            </a:r>
            <a:r>
              <a:rPr lang="en-US" sz="1800" b="1" dirty="0">
                <a:solidFill>
                  <a:srgbClr val="FF0000"/>
                </a:solidFill>
              </a:rPr>
              <a:t>)</a:t>
            </a:r>
            <a:r>
              <a:rPr lang="en-US" sz="1800" dirty="0"/>
              <a:t> </a:t>
            </a:r>
            <a:r>
              <a:rPr lang="ru-RU" sz="1800" dirty="0"/>
              <a:t>подразумевает, что каждый элемент обрабатывается </a:t>
            </a:r>
            <a:r>
              <a:rPr lang="en" sz="1800" dirty="0"/>
              <a:t>N </a:t>
            </a:r>
            <a:r>
              <a:rPr lang="ru-RU" sz="1800" dirty="0"/>
              <a:t>раз</a:t>
            </a:r>
            <a:endParaRPr sz="1800" dirty="0"/>
          </a:p>
          <a:p>
            <a:pPr lvl="1" indent="-403860">
              <a:spcBef>
                <a:spcPts val="300"/>
              </a:spcBef>
              <a:buSzPct val="96000"/>
              <a:buFont typeface="Courier New"/>
              <a:buChar char="o"/>
            </a:pPr>
            <a:r>
              <a:rPr lang="en-US" sz="1500" dirty="0"/>
              <a:t>(N </a:t>
            </a:r>
            <a:r>
              <a:rPr lang="ru-RU" sz="1500" dirty="0"/>
              <a:t>элементов</a:t>
            </a:r>
            <a:r>
              <a:rPr lang="en-US" sz="1500" dirty="0"/>
              <a:t>) * (N </a:t>
            </a:r>
            <a:r>
              <a:rPr lang="ru-RU" sz="1500" dirty="0"/>
              <a:t>операций</a:t>
            </a:r>
            <a:r>
              <a:rPr lang="en-US" sz="1500" dirty="0"/>
              <a:t>/</a:t>
            </a:r>
            <a:r>
              <a:rPr lang="ru-RU" sz="1500" dirty="0"/>
              <a:t>элемент</a:t>
            </a:r>
            <a:r>
              <a:rPr lang="en-US" sz="1500" dirty="0"/>
              <a:t>) = N</a:t>
            </a:r>
            <a:r>
              <a:rPr lang="en-US" sz="1500" baseline="30000" dirty="0"/>
              <a:t>2</a:t>
            </a:r>
            <a:r>
              <a:rPr lang="en-US" sz="1500" dirty="0"/>
              <a:t> </a:t>
            </a:r>
            <a:r>
              <a:rPr lang="ru-RU" sz="1500" dirty="0"/>
              <a:t>операций</a:t>
            </a:r>
            <a:r>
              <a:rPr lang="en-US" sz="1500" dirty="0"/>
              <a:t>; cN</a:t>
            </a:r>
            <a:r>
              <a:rPr lang="en-US" sz="1500" baseline="30000" dirty="0"/>
              <a:t>2 </a:t>
            </a:r>
            <a:r>
              <a:rPr lang="en-US" sz="1500" dirty="0"/>
              <a:t> =&gt; O(N</a:t>
            </a:r>
            <a:r>
              <a:rPr lang="en-US" sz="1500" baseline="30000" dirty="0"/>
              <a:t>2</a:t>
            </a:r>
            <a:r>
              <a:rPr lang="en-US" sz="1500" dirty="0"/>
              <a:t>)</a:t>
            </a:r>
            <a:r>
              <a:rPr lang="en-US" sz="1500" baseline="30000" dirty="0"/>
              <a:t>  </a:t>
            </a:r>
            <a:endParaRPr sz="1500" dirty="0"/>
          </a:p>
          <a:p>
            <a:pPr indent="-406400">
              <a:spcBef>
                <a:spcPts val="300"/>
              </a:spcBef>
              <a:buSzPts val="1800"/>
              <a:buFont typeface="Arial"/>
              <a:buChar char="●"/>
            </a:pPr>
            <a:r>
              <a:rPr lang="ru-RU" sz="1800" dirty="0"/>
              <a:t>Учитывайте только “</a:t>
            </a:r>
            <a:r>
              <a:rPr lang="ru-RU" sz="1800" b="1" dirty="0">
                <a:solidFill>
                  <a:srgbClr val="FF0000"/>
                </a:solidFill>
              </a:rPr>
              <a:t>асимптотическое поведение</a:t>
            </a:r>
            <a:r>
              <a:rPr lang="ru-RU" sz="1800" dirty="0"/>
              <a:t>”, т.е. когда </a:t>
            </a:r>
            <a:r>
              <a:rPr lang="en-US" sz="1800" dirty="0"/>
              <a:t>N &gt;&gt; 1</a:t>
            </a:r>
          </a:p>
          <a:p>
            <a:pPr lvl="1" indent="-406400">
              <a:spcBef>
                <a:spcPts val="300"/>
              </a:spcBef>
              <a:buSzPts val="1800"/>
              <a:buFont typeface="Courier New" panose="02070309020205020404" pitchFamily="49" charset="0"/>
              <a:buChar char="o"/>
            </a:pPr>
            <a:r>
              <a:rPr lang="en-US" sz="1500" dirty="0"/>
              <a:t>N </a:t>
            </a:r>
            <a:r>
              <a:rPr lang="en-US" sz="1500" dirty="0" err="1"/>
              <a:t>i</a:t>
            </a:r>
            <a:r>
              <a:rPr lang="ru-RU" sz="1500" dirty="0"/>
              <a:t> является крошечным по сравнению с </a:t>
            </a:r>
            <a:r>
              <a:rPr lang="en-US" sz="1500" dirty="0"/>
              <a:t>N</a:t>
            </a:r>
            <a:r>
              <a:rPr lang="en-US" sz="1500" baseline="30000" dirty="0"/>
              <a:t>2  </a:t>
            </a:r>
            <a:r>
              <a:rPr lang="en-US" sz="1500" dirty="0"/>
              <a:t>for N &gt;&gt; 1</a:t>
            </a:r>
            <a:endParaRPr sz="1500" baseline="30000" dirty="0"/>
          </a:p>
          <a:p>
            <a:pPr indent="-406400">
              <a:spcBef>
                <a:spcPts val="300"/>
              </a:spcBef>
              <a:buSzPts val="1800"/>
              <a:buFont typeface="Arial"/>
              <a:buChar char="●"/>
            </a:pPr>
            <a:r>
              <a:rPr lang="en-US" sz="1800" b="1" dirty="0">
                <a:solidFill>
                  <a:srgbClr val="FF0000"/>
                </a:solidFill>
              </a:rPr>
              <a:t>O(1)</a:t>
            </a:r>
            <a:r>
              <a:rPr lang="en-US" sz="1800" b="1" dirty="0"/>
              <a:t> </a:t>
            </a:r>
            <a:r>
              <a:rPr lang="ru-RU" sz="1800" b="1" dirty="0"/>
              <a:t>подразумевает, что время выполнения не зависит от количества входных данных</a:t>
            </a:r>
          </a:p>
          <a:p>
            <a:pPr marL="796290" lvl="1" indent="-285750">
              <a:spcBef>
                <a:spcPts val="300"/>
              </a:spcBef>
              <a:buSzPct val="96000"/>
            </a:pPr>
            <a:r>
              <a:rPr lang="ru-RU" sz="1500" dirty="0"/>
              <a:t>время выполнения одинаково независимо от того, насколько велик / мал размер входных данных </a:t>
            </a:r>
          </a:p>
          <a:p>
            <a:pPr indent="-292100">
              <a:buSzPts val="2000"/>
              <a:buNone/>
            </a:pPr>
            <a:endParaRPr sz="1800" dirty="0"/>
          </a:p>
        </p:txBody>
      </p:sp>
    </p:spTree>
    <p:extLst>
      <p:ext uri="{BB962C8B-B14F-4D97-AF65-F5344CB8AC3E}">
        <p14:creationId xmlns:p14="http://schemas.microsoft.com/office/powerpoint/2010/main" val="198773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animEffect transition="in" filter="fade">
                                      <p:cBhvr>
                                        <p:cTn id="7" dur="500"/>
                                        <p:tgtEl>
                                          <p:spTgt spid="1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
                                            <p:txEl>
                                              <p:pRg st="1" end="1"/>
                                            </p:txEl>
                                          </p:spTgt>
                                        </p:tgtEl>
                                        <p:attrNameLst>
                                          <p:attrName>style.visibility</p:attrName>
                                        </p:attrNameLst>
                                      </p:cBhvr>
                                      <p:to>
                                        <p:strVal val="visible"/>
                                      </p:to>
                                    </p:set>
                                    <p:animEffect transition="in" filter="fade">
                                      <p:cBhvr>
                                        <p:cTn id="12" dur="500"/>
                                        <p:tgtEl>
                                          <p:spTgt spid="10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
                                            <p:txEl>
                                              <p:pRg st="2" end="2"/>
                                            </p:txEl>
                                          </p:spTgt>
                                        </p:tgtEl>
                                        <p:attrNameLst>
                                          <p:attrName>style.visibility</p:attrName>
                                        </p:attrNameLst>
                                      </p:cBhvr>
                                      <p:to>
                                        <p:strVal val="visible"/>
                                      </p:to>
                                    </p:set>
                                    <p:animEffect transition="in" filter="fade">
                                      <p:cBhvr>
                                        <p:cTn id="17" dur="500"/>
                                        <p:tgtEl>
                                          <p:spTgt spid="101">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01">
                                            <p:txEl>
                                              <p:pRg st="3" end="3"/>
                                            </p:txEl>
                                          </p:spTgt>
                                        </p:tgtEl>
                                        <p:attrNameLst>
                                          <p:attrName>style.visibility</p:attrName>
                                        </p:attrNameLst>
                                      </p:cBhvr>
                                      <p:to>
                                        <p:strVal val="visible"/>
                                      </p:to>
                                    </p:set>
                                    <p:animEffect transition="in" filter="fade">
                                      <p:cBhvr>
                                        <p:cTn id="20" dur="500"/>
                                        <p:tgtEl>
                                          <p:spTgt spid="10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1">
                                            <p:txEl>
                                              <p:pRg st="4" end="4"/>
                                            </p:txEl>
                                          </p:spTgt>
                                        </p:tgtEl>
                                        <p:attrNameLst>
                                          <p:attrName>style.visibility</p:attrName>
                                        </p:attrNameLst>
                                      </p:cBhvr>
                                      <p:to>
                                        <p:strVal val="visible"/>
                                      </p:to>
                                    </p:set>
                                    <p:animEffect transition="in" filter="fade">
                                      <p:cBhvr>
                                        <p:cTn id="25" dur="500"/>
                                        <p:tgtEl>
                                          <p:spTgt spid="101">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01">
                                            <p:txEl>
                                              <p:pRg st="5" end="5"/>
                                            </p:txEl>
                                          </p:spTgt>
                                        </p:tgtEl>
                                        <p:attrNameLst>
                                          <p:attrName>style.visibility</p:attrName>
                                        </p:attrNameLst>
                                      </p:cBhvr>
                                      <p:to>
                                        <p:strVal val="visible"/>
                                      </p:to>
                                    </p:set>
                                    <p:animEffect transition="in" filter="fade">
                                      <p:cBhvr>
                                        <p:cTn id="28" dur="500"/>
                                        <p:tgtEl>
                                          <p:spTgt spid="101">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1">
                                            <p:txEl>
                                              <p:pRg st="6" end="6"/>
                                            </p:txEl>
                                          </p:spTgt>
                                        </p:tgtEl>
                                        <p:attrNameLst>
                                          <p:attrName>style.visibility</p:attrName>
                                        </p:attrNameLst>
                                      </p:cBhvr>
                                      <p:to>
                                        <p:strVal val="visible"/>
                                      </p:to>
                                    </p:set>
                                    <p:animEffect transition="in" filter="fade">
                                      <p:cBhvr>
                                        <p:cTn id="33" dur="500"/>
                                        <p:tgtEl>
                                          <p:spTgt spid="101">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1">
                                            <p:txEl>
                                              <p:pRg st="7" end="7"/>
                                            </p:txEl>
                                          </p:spTgt>
                                        </p:tgtEl>
                                        <p:attrNameLst>
                                          <p:attrName>style.visibility</p:attrName>
                                        </p:attrNameLst>
                                      </p:cBhvr>
                                      <p:to>
                                        <p:strVal val="visible"/>
                                      </p:to>
                                    </p:set>
                                    <p:animEffect transition="in" filter="fade">
                                      <p:cBhvr>
                                        <p:cTn id="36" dur="500"/>
                                        <p:tgtEl>
                                          <p:spTgt spid="101">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1">
                                            <p:txEl>
                                              <p:pRg st="8" end="8"/>
                                            </p:txEl>
                                          </p:spTgt>
                                        </p:tgtEl>
                                        <p:attrNameLst>
                                          <p:attrName>style.visibility</p:attrName>
                                        </p:attrNameLst>
                                      </p:cBhvr>
                                      <p:to>
                                        <p:strVal val="visible"/>
                                      </p:to>
                                    </p:set>
                                    <p:animEffect transition="in" filter="fade">
                                      <p:cBhvr>
                                        <p:cTn id="41" dur="500"/>
                                        <p:tgtEl>
                                          <p:spTgt spid="101">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1">
                                            <p:txEl>
                                              <p:pRg st="9" end="9"/>
                                            </p:txEl>
                                          </p:spTgt>
                                        </p:tgtEl>
                                        <p:attrNameLst>
                                          <p:attrName>style.visibility</p:attrName>
                                        </p:attrNameLst>
                                      </p:cBhvr>
                                      <p:to>
                                        <p:strVal val="visible"/>
                                      </p:to>
                                    </p:set>
                                    <p:animEffect transition="in" filter="fade">
                                      <p:cBhvr>
                                        <p:cTn id="46" dur="500"/>
                                        <p:tgtEl>
                                          <p:spTgt spid="10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457200" y="1063228"/>
            <a:ext cx="8347587" cy="857250"/>
          </a:xfrm>
          <a:prstGeom prst="rect">
            <a:avLst/>
          </a:prstGeom>
          <a:noFill/>
          <a:ln>
            <a:noFill/>
          </a:ln>
        </p:spPr>
        <p:txBody>
          <a:bodyPr spcFirstLastPara="1" wrap="square" lIns="91425" tIns="91425" rIns="91425" bIns="91425" anchor="b" anchorCtr="0">
            <a:noAutofit/>
          </a:bodyPr>
          <a:lstStyle/>
          <a:p>
            <a:pPr defTabSz="457200"/>
            <a:r>
              <a:rPr lang="ru-RU" sz="4400" dirty="0">
                <a:solidFill>
                  <a:srgbClr val="0070C0"/>
                </a:solidFill>
                <a:latin typeface="+mj-lt"/>
                <a:ea typeface="+mj-ea"/>
                <a:cs typeface="+mj-cs"/>
              </a:rPr>
              <a:t>Константы в </a:t>
            </a:r>
            <a:r>
              <a:rPr lang="en-US" sz="4400" dirty="0">
                <a:solidFill>
                  <a:srgbClr val="0070C0"/>
                </a:solidFill>
                <a:latin typeface="+mj-lt"/>
                <a:ea typeface="+mj-ea"/>
                <a:cs typeface="+mj-cs"/>
              </a:rPr>
              <a:t>Big-O</a:t>
            </a:r>
            <a:endParaRPr sz="4400" dirty="0">
              <a:solidFill>
                <a:srgbClr val="0070C0"/>
              </a:solidFill>
              <a:latin typeface="+mj-lt"/>
              <a:ea typeface="+mj-ea"/>
              <a:cs typeface="+mj-cs"/>
            </a:endParaRPr>
          </a:p>
        </p:txBody>
      </p:sp>
      <p:sp>
        <p:nvSpPr>
          <p:cNvPr id="107" name="Google Shape;107;p13"/>
          <p:cNvSpPr txBox="1">
            <a:spLocks noGrp="1"/>
          </p:cNvSpPr>
          <p:nvPr>
            <p:ph type="body" idx="1"/>
          </p:nvPr>
        </p:nvSpPr>
        <p:spPr>
          <a:xfrm>
            <a:off x="186613" y="2045626"/>
            <a:ext cx="8707048" cy="4457782"/>
          </a:xfrm>
          <a:prstGeom prst="rect">
            <a:avLst/>
          </a:prstGeom>
          <a:noFill/>
          <a:ln>
            <a:noFill/>
          </a:ln>
        </p:spPr>
        <p:txBody>
          <a:bodyPr spcFirstLastPara="1" wrap="square" lIns="91425" tIns="91425" rIns="91425" bIns="91425" anchor="t" anchorCtr="0">
            <a:noAutofit/>
          </a:bodyPr>
          <a:lstStyle/>
          <a:p>
            <a:pPr indent="-457200">
              <a:buSzPts val="2000"/>
            </a:pPr>
            <a:r>
              <a:rPr lang="ru-RU" sz="2000" b="1" dirty="0"/>
              <a:t>Важно</a:t>
            </a:r>
            <a:r>
              <a:rPr lang="en-US" sz="2000" dirty="0"/>
              <a:t>: </a:t>
            </a:r>
            <a:r>
              <a:rPr lang="ru-RU" sz="2000" dirty="0"/>
              <a:t>Только самое большое выражение </a:t>
            </a:r>
            <a:r>
              <a:rPr lang="en-US" sz="2000" dirty="0"/>
              <a:t>N </a:t>
            </a:r>
            <a:r>
              <a:rPr lang="ru-RU" sz="2000" dirty="0"/>
              <a:t> </a:t>
            </a:r>
            <a:r>
              <a:rPr lang="ru-RU" sz="2000" b="1" i="1" dirty="0">
                <a:solidFill>
                  <a:srgbClr val="FF0000"/>
                </a:solidFill>
              </a:rPr>
              <a:t>без</a:t>
            </a:r>
            <a:r>
              <a:rPr lang="ru-RU" sz="2000" dirty="0"/>
              <a:t> </a:t>
            </a:r>
            <a:r>
              <a:rPr lang="ru-RU" sz="2000" b="1" i="1" dirty="0">
                <a:solidFill>
                  <a:srgbClr val="FF0000"/>
                </a:solidFill>
              </a:rPr>
              <a:t>констант </a:t>
            </a:r>
            <a:r>
              <a:rPr lang="ru-RU" sz="2000" dirty="0"/>
              <a:t>имеет значение</a:t>
            </a:r>
          </a:p>
          <a:p>
            <a:pPr indent="-457200">
              <a:buSzPts val="2000"/>
            </a:pPr>
            <a:r>
              <a:rPr lang="ru-RU" sz="2000" dirty="0"/>
              <a:t>Нас не волнует время выполнения с небольшим количеством данных – мы заботимся о выполнении операций с большими объемами входных данных</a:t>
            </a:r>
            <a:endParaRPr sz="2000" dirty="0"/>
          </a:p>
          <a:p>
            <a:pPr marL="796925" lvl="3" indent="-393700">
              <a:lnSpc>
                <a:spcPct val="115000"/>
              </a:lnSpc>
              <a:spcBef>
                <a:spcPts val="1000"/>
              </a:spcBef>
              <a:buSzPct val="96000"/>
              <a:buFont typeface="Courier New"/>
              <a:buChar char="o"/>
            </a:pPr>
            <a:r>
              <a:rPr lang="en-US" sz="1600" dirty="0"/>
              <a:t>3N</a:t>
            </a:r>
            <a:r>
              <a:rPr lang="en-US" sz="1600" baseline="30000" dirty="0"/>
              <a:t>2</a:t>
            </a:r>
            <a:r>
              <a:rPr lang="en-US" sz="1600" dirty="0"/>
              <a:t> </a:t>
            </a:r>
            <a:r>
              <a:rPr lang="ru-RU" sz="1600" dirty="0"/>
              <a:t>и</a:t>
            </a:r>
            <a:r>
              <a:rPr lang="en-US" sz="1600" dirty="0"/>
              <a:t> 500N</a:t>
            </a:r>
            <a:r>
              <a:rPr lang="en-US" sz="1600" baseline="30000" dirty="0"/>
              <a:t>2 </a:t>
            </a:r>
            <a:r>
              <a:rPr lang="ru-RU" sz="1600" dirty="0"/>
              <a:t>оба будут </a:t>
            </a:r>
            <a:r>
              <a:rPr lang="en-US" sz="1600" dirty="0"/>
              <a:t> </a:t>
            </a:r>
            <a:r>
              <a:rPr lang="en-US" sz="1600" b="1" dirty="0">
                <a:solidFill>
                  <a:srgbClr val="FF0000"/>
                </a:solidFill>
              </a:rPr>
              <a:t>O(N</a:t>
            </a:r>
            <a:r>
              <a:rPr lang="en-US" sz="1600" b="1" baseline="30000" dirty="0">
                <a:solidFill>
                  <a:srgbClr val="FF0000"/>
                </a:solidFill>
              </a:rPr>
              <a:t>2</a:t>
            </a:r>
            <a:r>
              <a:rPr lang="en-US" sz="1600" b="1" dirty="0">
                <a:solidFill>
                  <a:srgbClr val="FF0000"/>
                </a:solidFill>
              </a:rPr>
              <a:t>) </a:t>
            </a:r>
            <a:r>
              <a:rPr lang="ru-RU" sz="1600" dirty="0"/>
              <a:t>поскольку чем больше ввод, тем меньше “500” и “3” повлияют на общее время выполнения </a:t>
            </a:r>
            <a:r>
              <a:rPr lang="en-US" sz="1600" dirty="0"/>
              <a:t>because</a:t>
            </a:r>
            <a:endParaRPr sz="1600" dirty="0"/>
          </a:p>
          <a:p>
            <a:pPr marL="796925" lvl="3" indent="-393700">
              <a:lnSpc>
                <a:spcPct val="115000"/>
              </a:lnSpc>
              <a:spcBef>
                <a:spcPts val="1000"/>
              </a:spcBef>
              <a:buSzPct val="96000"/>
              <a:buFont typeface="Courier New"/>
              <a:buChar char="o"/>
            </a:pPr>
            <a:r>
              <a:rPr lang="en-US" sz="1600" dirty="0"/>
              <a:t>N/2 </a:t>
            </a:r>
            <a:r>
              <a:rPr lang="ru-RU" sz="1600" dirty="0"/>
              <a:t>это </a:t>
            </a:r>
            <a:r>
              <a:rPr lang="en-US" sz="1600" dirty="0"/>
              <a:t> </a:t>
            </a:r>
            <a:r>
              <a:rPr lang="en-US" sz="1600" b="1" dirty="0">
                <a:solidFill>
                  <a:srgbClr val="FF0000"/>
                </a:solidFill>
              </a:rPr>
              <a:t>O(N)</a:t>
            </a:r>
            <a:endParaRPr sz="1600" b="1" dirty="0">
              <a:solidFill>
                <a:srgbClr val="FF0000"/>
              </a:solidFill>
            </a:endParaRPr>
          </a:p>
          <a:p>
            <a:pPr marL="796925" lvl="3" indent="-393700">
              <a:lnSpc>
                <a:spcPct val="115000"/>
              </a:lnSpc>
              <a:spcBef>
                <a:spcPts val="1000"/>
              </a:spcBef>
              <a:buSzPct val="96000"/>
              <a:buFont typeface="Courier New"/>
              <a:buChar char="o"/>
            </a:pPr>
            <a:r>
              <a:rPr lang="en-US" sz="1600" dirty="0"/>
              <a:t>4N</a:t>
            </a:r>
            <a:r>
              <a:rPr lang="en-US" sz="1600" baseline="30000" dirty="0"/>
              <a:t>2</a:t>
            </a:r>
            <a:r>
              <a:rPr lang="en-US" sz="1600" dirty="0"/>
              <a:t> + 2N </a:t>
            </a:r>
            <a:r>
              <a:rPr lang="en-US" sz="1600" dirty="0" err="1"/>
              <a:t>i</a:t>
            </a:r>
            <a:r>
              <a:rPr lang="ru-RU" sz="1600" dirty="0"/>
              <a:t>это</a:t>
            </a:r>
            <a:r>
              <a:rPr lang="en-US" sz="1600" dirty="0"/>
              <a:t> </a:t>
            </a:r>
            <a:r>
              <a:rPr lang="en-US" sz="1600" b="1" dirty="0">
                <a:solidFill>
                  <a:srgbClr val="FF0000"/>
                </a:solidFill>
              </a:rPr>
              <a:t>O(N</a:t>
            </a:r>
            <a:r>
              <a:rPr lang="en-US" sz="1600" b="1" baseline="30000" dirty="0">
                <a:solidFill>
                  <a:srgbClr val="FF0000"/>
                </a:solidFill>
              </a:rPr>
              <a:t>2</a:t>
            </a:r>
            <a:r>
              <a:rPr lang="en-US" sz="1600" b="1" dirty="0">
                <a:solidFill>
                  <a:srgbClr val="FF0000"/>
                </a:solidFill>
              </a:rPr>
              <a:t>)</a:t>
            </a:r>
            <a:endParaRPr lang="ru-RU" sz="1600" b="1" dirty="0">
              <a:solidFill>
                <a:srgbClr val="FF0000"/>
              </a:solidFill>
            </a:endParaRPr>
          </a:p>
          <a:p>
            <a:pPr marL="796925" lvl="3" indent="-393700">
              <a:lnSpc>
                <a:spcPct val="115000"/>
              </a:lnSpc>
              <a:spcBef>
                <a:spcPts val="1000"/>
              </a:spcBef>
              <a:buSzPct val="96000"/>
              <a:buFont typeface="Courier New"/>
              <a:buChar char="o"/>
            </a:pPr>
            <a:r>
              <a:rPr lang="ru-RU" sz="2000" dirty="0">
                <a:solidFill>
                  <a:srgbClr val="000000"/>
                </a:solidFill>
              </a:rPr>
              <a:t>Полезная сумма для анализа:</a:t>
            </a:r>
            <a:endParaRPr sz="2000" dirty="0">
              <a:solidFill>
                <a:srgbClr val="000000"/>
              </a:solidFill>
            </a:endParaRPr>
          </a:p>
          <a:p>
            <a:pPr indent="-457200">
              <a:spcBef>
                <a:spcPts val="1000"/>
              </a:spcBef>
              <a:buSzPts val="2000"/>
            </a:pPr>
            <a:endParaRPr lang="ru-RU" sz="2000" dirty="0">
              <a:solidFill>
                <a:srgbClr val="000000"/>
              </a:solidFill>
            </a:endParaRPr>
          </a:p>
          <a:p>
            <a:pPr indent="-330200">
              <a:spcBef>
                <a:spcPts val="1000"/>
              </a:spcBef>
              <a:buSzPts val="2000"/>
              <a:buNone/>
            </a:pPr>
            <a:endParaRPr sz="2000" dirty="0"/>
          </a:p>
          <a:p>
            <a:pPr indent="-330200">
              <a:buSzPts val="2000"/>
              <a:buNone/>
            </a:pPr>
            <a:endParaRPr sz="2000" dirty="0"/>
          </a:p>
        </p:txBody>
      </p:sp>
      <p:pic>
        <p:nvPicPr>
          <p:cNvPr id="4" name="Рисунок 3">
            <a:extLst>
              <a:ext uri="{FF2B5EF4-FFF2-40B4-BE49-F238E27FC236}">
                <a16:creationId xmlns:a16="http://schemas.microsoft.com/office/drawing/2014/main" id="{969CF575-9B3D-BA4A-B569-C1043EFF1882}"/>
              </a:ext>
            </a:extLst>
          </p:cNvPr>
          <p:cNvPicPr>
            <a:picLocks noChangeAspect="1"/>
          </p:cNvPicPr>
          <p:nvPr/>
        </p:nvPicPr>
        <p:blipFill>
          <a:blip r:embed="rId3"/>
          <a:stretch>
            <a:fillRect/>
          </a:stretch>
        </p:blipFill>
        <p:spPr>
          <a:xfrm>
            <a:off x="988017" y="5794772"/>
            <a:ext cx="7104239" cy="458338"/>
          </a:xfrm>
          <a:prstGeom prst="rect">
            <a:avLst/>
          </a:prstGeom>
        </p:spPr>
      </p:pic>
    </p:spTree>
    <p:extLst>
      <p:ext uri="{BB962C8B-B14F-4D97-AF65-F5344CB8AC3E}">
        <p14:creationId xmlns:p14="http://schemas.microsoft.com/office/powerpoint/2010/main" val="388047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xEl>
                                              <p:pRg st="0" end="0"/>
                                            </p:txEl>
                                          </p:spTgt>
                                        </p:tgtEl>
                                        <p:attrNameLst>
                                          <p:attrName>style.visibility</p:attrName>
                                        </p:attrNameLst>
                                      </p:cBhvr>
                                      <p:to>
                                        <p:strVal val="visible"/>
                                      </p:to>
                                    </p:set>
                                    <p:animEffect transition="in" filter="fade">
                                      <p:cBhvr>
                                        <p:cTn id="7" dur="500"/>
                                        <p:tgtEl>
                                          <p:spTgt spid="1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
                                            <p:txEl>
                                              <p:pRg st="1" end="1"/>
                                            </p:txEl>
                                          </p:spTgt>
                                        </p:tgtEl>
                                        <p:attrNameLst>
                                          <p:attrName>style.visibility</p:attrName>
                                        </p:attrNameLst>
                                      </p:cBhvr>
                                      <p:to>
                                        <p:strVal val="visible"/>
                                      </p:to>
                                    </p:set>
                                    <p:animEffect transition="in" filter="fade">
                                      <p:cBhvr>
                                        <p:cTn id="12" dur="500"/>
                                        <p:tgtEl>
                                          <p:spTgt spid="1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7">
                                            <p:txEl>
                                              <p:pRg st="2" end="2"/>
                                            </p:txEl>
                                          </p:spTgt>
                                        </p:tgtEl>
                                        <p:attrNameLst>
                                          <p:attrName>style.visibility</p:attrName>
                                        </p:attrNameLst>
                                      </p:cBhvr>
                                      <p:to>
                                        <p:strVal val="visible"/>
                                      </p:to>
                                    </p:set>
                                    <p:animEffect transition="in" filter="fade">
                                      <p:cBhvr>
                                        <p:cTn id="17" dur="500"/>
                                        <p:tgtEl>
                                          <p:spTgt spid="1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7">
                                            <p:txEl>
                                              <p:pRg st="3" end="3"/>
                                            </p:txEl>
                                          </p:spTgt>
                                        </p:tgtEl>
                                        <p:attrNameLst>
                                          <p:attrName>style.visibility</p:attrName>
                                        </p:attrNameLst>
                                      </p:cBhvr>
                                      <p:to>
                                        <p:strVal val="visible"/>
                                      </p:to>
                                    </p:set>
                                    <p:animEffect transition="in" filter="fade">
                                      <p:cBhvr>
                                        <p:cTn id="22" dur="500"/>
                                        <p:tgtEl>
                                          <p:spTgt spid="1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7">
                                            <p:txEl>
                                              <p:pRg st="4" end="4"/>
                                            </p:txEl>
                                          </p:spTgt>
                                        </p:tgtEl>
                                        <p:attrNameLst>
                                          <p:attrName>style.visibility</p:attrName>
                                        </p:attrNameLst>
                                      </p:cBhvr>
                                      <p:to>
                                        <p:strVal val="visible"/>
                                      </p:to>
                                    </p:set>
                                    <p:animEffect transition="in" filter="fade">
                                      <p:cBhvr>
                                        <p:cTn id="27" dur="500"/>
                                        <p:tgtEl>
                                          <p:spTgt spid="10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7">
                                            <p:txEl>
                                              <p:pRg st="5" end="5"/>
                                            </p:txEl>
                                          </p:spTgt>
                                        </p:tgtEl>
                                        <p:attrNameLst>
                                          <p:attrName>style.visibility</p:attrName>
                                        </p:attrNameLst>
                                      </p:cBhvr>
                                      <p:to>
                                        <p:strVal val="visible"/>
                                      </p:to>
                                    </p:set>
                                    <p:animEffect transition="in" filter="fade">
                                      <p:cBhvr>
                                        <p:cTn id="32" dur="500"/>
                                        <p:tgtEl>
                                          <p:spTgt spid="1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4"/>
          <p:cNvSpPr txBox="1">
            <a:spLocks noGrp="1"/>
          </p:cNvSpPr>
          <p:nvPr>
            <p:ph type="title"/>
          </p:nvPr>
        </p:nvSpPr>
        <p:spPr>
          <a:xfrm>
            <a:off x="101752" y="531845"/>
            <a:ext cx="8819827" cy="1388633"/>
          </a:xfrm>
          <a:prstGeom prst="rect">
            <a:avLst/>
          </a:prstGeom>
          <a:noFill/>
          <a:ln>
            <a:noFill/>
          </a:ln>
        </p:spPr>
        <p:txBody>
          <a:bodyPr spcFirstLastPara="1" wrap="square" lIns="91425" tIns="91425" rIns="91425" bIns="91425" anchor="b" anchorCtr="0">
            <a:noAutofit/>
          </a:bodyPr>
          <a:lstStyle/>
          <a:p>
            <a:pPr>
              <a:buSzPts val="3200"/>
            </a:pPr>
            <a:r>
              <a:rPr lang="ru-RU" sz="4400" dirty="0">
                <a:solidFill>
                  <a:srgbClr val="0070C0"/>
                </a:solidFill>
                <a:latin typeface="+mj-lt"/>
                <a:ea typeface="+mj-ea"/>
                <a:cs typeface="+mj-cs"/>
              </a:rPr>
              <a:t>БД фонда социального страхования</a:t>
            </a:r>
            <a:r>
              <a:rPr lang="en-US" sz="4400" dirty="0">
                <a:solidFill>
                  <a:srgbClr val="0070C0"/>
                </a:solidFill>
                <a:latin typeface="+mj-lt"/>
                <a:ea typeface="+mj-ea"/>
                <a:cs typeface="+mj-cs"/>
              </a:rPr>
              <a:t>(1/3</a:t>
            </a:r>
            <a:r>
              <a:rPr lang="en-US" sz="3200" dirty="0"/>
              <a:t>)</a:t>
            </a:r>
            <a:endParaRPr dirty="0"/>
          </a:p>
        </p:txBody>
      </p:sp>
      <p:sp>
        <p:nvSpPr>
          <p:cNvPr id="114" name="Google Shape;114;p14"/>
          <p:cNvSpPr txBox="1">
            <a:spLocks noGrp="1"/>
          </p:cNvSpPr>
          <p:nvPr>
            <p:ph type="body" idx="1"/>
          </p:nvPr>
        </p:nvSpPr>
        <p:spPr>
          <a:xfrm>
            <a:off x="101751" y="2103649"/>
            <a:ext cx="4675521" cy="4222506"/>
          </a:xfrm>
          <a:prstGeom prst="rect">
            <a:avLst/>
          </a:prstGeom>
          <a:noFill/>
          <a:ln>
            <a:noFill/>
          </a:ln>
        </p:spPr>
        <p:txBody>
          <a:bodyPr spcFirstLastPara="1" wrap="square" lIns="91425" tIns="91425" rIns="91425" bIns="91425" anchor="t" anchorCtr="0">
            <a:noAutofit/>
          </a:bodyPr>
          <a:lstStyle/>
          <a:p>
            <a:pPr indent="-342900">
              <a:spcBef>
                <a:spcPts val="2000"/>
              </a:spcBef>
              <a:buSzPts val="1800"/>
            </a:pPr>
            <a:r>
              <a:rPr lang="ru-RU" sz="1800" dirty="0"/>
              <a:t>У  миллионов людей в России есть личный специальный номер</a:t>
            </a:r>
          </a:p>
          <a:p>
            <a:pPr indent="-342900">
              <a:spcBef>
                <a:spcPts val="2000"/>
              </a:spcBef>
              <a:buSzPts val="1800"/>
            </a:pPr>
            <a:r>
              <a:rPr lang="ru-RU" sz="1800" dirty="0"/>
              <a:t>Если 100 000 человек носят имя Иванов Иван Иванович у каждого есть индивидуальный номер социального страхования </a:t>
            </a:r>
          </a:p>
          <a:p>
            <a:pPr indent="-342900">
              <a:spcBef>
                <a:spcPts val="2000"/>
              </a:spcBef>
              <a:buSzPts val="1800"/>
            </a:pPr>
            <a:r>
              <a:rPr lang="ru-RU" sz="1800" dirty="0"/>
              <a:t>Если  государство хочет посмотреть имеющуюся у них информацию Иванов Иван Иванович, они используют его номер социального страхования</a:t>
            </a:r>
            <a:endParaRPr sz="1800" dirty="0"/>
          </a:p>
        </p:txBody>
      </p:sp>
      <p:pic>
        <p:nvPicPr>
          <p:cNvPr id="3" name="Рисунок 2">
            <a:extLst>
              <a:ext uri="{FF2B5EF4-FFF2-40B4-BE49-F238E27FC236}">
                <a16:creationId xmlns:a16="http://schemas.microsoft.com/office/drawing/2014/main" id="{A9735B7E-7D63-EE4B-810C-5D2840C1940A}"/>
              </a:ext>
            </a:extLst>
          </p:cNvPr>
          <p:cNvPicPr>
            <a:picLocks noChangeAspect="1"/>
          </p:cNvPicPr>
          <p:nvPr/>
        </p:nvPicPr>
        <p:blipFill>
          <a:blip r:embed="rId3"/>
          <a:stretch>
            <a:fillRect/>
          </a:stretch>
        </p:blipFill>
        <p:spPr>
          <a:xfrm>
            <a:off x="4572000" y="2754993"/>
            <a:ext cx="3289300" cy="825500"/>
          </a:xfrm>
          <a:prstGeom prst="rect">
            <a:avLst/>
          </a:prstGeom>
        </p:spPr>
      </p:pic>
    </p:spTree>
    <p:extLst>
      <p:ext uri="{BB962C8B-B14F-4D97-AF65-F5344CB8AC3E}">
        <p14:creationId xmlns:p14="http://schemas.microsoft.com/office/powerpoint/2010/main" val="400541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xEl>
                                              <p:pRg st="0" end="0"/>
                                            </p:txEl>
                                          </p:spTgt>
                                        </p:tgtEl>
                                        <p:attrNameLst>
                                          <p:attrName>style.visibility</p:attrName>
                                        </p:attrNameLst>
                                      </p:cBhvr>
                                      <p:to>
                                        <p:strVal val="visible"/>
                                      </p:to>
                                    </p:set>
                                    <p:animEffect transition="in" filter="fade">
                                      <p:cBhvr>
                                        <p:cTn id="7" dur="500"/>
                                        <p:tgtEl>
                                          <p:spTgt spid="1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
                                            <p:txEl>
                                              <p:pRg st="1" end="1"/>
                                            </p:txEl>
                                          </p:spTgt>
                                        </p:tgtEl>
                                        <p:attrNameLst>
                                          <p:attrName>style.visibility</p:attrName>
                                        </p:attrNameLst>
                                      </p:cBhvr>
                                      <p:to>
                                        <p:strVal val="visible"/>
                                      </p:to>
                                    </p:set>
                                    <p:animEffect transition="in" filter="fade">
                                      <p:cBhvr>
                                        <p:cTn id="12" dur="500"/>
                                        <p:tgtEl>
                                          <p:spTgt spid="1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4">
                                            <p:txEl>
                                              <p:pRg st="2" end="2"/>
                                            </p:txEl>
                                          </p:spTgt>
                                        </p:tgtEl>
                                        <p:attrNameLst>
                                          <p:attrName>style.visibility</p:attrName>
                                        </p:attrNameLst>
                                      </p:cBhvr>
                                      <p:to>
                                        <p:strVal val="visible"/>
                                      </p:to>
                                    </p:set>
                                    <p:animEffect transition="in" filter="fade">
                                      <p:cBhvr>
                                        <p:cTn id="17" dur="500"/>
                                        <p:tgtEl>
                                          <p:spTgt spid="1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5"/>
          <p:cNvSpPr txBox="1">
            <a:spLocks noGrp="1"/>
          </p:cNvSpPr>
          <p:nvPr>
            <p:ph type="title"/>
          </p:nvPr>
        </p:nvSpPr>
        <p:spPr>
          <a:xfrm>
            <a:off x="466531" y="541176"/>
            <a:ext cx="8417978" cy="1379302"/>
          </a:xfrm>
          <a:prstGeom prst="rect">
            <a:avLst/>
          </a:prstGeom>
          <a:noFill/>
          <a:ln>
            <a:noFill/>
          </a:ln>
        </p:spPr>
        <p:txBody>
          <a:bodyPr spcFirstLastPara="1" wrap="square" lIns="91425" tIns="91425" rIns="91425" bIns="91425" anchor="b" anchorCtr="0">
            <a:noAutofit/>
          </a:bodyPr>
          <a:lstStyle/>
          <a:p>
            <a:pPr>
              <a:buSzPts val="3200"/>
            </a:pPr>
            <a:r>
              <a:rPr lang="ru-RU" sz="4400" dirty="0">
                <a:solidFill>
                  <a:srgbClr val="0070C0"/>
                </a:solidFill>
                <a:latin typeface="+mj-lt"/>
                <a:ea typeface="+mj-ea"/>
                <a:cs typeface="+mj-cs"/>
              </a:rPr>
              <a:t>БД фонда социального страхования</a:t>
            </a:r>
            <a:r>
              <a:rPr lang="en-US" sz="4400" dirty="0">
                <a:solidFill>
                  <a:srgbClr val="0070C0"/>
                </a:solidFill>
                <a:latin typeface="+mj-lt"/>
                <a:ea typeface="+mj-ea"/>
                <a:cs typeface="+mj-cs"/>
              </a:rPr>
              <a:t> (2/3)</a:t>
            </a:r>
            <a:endParaRPr sz="4400" dirty="0">
              <a:solidFill>
                <a:srgbClr val="0070C0"/>
              </a:solidFill>
              <a:latin typeface="+mj-lt"/>
              <a:ea typeface="+mj-ea"/>
              <a:cs typeface="+mj-cs"/>
            </a:endParaRPr>
          </a:p>
        </p:txBody>
      </p:sp>
      <p:sp>
        <p:nvSpPr>
          <p:cNvPr id="121" name="Google Shape;121;p15"/>
          <p:cNvSpPr txBox="1">
            <a:spLocks noGrp="1"/>
          </p:cNvSpPr>
          <p:nvPr>
            <p:ph type="body" idx="1"/>
          </p:nvPr>
        </p:nvSpPr>
        <p:spPr>
          <a:xfrm>
            <a:off x="0" y="2119184"/>
            <a:ext cx="5113176" cy="4430906"/>
          </a:xfrm>
          <a:prstGeom prst="rect">
            <a:avLst/>
          </a:prstGeom>
          <a:noFill/>
          <a:ln>
            <a:noFill/>
          </a:ln>
        </p:spPr>
        <p:txBody>
          <a:bodyPr spcFirstLastPara="1" wrap="square" lIns="91425" tIns="91425" rIns="91425" bIns="91425" anchor="t" anchorCtr="0">
            <a:noAutofit/>
          </a:bodyPr>
          <a:lstStyle/>
          <a:p>
            <a:pPr indent="-457200">
              <a:buSzPct val="120000"/>
            </a:pPr>
            <a:r>
              <a:rPr lang="ru-RU" sz="1700" dirty="0"/>
              <a:t>Скажем, для выполнения постоянного набора операций на одном номере</a:t>
            </a:r>
            <a:r>
              <a:rPr lang="en-US" sz="1700" dirty="0"/>
              <a:t> </a:t>
            </a:r>
            <a:r>
              <a:rPr lang="ru-RU" sz="1700" dirty="0"/>
              <a:t>требуется </a:t>
            </a:r>
            <a:r>
              <a:rPr lang="en-US" sz="1700" dirty="0"/>
              <a:t>10</a:t>
            </a:r>
            <a:r>
              <a:rPr lang="en-US" sz="1700" baseline="30000" dirty="0"/>
              <a:t>-4</a:t>
            </a:r>
            <a:r>
              <a:rPr lang="en-US" sz="1700" dirty="0"/>
              <a:t> </a:t>
            </a:r>
            <a:r>
              <a:rPr lang="ru-RU" sz="1700" dirty="0"/>
              <a:t>секунды</a:t>
            </a:r>
          </a:p>
          <a:p>
            <a:pPr indent="-457200">
              <a:buSzPct val="120000"/>
            </a:pPr>
            <a:r>
              <a:rPr lang="ru-RU" sz="1700" dirty="0"/>
              <a:t>запуск алгоритма для 5 номеров займет </a:t>
            </a:r>
            <a:r>
              <a:rPr lang="en-US" sz="1800" dirty="0"/>
              <a:t>5x10</a:t>
            </a:r>
            <a:r>
              <a:rPr lang="en-US" sz="1800" baseline="30000" dirty="0"/>
              <a:t>-4</a:t>
            </a:r>
            <a:r>
              <a:rPr lang="en-US" sz="1800" dirty="0"/>
              <a:t> </a:t>
            </a:r>
            <a:r>
              <a:rPr lang="ru-RU" sz="1700" dirty="0"/>
              <a:t>секунды, а запуск алгоритма на 50 займет всего </a:t>
            </a:r>
            <a:r>
              <a:rPr lang="en-US" sz="1800" dirty="0"/>
              <a:t> 5x10</a:t>
            </a:r>
            <a:r>
              <a:rPr lang="en-US" sz="1800" baseline="30000" dirty="0"/>
              <a:t>-3</a:t>
            </a:r>
            <a:r>
              <a:rPr lang="en-US" sz="1800" dirty="0"/>
              <a:t> </a:t>
            </a:r>
            <a:r>
              <a:rPr lang="ru-RU" sz="1700" dirty="0"/>
              <a:t>секунды</a:t>
            </a:r>
          </a:p>
          <a:p>
            <a:pPr indent="-457200">
              <a:buSzPct val="120000"/>
            </a:pPr>
            <a:r>
              <a:rPr lang="ru-RU" sz="1700" dirty="0"/>
              <a:t>оба невероятно быстры, разница во времени выполнения может быть незаметна для интерактивного пользователя</a:t>
            </a:r>
          </a:p>
          <a:p>
            <a:pPr indent="-457200">
              <a:buSzPct val="120000"/>
            </a:pPr>
            <a:r>
              <a:rPr lang="ru-RU" sz="1700" dirty="0"/>
              <a:t> это  время  меняется с большими объемами  данных, т.е. фактическая база</a:t>
            </a:r>
            <a:endParaRPr sz="1600" dirty="0"/>
          </a:p>
          <a:p>
            <a:pPr indent="-355600">
              <a:buSzPts val="1600"/>
              <a:buNone/>
            </a:pPr>
            <a:endParaRPr sz="1600" dirty="0"/>
          </a:p>
        </p:txBody>
      </p:sp>
      <p:pic>
        <p:nvPicPr>
          <p:cNvPr id="5" name="Рисунок 4">
            <a:extLst>
              <a:ext uri="{FF2B5EF4-FFF2-40B4-BE49-F238E27FC236}">
                <a16:creationId xmlns:a16="http://schemas.microsoft.com/office/drawing/2014/main" id="{52047056-C3A4-E547-BA7A-F9F7D9076F5C}"/>
              </a:ext>
            </a:extLst>
          </p:cNvPr>
          <p:cNvPicPr>
            <a:picLocks noChangeAspect="1"/>
          </p:cNvPicPr>
          <p:nvPr/>
        </p:nvPicPr>
        <p:blipFill>
          <a:blip r:embed="rId3"/>
          <a:stretch>
            <a:fillRect/>
          </a:stretch>
        </p:blipFill>
        <p:spPr>
          <a:xfrm>
            <a:off x="5113176" y="3016250"/>
            <a:ext cx="3289300" cy="825500"/>
          </a:xfrm>
          <a:prstGeom prst="rect">
            <a:avLst/>
          </a:prstGeom>
        </p:spPr>
      </p:pic>
    </p:spTree>
    <p:extLst>
      <p:ext uri="{BB962C8B-B14F-4D97-AF65-F5344CB8AC3E}">
        <p14:creationId xmlns:p14="http://schemas.microsoft.com/office/powerpoint/2010/main" val="244454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xEl>
                                              <p:pRg st="0" end="0"/>
                                            </p:txEl>
                                          </p:spTgt>
                                        </p:tgtEl>
                                        <p:attrNameLst>
                                          <p:attrName>style.visibility</p:attrName>
                                        </p:attrNameLst>
                                      </p:cBhvr>
                                      <p:to>
                                        <p:strVal val="visible"/>
                                      </p:to>
                                    </p:set>
                                    <p:animEffect transition="in" filter="fade">
                                      <p:cBhvr>
                                        <p:cTn id="7" dur="500"/>
                                        <p:tgtEl>
                                          <p:spTgt spid="1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1">
                                            <p:txEl>
                                              <p:pRg st="1" end="1"/>
                                            </p:txEl>
                                          </p:spTgt>
                                        </p:tgtEl>
                                        <p:attrNameLst>
                                          <p:attrName>style.visibility</p:attrName>
                                        </p:attrNameLst>
                                      </p:cBhvr>
                                      <p:to>
                                        <p:strVal val="visible"/>
                                      </p:to>
                                    </p:set>
                                    <p:animEffect transition="in" filter="fade">
                                      <p:cBhvr>
                                        <p:cTn id="12" dur="500"/>
                                        <p:tgtEl>
                                          <p:spTgt spid="1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1">
                                            <p:txEl>
                                              <p:pRg st="2" end="2"/>
                                            </p:txEl>
                                          </p:spTgt>
                                        </p:tgtEl>
                                        <p:attrNameLst>
                                          <p:attrName>style.visibility</p:attrName>
                                        </p:attrNameLst>
                                      </p:cBhvr>
                                      <p:to>
                                        <p:strVal val="visible"/>
                                      </p:to>
                                    </p:set>
                                    <p:animEffect transition="in" filter="fade">
                                      <p:cBhvr>
                                        <p:cTn id="17" dur="500"/>
                                        <p:tgtEl>
                                          <p:spTgt spid="1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1">
                                            <p:txEl>
                                              <p:pRg st="3" end="3"/>
                                            </p:txEl>
                                          </p:spTgt>
                                        </p:tgtEl>
                                        <p:attrNameLst>
                                          <p:attrName>style.visibility</p:attrName>
                                        </p:attrNameLst>
                                      </p:cBhvr>
                                      <p:to>
                                        <p:strVal val="visible"/>
                                      </p:to>
                                    </p:set>
                                    <p:animEffect transition="in" filter="fade">
                                      <p:cBhvr>
                                        <p:cTn id="22" dur="500"/>
                                        <p:tgtEl>
                                          <p:spTgt spid="1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6"/>
          <p:cNvSpPr txBox="1">
            <a:spLocks noGrp="1"/>
          </p:cNvSpPr>
          <p:nvPr>
            <p:ph type="title"/>
          </p:nvPr>
        </p:nvSpPr>
        <p:spPr>
          <a:xfrm>
            <a:off x="258457" y="408901"/>
            <a:ext cx="8626052" cy="1511577"/>
          </a:xfrm>
          <a:prstGeom prst="rect">
            <a:avLst/>
          </a:prstGeom>
          <a:noFill/>
          <a:ln>
            <a:noFill/>
          </a:ln>
        </p:spPr>
        <p:txBody>
          <a:bodyPr spcFirstLastPara="1" wrap="square" lIns="91425" tIns="91425" rIns="91425" bIns="91425" anchor="b" anchorCtr="0">
            <a:noAutofit/>
          </a:bodyPr>
          <a:lstStyle/>
          <a:p>
            <a:pPr>
              <a:buSzPts val="3200"/>
            </a:pPr>
            <a:r>
              <a:rPr lang="ru-RU" sz="4400" dirty="0">
                <a:solidFill>
                  <a:srgbClr val="0070C0"/>
                </a:solidFill>
                <a:latin typeface="+mj-lt"/>
                <a:ea typeface="+mj-ea"/>
                <a:cs typeface="+mj-cs"/>
              </a:rPr>
              <a:t>БД фонда социального страхования</a:t>
            </a:r>
            <a:r>
              <a:rPr lang="en-US" sz="4400" dirty="0">
                <a:solidFill>
                  <a:srgbClr val="0070C0"/>
                </a:solidFill>
                <a:latin typeface="+mj-lt"/>
                <a:ea typeface="+mj-ea"/>
                <a:cs typeface="+mj-cs"/>
              </a:rPr>
              <a:t>(3/3)</a:t>
            </a:r>
            <a:endParaRPr sz="4400" dirty="0">
              <a:solidFill>
                <a:srgbClr val="0070C0"/>
              </a:solidFill>
              <a:latin typeface="+mj-lt"/>
              <a:ea typeface="+mj-ea"/>
              <a:cs typeface="+mj-cs"/>
            </a:endParaRPr>
          </a:p>
        </p:txBody>
      </p:sp>
      <p:sp>
        <p:nvSpPr>
          <p:cNvPr id="128" name="Google Shape;128;p16"/>
          <p:cNvSpPr txBox="1">
            <a:spLocks noGrp="1"/>
          </p:cNvSpPr>
          <p:nvPr>
            <p:ph type="body" idx="1"/>
          </p:nvPr>
        </p:nvSpPr>
        <p:spPr>
          <a:xfrm>
            <a:off x="223934" y="1920479"/>
            <a:ext cx="4132913" cy="922874"/>
          </a:xfrm>
          <a:prstGeom prst="rect">
            <a:avLst/>
          </a:prstGeom>
          <a:noFill/>
          <a:ln>
            <a:noFill/>
          </a:ln>
        </p:spPr>
        <p:txBody>
          <a:bodyPr spcFirstLastPara="1" wrap="square" lIns="91425" tIns="91425" rIns="91425" bIns="91425" anchor="t" anchorCtr="0">
            <a:noAutofit/>
          </a:bodyPr>
          <a:lstStyle/>
          <a:p>
            <a:pPr indent="-355600">
              <a:buSzPts val="1600"/>
              <a:buNone/>
            </a:pPr>
            <a:r>
              <a:rPr lang="ru-RU" sz="2000" dirty="0"/>
              <a:t>Допустим, мы хотим масштабировать этот алгоритм до каждого </a:t>
            </a:r>
            <a:r>
              <a:rPr lang="en" sz="2000" dirty="0"/>
              <a:t>SSN (300 + </a:t>
            </a:r>
            <a:r>
              <a:rPr lang="ru-RU" sz="2000" dirty="0"/>
              <a:t>миллионов)</a:t>
            </a:r>
            <a:endParaRPr sz="2000" dirty="0"/>
          </a:p>
        </p:txBody>
      </p:sp>
      <p:sp>
        <p:nvSpPr>
          <p:cNvPr id="2" name="TextBox 1">
            <a:extLst>
              <a:ext uri="{FF2B5EF4-FFF2-40B4-BE49-F238E27FC236}">
                <a16:creationId xmlns:a16="http://schemas.microsoft.com/office/drawing/2014/main" id="{A2A480CF-B4E0-1793-F6C1-B39153367E42}"/>
              </a:ext>
            </a:extLst>
          </p:cNvPr>
          <p:cNvSpPr txBox="1"/>
          <p:nvPr/>
        </p:nvSpPr>
        <p:spPr>
          <a:xfrm>
            <a:off x="258457" y="3668851"/>
            <a:ext cx="4470402" cy="2780248"/>
          </a:xfrm>
          <a:prstGeom prst="rect">
            <a:avLst/>
          </a:prstGeom>
          <a:noFill/>
        </p:spPr>
        <p:txBody>
          <a:bodyPr wrap="square" rtlCol="0">
            <a:spAutoFit/>
          </a:bodyPr>
          <a:lstStyle/>
          <a:p>
            <a:pPr marL="457200" indent="-457200">
              <a:spcBef>
                <a:spcPts val="1000"/>
              </a:spcBef>
              <a:buClr>
                <a:schemeClr val="dk1"/>
              </a:buClr>
              <a:buSzPct val="120000"/>
              <a:buFont typeface="Merriweather Sans"/>
              <a:buChar char="●"/>
            </a:pPr>
            <a:r>
              <a:rPr lang="ru-RU" sz="2000" dirty="0"/>
              <a:t>для выполнения алгоритма с </a:t>
            </a:r>
            <a:r>
              <a:rPr lang="en-US" sz="2000" dirty="0"/>
              <a:t>O(N) </a:t>
            </a:r>
            <a:r>
              <a:rPr lang="ru-RU" sz="2000" dirty="0"/>
              <a:t>на 300 миллионах человек потребуется 8,3 часа</a:t>
            </a:r>
          </a:p>
          <a:p>
            <a:pPr marL="457200" indent="-457200">
              <a:spcBef>
                <a:spcPts val="1000"/>
              </a:spcBef>
              <a:buClr>
                <a:schemeClr val="dk1"/>
              </a:buClr>
              <a:buSzPct val="120000"/>
              <a:buFont typeface="Merriweather Sans"/>
              <a:buChar char="●"/>
            </a:pPr>
            <a:r>
              <a:rPr lang="en-US" sz="2000" b="1" dirty="0">
                <a:solidFill>
                  <a:srgbClr val="FF0000"/>
                </a:solidFill>
              </a:rPr>
              <a:t>O(N</a:t>
            </a:r>
            <a:r>
              <a:rPr lang="en-US" sz="2000" b="1" baseline="30000" dirty="0">
                <a:solidFill>
                  <a:srgbClr val="FF0000"/>
                </a:solidFill>
              </a:rPr>
              <a:t>2</a:t>
            </a:r>
            <a:r>
              <a:rPr lang="en-US" sz="2000" b="1" dirty="0">
                <a:solidFill>
                  <a:srgbClr val="FF0000"/>
                </a:solidFill>
              </a:rPr>
              <a:t>) </a:t>
            </a:r>
            <a:r>
              <a:rPr lang="ru-RU" sz="2000" dirty="0"/>
              <a:t>занимает 285 000 лет</a:t>
            </a:r>
          </a:p>
          <a:p>
            <a:pPr marL="457200" indent="-457200">
              <a:spcBef>
                <a:spcPts val="1000"/>
              </a:spcBef>
              <a:buClr>
                <a:schemeClr val="dk1"/>
              </a:buClr>
              <a:buSzPct val="120000"/>
              <a:buFont typeface="Merriweather Sans"/>
              <a:buChar char="●"/>
            </a:pPr>
            <a:r>
              <a:rPr lang="ru-RU" sz="2000" dirty="0"/>
              <a:t>При больших объемах данных  разница между </a:t>
            </a:r>
            <a:r>
              <a:rPr lang="en-US" sz="2000" b="1" dirty="0">
                <a:solidFill>
                  <a:srgbClr val="FF0000"/>
                </a:solidFill>
              </a:rPr>
              <a:t> O(N) </a:t>
            </a:r>
            <a:r>
              <a:rPr lang="ru-RU" sz="2000" b="1" dirty="0">
                <a:solidFill>
                  <a:srgbClr val="FF0000"/>
                </a:solidFill>
              </a:rPr>
              <a:t>и</a:t>
            </a:r>
            <a:r>
              <a:rPr lang="en-US" sz="2000" b="1" dirty="0">
                <a:solidFill>
                  <a:srgbClr val="FF0000"/>
                </a:solidFill>
              </a:rPr>
              <a:t>  O(N</a:t>
            </a:r>
            <a:r>
              <a:rPr lang="en-US" sz="2000" b="1" baseline="30000" dirty="0">
                <a:solidFill>
                  <a:srgbClr val="FF0000"/>
                </a:solidFill>
              </a:rPr>
              <a:t>2</a:t>
            </a:r>
            <a:r>
              <a:rPr lang="en-US" sz="2000" b="1" dirty="0">
                <a:solidFill>
                  <a:srgbClr val="FF0000"/>
                </a:solidFill>
              </a:rPr>
              <a:t>) </a:t>
            </a:r>
            <a:r>
              <a:rPr lang="ru-RU" sz="2000" dirty="0"/>
              <a:t>ГРОМАДНАЯ !</a:t>
            </a:r>
            <a:endParaRPr lang="en-US" sz="2000" dirty="0"/>
          </a:p>
          <a:p>
            <a:endParaRPr lang="en-US" dirty="0"/>
          </a:p>
        </p:txBody>
      </p:sp>
      <p:pic>
        <p:nvPicPr>
          <p:cNvPr id="6" name="Рисунок 5">
            <a:extLst>
              <a:ext uri="{FF2B5EF4-FFF2-40B4-BE49-F238E27FC236}">
                <a16:creationId xmlns:a16="http://schemas.microsoft.com/office/drawing/2014/main" id="{6152EA93-3CED-8248-B947-C62E78345412}"/>
              </a:ext>
            </a:extLst>
          </p:cNvPr>
          <p:cNvPicPr>
            <a:picLocks noChangeAspect="1"/>
          </p:cNvPicPr>
          <p:nvPr/>
        </p:nvPicPr>
        <p:blipFill>
          <a:blip r:embed="rId3"/>
          <a:stretch>
            <a:fillRect/>
          </a:stretch>
        </p:blipFill>
        <p:spPr>
          <a:xfrm>
            <a:off x="5100870" y="2843351"/>
            <a:ext cx="3289300" cy="825500"/>
          </a:xfrm>
          <a:prstGeom prst="rect">
            <a:avLst/>
          </a:prstGeom>
        </p:spPr>
      </p:pic>
    </p:spTree>
    <p:extLst>
      <p:ext uri="{BB962C8B-B14F-4D97-AF65-F5344CB8AC3E}">
        <p14:creationId xmlns:p14="http://schemas.microsoft.com/office/powerpoint/2010/main" val="367967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animEffect transition="in" filter="fade">
                                      <p:cBhvr>
                                        <p:cTn id="7" dur="500"/>
                                        <p:tgtEl>
                                          <p:spTgt spid="1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fade">
                                      <p:cBhvr>
                                        <p:cTn id="2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6F9E807E-51E4-6D4B-9763-74DE232073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588" y="256663"/>
            <a:ext cx="7416824" cy="6115095"/>
          </a:xfrm>
          <a:prstGeom prst="rect">
            <a:avLst/>
          </a:prstGeom>
        </p:spPr>
      </p:pic>
      <p:sp>
        <p:nvSpPr>
          <p:cNvPr id="3" name="TextBox 2">
            <a:extLst>
              <a:ext uri="{FF2B5EF4-FFF2-40B4-BE49-F238E27FC236}">
                <a16:creationId xmlns:a16="http://schemas.microsoft.com/office/drawing/2014/main" id="{55411CDE-A5FD-C04B-B580-890E7BC42E24}"/>
              </a:ext>
            </a:extLst>
          </p:cNvPr>
          <p:cNvSpPr txBox="1"/>
          <p:nvPr/>
        </p:nvSpPr>
        <p:spPr>
          <a:xfrm>
            <a:off x="1331640" y="273043"/>
            <a:ext cx="7632848" cy="1077218"/>
          </a:xfrm>
          <a:prstGeom prst="rect">
            <a:avLst/>
          </a:prstGeom>
          <a:noFill/>
        </p:spPr>
        <p:txBody>
          <a:bodyPr wrap="square" rtlCol="0">
            <a:spAutoFit/>
          </a:bodyPr>
          <a:lstStyle/>
          <a:p>
            <a:r>
              <a:rPr lang="ru-TR" sz="3200" b="1" dirty="0">
                <a:solidFill>
                  <a:schemeClr val="bg1"/>
                </a:solidFill>
              </a:rPr>
              <a:t>Введение в алгоритмы и структуры данных реального времени</a:t>
            </a:r>
          </a:p>
        </p:txBody>
      </p:sp>
      <p:sp>
        <p:nvSpPr>
          <p:cNvPr id="5" name="TextBox 4">
            <a:extLst>
              <a:ext uri="{FF2B5EF4-FFF2-40B4-BE49-F238E27FC236}">
                <a16:creationId xmlns:a16="http://schemas.microsoft.com/office/drawing/2014/main" id="{8D348631-76AE-3740-9DBD-204B04C7B124}"/>
              </a:ext>
            </a:extLst>
          </p:cNvPr>
          <p:cNvSpPr txBox="1"/>
          <p:nvPr/>
        </p:nvSpPr>
        <p:spPr>
          <a:xfrm>
            <a:off x="1043608" y="4653136"/>
            <a:ext cx="7416824" cy="1477328"/>
          </a:xfrm>
          <a:prstGeom prst="rect">
            <a:avLst/>
          </a:prstGeom>
          <a:noFill/>
        </p:spPr>
        <p:txBody>
          <a:bodyPr wrap="square">
            <a:spAutoFit/>
          </a:bodyPr>
          <a:lstStyle/>
          <a:p>
            <a:pPr algn="l"/>
            <a:r>
              <a:rPr lang="ru-RU" b="0" i="0" dirty="0">
                <a:solidFill>
                  <a:srgbClr val="333333"/>
                </a:solidFill>
                <a:effectLst/>
                <a:latin typeface="Palatino" pitchFamily="2" charset="0"/>
              </a:rPr>
              <a:t> </a:t>
            </a:r>
            <a:r>
              <a:rPr lang="ru-RU" b="0" i="0" dirty="0">
                <a:solidFill>
                  <a:schemeClr val="bg1"/>
                </a:solidFill>
                <a:effectLst/>
                <a:latin typeface="Palatino" pitchFamily="2" charset="0"/>
              </a:rPr>
              <a:t>В течение последних 30 лет производительность компьютеров определялась законом Мура; отныне им будет управлять Закон Амдала. </a:t>
            </a:r>
          </a:p>
          <a:p>
            <a:pPr algn="l"/>
            <a:r>
              <a:rPr lang="ru-RU" b="0" i="0" dirty="0">
                <a:solidFill>
                  <a:schemeClr val="bg1"/>
                </a:solidFill>
                <a:effectLst/>
                <a:latin typeface="Palatino" pitchFamily="2" charset="0"/>
              </a:rPr>
              <a:t>Написание кода, эффективно использующего несколько процессоров, может быть очень сложной задачей. </a:t>
            </a:r>
            <a:r>
              <a:rPr lang="en" b="1" i="1" dirty="0">
                <a:solidFill>
                  <a:schemeClr val="bg1"/>
                </a:solidFill>
                <a:effectLst/>
                <a:latin typeface="Palatino" pitchFamily="2" charset="0"/>
              </a:rPr>
              <a:t>J</a:t>
            </a:r>
            <a:endParaRPr lang="ru-TR" dirty="0">
              <a:solidFill>
                <a:schemeClr val="bg1"/>
              </a:solidFill>
            </a:endParaRPr>
          </a:p>
        </p:txBody>
      </p:sp>
    </p:spTree>
    <p:extLst>
      <p:ext uri="{BB962C8B-B14F-4D97-AF65-F5344CB8AC3E}">
        <p14:creationId xmlns:p14="http://schemas.microsoft.com/office/powerpoint/2010/main" val="4111750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7"/>
          <p:cNvSpPr txBox="1">
            <a:spLocks noGrp="1"/>
          </p:cNvSpPr>
          <p:nvPr>
            <p:ph type="title"/>
          </p:nvPr>
        </p:nvSpPr>
        <p:spPr>
          <a:xfrm>
            <a:off x="167951" y="0"/>
            <a:ext cx="9117716" cy="1920478"/>
          </a:xfrm>
          <a:prstGeom prst="rect">
            <a:avLst/>
          </a:prstGeom>
          <a:noFill/>
          <a:ln>
            <a:noFill/>
          </a:ln>
        </p:spPr>
        <p:txBody>
          <a:bodyPr spcFirstLastPara="1" wrap="square" lIns="91425" tIns="91425" rIns="91425" bIns="91425" anchor="b" anchorCtr="0">
            <a:noAutofit/>
          </a:bodyPr>
          <a:lstStyle/>
          <a:p>
            <a:pPr>
              <a:buSzPts val="3200"/>
            </a:pPr>
            <a:r>
              <a:rPr lang="ru-RU" sz="4400" dirty="0">
                <a:solidFill>
                  <a:srgbClr val="0070C0"/>
                </a:solidFill>
                <a:latin typeface="+mj-lt"/>
                <a:ea typeface="+mj-ea"/>
                <a:cs typeface="+mj-cs"/>
              </a:rPr>
              <a:t>Графическая представление(1/2) – Линейный график</a:t>
            </a:r>
            <a:endParaRPr sz="4400" dirty="0">
              <a:solidFill>
                <a:srgbClr val="0070C0"/>
              </a:solidFill>
              <a:latin typeface="+mj-lt"/>
              <a:ea typeface="+mj-ea"/>
              <a:cs typeface="+mj-cs"/>
            </a:endParaRPr>
          </a:p>
        </p:txBody>
      </p:sp>
      <p:sp>
        <p:nvSpPr>
          <p:cNvPr id="135" name="Google Shape;135;p17"/>
          <p:cNvSpPr txBox="1">
            <a:spLocks noGrp="1"/>
          </p:cNvSpPr>
          <p:nvPr>
            <p:ph type="body" idx="1"/>
          </p:nvPr>
        </p:nvSpPr>
        <p:spPr>
          <a:xfrm>
            <a:off x="1" y="1920478"/>
            <a:ext cx="4571999" cy="3924386"/>
          </a:xfrm>
          <a:prstGeom prst="rect">
            <a:avLst/>
          </a:prstGeom>
          <a:noFill/>
          <a:ln>
            <a:noFill/>
          </a:ln>
        </p:spPr>
        <p:txBody>
          <a:bodyPr spcFirstLastPara="1" wrap="square" lIns="91425" tIns="91425" rIns="91425" bIns="91425" anchor="ctr" anchorCtr="0">
            <a:noAutofit/>
          </a:bodyPr>
          <a:lstStyle/>
          <a:p>
            <a:pPr indent="-457200">
              <a:buSzPts val="2400"/>
            </a:pPr>
            <a:r>
              <a:rPr lang="en-US" sz="2800" dirty="0"/>
              <a:t>f(N) </a:t>
            </a:r>
            <a:r>
              <a:rPr lang="ru-RU" sz="2800" dirty="0"/>
              <a:t>на маленьком масштабе</a:t>
            </a:r>
            <a:r>
              <a:rPr lang="en-US" sz="2800" dirty="0"/>
              <a:t>→</a:t>
            </a:r>
            <a:endParaRPr sz="2800" b="1" dirty="0">
              <a:solidFill>
                <a:srgbClr val="FF0000"/>
              </a:solidFill>
            </a:endParaRPr>
          </a:p>
          <a:p>
            <a:pPr indent="-355600">
              <a:buSzPts val="1600"/>
              <a:buNone/>
            </a:pPr>
            <a:endParaRPr sz="1600" dirty="0"/>
          </a:p>
        </p:txBody>
      </p:sp>
      <p:pic>
        <p:nvPicPr>
          <p:cNvPr id="136" name="Google Shape;136;p17"/>
          <p:cNvPicPr preferRelativeResize="0"/>
          <p:nvPr/>
        </p:nvPicPr>
        <p:blipFill rotWithShape="1">
          <a:blip r:embed="rId3">
            <a:alphaModFix/>
          </a:blip>
          <a:srcRect/>
          <a:stretch/>
        </p:blipFill>
        <p:spPr>
          <a:xfrm>
            <a:off x="4839851" y="1920626"/>
            <a:ext cx="3846951" cy="4092175"/>
          </a:xfrm>
          <a:prstGeom prst="rect">
            <a:avLst/>
          </a:prstGeom>
          <a:noFill/>
          <a:ln>
            <a:noFill/>
          </a:ln>
        </p:spPr>
      </p:pic>
    </p:spTree>
    <p:extLst>
      <p:ext uri="{BB962C8B-B14F-4D97-AF65-F5344CB8AC3E}">
        <p14:creationId xmlns:p14="http://schemas.microsoft.com/office/powerpoint/2010/main" val="377622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par>
                                <p:cTn id="8" presetID="10" presetClass="entr" presetSubtype="0" fill="hold" nodeType="withEffect">
                                  <p:stCondLst>
                                    <p:cond delay="0"/>
                                  </p:stCondLst>
                                  <p:childTnLst>
                                    <p:set>
                                      <p:cBhvr>
                                        <p:cTn id="9" dur="1" fill="hold">
                                          <p:stCondLst>
                                            <p:cond delay="0"/>
                                          </p:stCondLst>
                                        </p:cTn>
                                        <p:tgtEl>
                                          <p:spTgt spid="135">
                                            <p:txEl>
                                              <p:pRg st="0" end="0"/>
                                            </p:txEl>
                                          </p:spTgt>
                                        </p:tgtEl>
                                        <p:attrNameLst>
                                          <p:attrName>style.visibility</p:attrName>
                                        </p:attrNameLst>
                                      </p:cBhvr>
                                      <p:to>
                                        <p:strVal val="visible"/>
                                      </p:to>
                                    </p:set>
                                    <p:animEffect transition="in" filter="fade">
                                      <p:cBhvr>
                                        <p:cTn id="10" dur="500"/>
                                        <p:tgtEl>
                                          <p:spTgt spid="1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8"/>
          <p:cNvSpPr txBox="1">
            <a:spLocks noGrp="1"/>
          </p:cNvSpPr>
          <p:nvPr>
            <p:ph type="title"/>
          </p:nvPr>
        </p:nvSpPr>
        <p:spPr>
          <a:xfrm>
            <a:off x="302423" y="269801"/>
            <a:ext cx="8384377" cy="1286069"/>
          </a:xfrm>
          <a:prstGeom prst="rect">
            <a:avLst/>
          </a:prstGeom>
          <a:noFill/>
          <a:ln>
            <a:noFill/>
          </a:ln>
        </p:spPr>
        <p:txBody>
          <a:bodyPr spcFirstLastPara="1" wrap="square" lIns="91425" tIns="91425" rIns="91425" bIns="91425" anchor="b" anchorCtr="0">
            <a:noAutofit/>
          </a:bodyPr>
          <a:lstStyle/>
          <a:p>
            <a:pPr>
              <a:buSzPts val="3200"/>
            </a:pPr>
            <a:r>
              <a:rPr lang="ru-RU" sz="4400" dirty="0">
                <a:solidFill>
                  <a:srgbClr val="0070C0"/>
                </a:solidFill>
                <a:latin typeface="+mj-lt"/>
                <a:ea typeface="+mj-ea"/>
                <a:cs typeface="+mj-cs"/>
              </a:rPr>
              <a:t>Графическая представление</a:t>
            </a:r>
            <a:r>
              <a:rPr lang="en-US" sz="4400" dirty="0">
                <a:solidFill>
                  <a:srgbClr val="0070C0"/>
                </a:solidFill>
                <a:latin typeface="+mj-lt"/>
                <a:ea typeface="+mj-ea"/>
                <a:cs typeface="+mj-cs"/>
              </a:rPr>
              <a:t>(2/2) – </a:t>
            </a:r>
            <a:r>
              <a:rPr lang="ru-RU" sz="4400" dirty="0">
                <a:solidFill>
                  <a:srgbClr val="0070C0"/>
                </a:solidFill>
                <a:latin typeface="+mj-lt"/>
                <a:ea typeface="+mj-ea"/>
                <a:cs typeface="+mj-cs"/>
              </a:rPr>
              <a:t>Логарифмический график</a:t>
            </a:r>
            <a:endParaRPr sz="4400" dirty="0">
              <a:solidFill>
                <a:srgbClr val="0070C0"/>
              </a:solidFill>
              <a:latin typeface="+mj-lt"/>
              <a:ea typeface="+mj-ea"/>
              <a:cs typeface="+mj-cs"/>
            </a:endParaRPr>
          </a:p>
        </p:txBody>
      </p:sp>
      <p:sp>
        <p:nvSpPr>
          <p:cNvPr id="142" name="Google Shape;142;p18"/>
          <p:cNvSpPr txBox="1">
            <a:spLocks noGrp="1"/>
          </p:cNvSpPr>
          <p:nvPr>
            <p:ph type="body" idx="1"/>
          </p:nvPr>
        </p:nvSpPr>
        <p:spPr>
          <a:xfrm>
            <a:off x="-1" y="1555870"/>
            <a:ext cx="5038531" cy="5302130"/>
          </a:xfrm>
          <a:prstGeom prst="rect">
            <a:avLst/>
          </a:prstGeom>
          <a:noFill/>
          <a:ln>
            <a:noFill/>
          </a:ln>
        </p:spPr>
        <p:txBody>
          <a:bodyPr spcFirstLastPara="1" wrap="square" lIns="91425" tIns="91425" rIns="91425" bIns="91425" anchor="ctr" anchorCtr="0">
            <a:noAutofit/>
          </a:bodyPr>
          <a:lstStyle/>
          <a:p>
            <a:pPr indent="-457200">
              <a:buSzPts val="2400"/>
            </a:pPr>
            <a:r>
              <a:rPr lang="en-US" sz="2400" dirty="0"/>
              <a:t>f(N) </a:t>
            </a:r>
            <a:r>
              <a:rPr lang="ru-RU" sz="2400" dirty="0"/>
              <a:t>в более широком масштабе</a:t>
            </a:r>
            <a:r>
              <a:rPr lang="en-US" sz="2400" dirty="0"/>
              <a:t> →</a:t>
            </a:r>
            <a:endParaRPr sz="2400" dirty="0"/>
          </a:p>
          <a:p>
            <a:pPr indent="-457200">
              <a:spcBef>
                <a:spcPts val="1000"/>
              </a:spcBef>
              <a:buSzPts val="2400"/>
            </a:pPr>
            <a:r>
              <a:rPr lang="ru-RU" sz="2400" dirty="0"/>
              <a:t>Для</a:t>
            </a:r>
            <a:r>
              <a:rPr lang="en-US" sz="2400" dirty="0"/>
              <a:t> 10 </a:t>
            </a:r>
            <a:r>
              <a:rPr lang="ru-RU" sz="2400" dirty="0"/>
              <a:t>миллионов позиций</a:t>
            </a:r>
            <a:r>
              <a:rPr lang="en-US" sz="2400" dirty="0"/>
              <a:t>(N = 10</a:t>
            </a:r>
            <a:r>
              <a:rPr lang="en-US" sz="2400" baseline="30000" dirty="0"/>
              <a:t>7</a:t>
            </a:r>
            <a:r>
              <a:rPr lang="en-US" sz="2400" dirty="0"/>
              <a:t>)…</a:t>
            </a:r>
          </a:p>
          <a:p>
            <a:pPr marL="801688" lvl="1" indent="-342900">
              <a:spcBef>
                <a:spcPts val="1000"/>
              </a:spcBef>
              <a:buSzPts val="1800"/>
              <a:buFont typeface="Courier New"/>
              <a:buChar char="o"/>
            </a:pPr>
            <a:r>
              <a:rPr lang="ru-RU" sz="1800" dirty="0"/>
              <a:t>и</a:t>
            </a:r>
            <a:r>
              <a:rPr lang="en-US" sz="1800" dirty="0"/>
              <a:t> O(log</a:t>
            </a:r>
            <a:r>
              <a:rPr lang="en-US" sz="1800" baseline="-25000" dirty="0"/>
              <a:t>10</a:t>
            </a:r>
            <a:r>
              <a:rPr lang="en-US" sz="1800" dirty="0"/>
              <a:t>N)</a:t>
            </a:r>
            <a:r>
              <a:rPr lang="ru-RU" sz="1800" dirty="0"/>
              <a:t> время выполнения </a:t>
            </a:r>
            <a:r>
              <a:rPr lang="en-US" sz="1800" dirty="0"/>
              <a:t>, </a:t>
            </a:r>
            <a:r>
              <a:rPr lang="ru-RU" sz="1800" dirty="0"/>
              <a:t>производительность примерно </a:t>
            </a:r>
            <a:r>
              <a:rPr lang="en-US" sz="1800" dirty="0"/>
              <a:t>7 </a:t>
            </a:r>
            <a:r>
              <a:rPr lang="ru-RU" sz="1800" dirty="0"/>
              <a:t>операций</a:t>
            </a:r>
          </a:p>
          <a:p>
            <a:pPr marL="801688" lvl="1" indent="-342900">
              <a:spcBef>
                <a:spcPts val="1000"/>
              </a:spcBef>
              <a:buSzPts val="1800"/>
              <a:buFont typeface="Courier New"/>
              <a:buChar char="o"/>
            </a:pPr>
            <a:r>
              <a:rPr lang="ru-RU" sz="1800" dirty="0"/>
              <a:t>и</a:t>
            </a:r>
            <a:r>
              <a:rPr lang="en-US" sz="1800" dirty="0"/>
              <a:t> O(N)</a:t>
            </a:r>
            <a:r>
              <a:rPr lang="ru-RU" sz="1800" dirty="0"/>
              <a:t> время выполнения </a:t>
            </a:r>
            <a:r>
              <a:rPr lang="en-US" sz="1800" dirty="0"/>
              <a:t>, </a:t>
            </a:r>
            <a:r>
              <a:rPr lang="ru-RU" sz="1800" dirty="0"/>
              <a:t>производительность примерно 10 миллионов</a:t>
            </a:r>
            <a:r>
              <a:rPr lang="en-US" sz="1800" dirty="0"/>
              <a:t> </a:t>
            </a:r>
            <a:r>
              <a:rPr lang="ru-RU" sz="1800" dirty="0"/>
              <a:t>операций</a:t>
            </a:r>
          </a:p>
          <a:p>
            <a:pPr marL="801688" lvl="1" indent="-342900">
              <a:spcBef>
                <a:spcPts val="1000"/>
              </a:spcBef>
              <a:buSzPts val="1800"/>
              <a:buFont typeface="Courier New"/>
              <a:buChar char="o"/>
            </a:pPr>
            <a:r>
              <a:rPr lang="ru-RU" sz="1800" dirty="0"/>
              <a:t>и</a:t>
            </a:r>
            <a:r>
              <a:rPr lang="en-US" sz="1800" dirty="0"/>
              <a:t> O(N</a:t>
            </a:r>
            <a:r>
              <a:rPr lang="en-US" sz="1800" baseline="30000" dirty="0"/>
              <a:t>2</a:t>
            </a:r>
            <a:r>
              <a:rPr lang="en-US" sz="1800" dirty="0"/>
              <a:t>) </a:t>
            </a:r>
            <a:r>
              <a:rPr lang="ru-RU" sz="1800" dirty="0"/>
              <a:t>время выполнения </a:t>
            </a:r>
            <a:r>
              <a:rPr lang="en-US" sz="1800" dirty="0"/>
              <a:t>, </a:t>
            </a:r>
            <a:r>
              <a:rPr lang="ru-RU" sz="1800" dirty="0"/>
              <a:t>производительность примерно </a:t>
            </a:r>
            <a:r>
              <a:rPr lang="en-US" sz="1800" dirty="0"/>
              <a:t>100</a:t>
            </a:r>
            <a:r>
              <a:rPr lang="ru-RU" sz="1800" dirty="0"/>
              <a:t>триллионов операций</a:t>
            </a:r>
            <a:endParaRPr lang="en-US" sz="1800" dirty="0"/>
          </a:p>
          <a:p>
            <a:pPr indent="-355600">
              <a:buSzPts val="1600"/>
              <a:buNone/>
            </a:pPr>
            <a:endParaRPr sz="1600" dirty="0"/>
          </a:p>
        </p:txBody>
      </p:sp>
      <p:pic>
        <p:nvPicPr>
          <p:cNvPr id="143" name="Google Shape;143;p18"/>
          <p:cNvPicPr preferRelativeResize="0"/>
          <p:nvPr/>
        </p:nvPicPr>
        <p:blipFill rotWithShape="1">
          <a:blip r:embed="rId3">
            <a:alphaModFix/>
          </a:blip>
          <a:srcRect/>
          <a:stretch/>
        </p:blipFill>
        <p:spPr>
          <a:xfrm>
            <a:off x="4839850" y="1920624"/>
            <a:ext cx="3846950" cy="4024540"/>
          </a:xfrm>
          <a:prstGeom prst="rect">
            <a:avLst/>
          </a:prstGeom>
          <a:noFill/>
          <a:ln>
            <a:noFill/>
          </a:ln>
        </p:spPr>
      </p:pic>
    </p:spTree>
    <p:extLst>
      <p:ext uri="{BB962C8B-B14F-4D97-AF65-F5344CB8AC3E}">
        <p14:creationId xmlns:p14="http://schemas.microsoft.com/office/powerpoint/2010/main" val="42784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500"/>
                                        <p:tgtEl>
                                          <p:spTgt spid="143"/>
                                        </p:tgtEl>
                                      </p:cBhvr>
                                    </p:animEffect>
                                  </p:childTnLst>
                                </p:cTn>
                              </p:par>
                              <p:par>
                                <p:cTn id="8" presetID="10" presetClass="entr" presetSubtype="0" fill="hold" nodeType="withEffect">
                                  <p:stCondLst>
                                    <p:cond delay="0"/>
                                  </p:stCondLst>
                                  <p:childTnLst>
                                    <p:set>
                                      <p:cBhvr>
                                        <p:cTn id="9" dur="1" fill="hold">
                                          <p:stCondLst>
                                            <p:cond delay="0"/>
                                          </p:stCondLst>
                                        </p:cTn>
                                        <p:tgtEl>
                                          <p:spTgt spid="142">
                                            <p:txEl>
                                              <p:pRg st="0" end="0"/>
                                            </p:txEl>
                                          </p:spTgt>
                                        </p:tgtEl>
                                        <p:attrNameLst>
                                          <p:attrName>style.visibility</p:attrName>
                                        </p:attrNameLst>
                                      </p:cBhvr>
                                      <p:to>
                                        <p:strVal val="visible"/>
                                      </p:to>
                                    </p:set>
                                    <p:animEffect transition="in" filter="fade">
                                      <p:cBhvr>
                                        <p:cTn id="10" dur="500"/>
                                        <p:tgtEl>
                                          <p:spTgt spid="14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2">
                                            <p:txEl>
                                              <p:pRg st="1" end="1"/>
                                            </p:txEl>
                                          </p:spTgt>
                                        </p:tgtEl>
                                        <p:attrNameLst>
                                          <p:attrName>style.visibility</p:attrName>
                                        </p:attrNameLst>
                                      </p:cBhvr>
                                      <p:to>
                                        <p:strVal val="visible"/>
                                      </p:to>
                                    </p:set>
                                    <p:animEffect transition="in" filter="fade">
                                      <p:cBhvr>
                                        <p:cTn id="15" dur="500"/>
                                        <p:tgtEl>
                                          <p:spTgt spid="14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2">
                                            <p:txEl>
                                              <p:pRg st="2" end="2"/>
                                            </p:txEl>
                                          </p:spTgt>
                                        </p:tgtEl>
                                        <p:attrNameLst>
                                          <p:attrName>style.visibility</p:attrName>
                                        </p:attrNameLst>
                                      </p:cBhvr>
                                      <p:to>
                                        <p:strVal val="visible"/>
                                      </p:to>
                                    </p:set>
                                    <p:animEffect transition="in" filter="fade">
                                      <p:cBhvr>
                                        <p:cTn id="20" dur="500"/>
                                        <p:tgtEl>
                                          <p:spTgt spid="14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2">
                                            <p:txEl>
                                              <p:pRg st="3" end="3"/>
                                            </p:txEl>
                                          </p:spTgt>
                                        </p:tgtEl>
                                        <p:attrNameLst>
                                          <p:attrName>style.visibility</p:attrName>
                                        </p:attrNameLst>
                                      </p:cBhvr>
                                      <p:to>
                                        <p:strVal val="visible"/>
                                      </p:to>
                                    </p:set>
                                    <p:animEffect transition="in" filter="fade">
                                      <p:cBhvr>
                                        <p:cTn id="25" dur="500"/>
                                        <p:tgtEl>
                                          <p:spTgt spid="14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2">
                                            <p:txEl>
                                              <p:pRg st="4" end="4"/>
                                            </p:txEl>
                                          </p:spTgt>
                                        </p:tgtEl>
                                        <p:attrNameLst>
                                          <p:attrName>style.visibility</p:attrName>
                                        </p:attrNameLst>
                                      </p:cBhvr>
                                      <p:to>
                                        <p:strVal val="visible"/>
                                      </p:to>
                                    </p:set>
                                    <p:animEffect transition="in" filter="fade">
                                      <p:cBhvr>
                                        <p:cTn id="30" dur="500"/>
                                        <p:tgtEl>
                                          <p:spTgt spid="14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457200" y="1181996"/>
            <a:ext cx="8464378" cy="738633"/>
          </a:xfrm>
          <a:prstGeom prst="rect">
            <a:avLst/>
          </a:prstGeom>
          <a:noFill/>
          <a:ln>
            <a:noFill/>
          </a:ln>
        </p:spPr>
        <p:txBody>
          <a:bodyPr spcFirstLastPara="1" wrap="square" lIns="91425" tIns="91425" rIns="91425" bIns="91425" anchor="b" anchorCtr="0">
            <a:noAutofit/>
          </a:bodyPr>
          <a:lstStyle/>
          <a:p>
            <a:r>
              <a:rPr lang="ru-RU" dirty="0"/>
              <a:t>Вопрос </a:t>
            </a:r>
            <a:r>
              <a:rPr lang="en-US" dirty="0"/>
              <a:t>(1/3)</a:t>
            </a:r>
            <a:endParaRPr dirty="0"/>
          </a:p>
        </p:txBody>
      </p:sp>
      <p:sp>
        <p:nvSpPr>
          <p:cNvPr id="149" name="Google Shape;149;p19"/>
          <p:cNvSpPr txBox="1">
            <a:spLocks noGrp="1"/>
          </p:cNvSpPr>
          <p:nvPr>
            <p:ph type="body" idx="1"/>
          </p:nvPr>
        </p:nvSpPr>
        <p:spPr>
          <a:xfrm>
            <a:off x="0" y="2067210"/>
            <a:ext cx="8921578" cy="3200846"/>
          </a:xfrm>
          <a:prstGeom prst="rect">
            <a:avLst/>
          </a:prstGeom>
          <a:noFill/>
          <a:ln>
            <a:noFill/>
          </a:ln>
        </p:spPr>
        <p:txBody>
          <a:bodyPr spcFirstLastPara="1" wrap="square" lIns="91425" tIns="91425" rIns="91425" bIns="91425" anchor="t" anchorCtr="0">
            <a:noAutofit/>
          </a:bodyPr>
          <a:lstStyle/>
          <a:p>
            <a:pPr marL="0" indent="0">
              <a:buSzPts val="2400"/>
              <a:buNone/>
            </a:pPr>
            <a:r>
              <a:rPr lang="en-US" sz="2400" dirty="0"/>
              <a:t>      </a:t>
            </a:r>
            <a:r>
              <a:rPr lang="ru-RU" sz="2400" dirty="0"/>
              <a:t>Какое </a:t>
            </a:r>
            <a:r>
              <a:rPr lang="en" sz="2400" dirty="0"/>
              <a:t>big-O  </a:t>
            </a:r>
            <a:r>
              <a:rPr lang="ru-RU" sz="2400" dirty="0">
                <a:solidFill>
                  <a:srgbClr val="FF0000"/>
                </a:solidFill>
              </a:rPr>
              <a:t>производительности</a:t>
            </a:r>
            <a:r>
              <a:rPr lang="ru-RU" sz="2400" dirty="0"/>
              <a:t> этого алгоритма?</a:t>
            </a:r>
          </a:p>
          <a:p>
            <a:pPr marL="0" indent="0">
              <a:spcBef>
                <a:spcPts val="1200"/>
              </a:spcBef>
              <a:buSzPts val="1800"/>
              <a:buNone/>
            </a:pPr>
            <a:r>
              <a:rPr lang="en-US" sz="1800" b="1" dirty="0">
                <a:solidFill>
                  <a:srgbClr val="0000FF"/>
                </a:solidFill>
                <a:latin typeface="Consolas"/>
                <a:ea typeface="Consolas"/>
                <a:cs typeface="Consolas"/>
                <a:sym typeface="Consolas"/>
              </a:rPr>
              <a:t>	</a:t>
            </a:r>
            <a:r>
              <a:rPr lang="en-US" sz="1800" dirty="0">
                <a:latin typeface="Consolas"/>
                <a:ea typeface="Consolas"/>
                <a:cs typeface="Consolas"/>
                <a:sym typeface="Consolas"/>
              </a:rPr>
              <a:t>public int </a:t>
            </a:r>
            <a:r>
              <a:rPr lang="en-US" sz="1800" dirty="0" err="1">
                <a:latin typeface="Consolas"/>
                <a:ea typeface="Consolas"/>
                <a:cs typeface="Consolas"/>
                <a:sym typeface="Consolas"/>
              </a:rPr>
              <a:t>sumArray</a:t>
            </a:r>
            <a:r>
              <a:rPr lang="en-US" sz="1800" dirty="0">
                <a:latin typeface="Consolas"/>
                <a:ea typeface="Consolas"/>
                <a:cs typeface="Consolas"/>
                <a:sym typeface="Consolas"/>
              </a:rPr>
              <a:t>(int[] array){</a:t>
            </a:r>
            <a:endParaRPr sz="1800" b="1" dirty="0">
              <a:latin typeface="Consolas"/>
              <a:ea typeface="Consolas"/>
              <a:cs typeface="Consolas"/>
              <a:sym typeface="Consolas"/>
            </a:endParaRPr>
          </a:p>
          <a:p>
            <a:pPr marL="0" indent="0">
              <a:buSzPts val="1800"/>
              <a:buNone/>
            </a:pPr>
            <a:r>
              <a:rPr lang="en-US" sz="1800" b="1" dirty="0">
                <a:latin typeface="Consolas"/>
                <a:ea typeface="Consolas"/>
                <a:cs typeface="Consolas"/>
                <a:sym typeface="Consolas"/>
              </a:rPr>
              <a:t>	    </a:t>
            </a:r>
            <a:r>
              <a:rPr lang="en-US" sz="1800" dirty="0">
                <a:latin typeface="Consolas"/>
                <a:ea typeface="Consolas"/>
                <a:cs typeface="Consolas"/>
                <a:sym typeface="Consolas"/>
              </a:rPr>
              <a:t>int sum = 0;</a:t>
            </a:r>
            <a:endParaRPr sz="1800" b="1" dirty="0">
              <a:latin typeface="Consolas"/>
              <a:ea typeface="Consolas"/>
              <a:cs typeface="Consolas"/>
              <a:sym typeface="Consolas"/>
            </a:endParaRPr>
          </a:p>
          <a:p>
            <a:pPr marL="0" indent="0">
              <a:buSzPts val="1800"/>
              <a:buNone/>
            </a:pPr>
            <a:r>
              <a:rPr lang="en-US" sz="1800" b="1" dirty="0">
                <a:latin typeface="Consolas"/>
                <a:ea typeface="Consolas"/>
                <a:cs typeface="Consolas"/>
                <a:sym typeface="Consolas"/>
              </a:rPr>
              <a:t>	    </a:t>
            </a:r>
            <a:r>
              <a:rPr lang="en-US" sz="1800" dirty="0">
                <a:latin typeface="Consolas"/>
                <a:ea typeface="Consolas"/>
                <a:cs typeface="Consolas"/>
                <a:sym typeface="Consolas"/>
              </a:rPr>
              <a:t>for (int </a:t>
            </a:r>
            <a:r>
              <a:rPr lang="en-US" sz="1800" dirty="0" err="1">
                <a:latin typeface="Consolas"/>
                <a:ea typeface="Consolas"/>
                <a:cs typeface="Consolas"/>
                <a:sym typeface="Consolas"/>
              </a:rPr>
              <a:t>i</a:t>
            </a:r>
            <a:r>
              <a:rPr lang="en-US" sz="1800" dirty="0">
                <a:latin typeface="Consolas"/>
                <a:ea typeface="Consolas"/>
                <a:cs typeface="Consolas"/>
                <a:sym typeface="Consolas"/>
              </a:rPr>
              <a:t> = 0; </a:t>
            </a:r>
            <a:r>
              <a:rPr lang="en-US" sz="1800" dirty="0" err="1">
                <a:latin typeface="Consolas"/>
                <a:ea typeface="Consolas"/>
                <a:cs typeface="Consolas"/>
                <a:sym typeface="Consolas"/>
              </a:rPr>
              <a:t>i</a:t>
            </a:r>
            <a:r>
              <a:rPr lang="en-US" sz="1800" dirty="0">
                <a:latin typeface="Consolas"/>
                <a:ea typeface="Consolas"/>
                <a:cs typeface="Consolas"/>
                <a:sym typeface="Consolas"/>
              </a:rPr>
              <a:t> &lt; </a:t>
            </a:r>
            <a:r>
              <a:rPr lang="en-US" sz="1800" dirty="0" err="1">
                <a:latin typeface="Consolas"/>
                <a:ea typeface="Consolas"/>
                <a:cs typeface="Consolas"/>
                <a:sym typeface="Consolas"/>
              </a:rPr>
              <a:t>array.length</a:t>
            </a:r>
            <a:r>
              <a:rPr lang="en-US" sz="1800" dirty="0">
                <a:latin typeface="Consolas"/>
                <a:ea typeface="Consolas"/>
                <a:cs typeface="Consolas"/>
                <a:sym typeface="Consolas"/>
              </a:rPr>
              <a:t>; </a:t>
            </a:r>
            <a:r>
              <a:rPr lang="en-US" sz="1800" dirty="0" err="1">
                <a:latin typeface="Consolas"/>
                <a:ea typeface="Consolas"/>
                <a:cs typeface="Consolas"/>
                <a:sym typeface="Consolas"/>
              </a:rPr>
              <a:t>i</a:t>
            </a:r>
            <a:r>
              <a:rPr lang="en-US" sz="1800" dirty="0">
                <a:latin typeface="Consolas"/>
                <a:ea typeface="Consolas"/>
                <a:cs typeface="Consolas"/>
                <a:sym typeface="Consolas"/>
              </a:rPr>
              <a:t>++){</a:t>
            </a:r>
            <a:endParaRPr sz="1800" b="1" dirty="0">
              <a:latin typeface="Consolas"/>
              <a:ea typeface="Consolas"/>
              <a:cs typeface="Consolas"/>
              <a:sym typeface="Consolas"/>
            </a:endParaRPr>
          </a:p>
          <a:p>
            <a:pPr marL="0" indent="0">
              <a:buSzPts val="1800"/>
              <a:buNone/>
            </a:pPr>
            <a:r>
              <a:rPr lang="en-US" sz="1800" b="1" dirty="0">
                <a:latin typeface="Consolas"/>
                <a:ea typeface="Consolas"/>
                <a:cs typeface="Consolas"/>
                <a:sym typeface="Consolas"/>
              </a:rPr>
              <a:t>	        </a:t>
            </a:r>
            <a:r>
              <a:rPr lang="en-US" sz="1800" dirty="0">
                <a:latin typeface="Consolas"/>
                <a:ea typeface="Consolas"/>
                <a:cs typeface="Consolas"/>
                <a:sym typeface="Consolas"/>
              </a:rPr>
              <a:t>sum = sum + array[</a:t>
            </a:r>
            <a:r>
              <a:rPr lang="en-US" sz="1800" dirty="0" err="1">
                <a:latin typeface="Consolas"/>
                <a:ea typeface="Consolas"/>
                <a:cs typeface="Consolas"/>
                <a:sym typeface="Consolas"/>
              </a:rPr>
              <a:t>i</a:t>
            </a:r>
            <a:r>
              <a:rPr lang="en-US" sz="1800" dirty="0">
                <a:latin typeface="Consolas"/>
                <a:ea typeface="Consolas"/>
                <a:cs typeface="Consolas"/>
                <a:sym typeface="Consolas"/>
              </a:rPr>
              <a:t>];</a:t>
            </a:r>
            <a:endParaRPr sz="1800" b="1" dirty="0">
              <a:latin typeface="Consolas"/>
              <a:ea typeface="Consolas"/>
              <a:cs typeface="Consolas"/>
              <a:sym typeface="Consolas"/>
            </a:endParaRPr>
          </a:p>
          <a:p>
            <a:pPr marL="0" indent="0">
              <a:buSzPts val="1800"/>
              <a:buNone/>
            </a:pPr>
            <a:r>
              <a:rPr lang="en-US" sz="1800" b="1" dirty="0">
                <a:latin typeface="Consolas"/>
                <a:ea typeface="Consolas"/>
                <a:cs typeface="Consolas"/>
                <a:sym typeface="Consolas"/>
              </a:rPr>
              <a:t>	    </a:t>
            </a:r>
            <a:r>
              <a:rPr lang="en-US" sz="1800" dirty="0">
                <a:latin typeface="Consolas"/>
                <a:ea typeface="Consolas"/>
                <a:cs typeface="Consolas"/>
                <a:sym typeface="Consolas"/>
              </a:rPr>
              <a:t>}</a:t>
            </a:r>
            <a:endParaRPr sz="1800" b="1" dirty="0">
              <a:latin typeface="Consolas"/>
              <a:ea typeface="Consolas"/>
              <a:cs typeface="Consolas"/>
              <a:sym typeface="Consolas"/>
            </a:endParaRPr>
          </a:p>
          <a:p>
            <a:pPr marL="0" indent="0">
              <a:buSzPts val="1800"/>
              <a:buNone/>
            </a:pPr>
            <a:r>
              <a:rPr lang="en-US" sz="1800" b="1" dirty="0">
                <a:latin typeface="Consolas"/>
                <a:ea typeface="Consolas"/>
                <a:cs typeface="Consolas"/>
                <a:sym typeface="Consolas"/>
              </a:rPr>
              <a:t>	    </a:t>
            </a:r>
            <a:r>
              <a:rPr lang="en-US" sz="1800" dirty="0">
                <a:latin typeface="Consolas"/>
                <a:ea typeface="Consolas"/>
                <a:cs typeface="Consolas"/>
                <a:sym typeface="Consolas"/>
              </a:rPr>
              <a:t>return sum;</a:t>
            </a:r>
            <a:endParaRPr sz="1800" b="1" dirty="0">
              <a:latin typeface="Consolas"/>
              <a:ea typeface="Consolas"/>
              <a:cs typeface="Consolas"/>
              <a:sym typeface="Consolas"/>
            </a:endParaRPr>
          </a:p>
          <a:p>
            <a:pPr marL="0" indent="0">
              <a:buSzPts val="1800"/>
              <a:buNone/>
            </a:pPr>
            <a:r>
              <a:rPr lang="en-US" sz="1800" b="1" dirty="0">
                <a:latin typeface="Consolas"/>
                <a:ea typeface="Consolas"/>
                <a:cs typeface="Consolas"/>
                <a:sym typeface="Consolas"/>
              </a:rPr>
              <a:t>	</a:t>
            </a:r>
            <a:r>
              <a:rPr lang="en-US" sz="1800" dirty="0">
                <a:latin typeface="Consolas"/>
                <a:ea typeface="Consolas"/>
                <a:cs typeface="Consolas"/>
                <a:sym typeface="Consolas"/>
              </a:rPr>
              <a:t>}</a:t>
            </a:r>
            <a:br>
              <a:rPr lang="en-US" sz="1800" dirty="0">
                <a:latin typeface="Consolas"/>
                <a:ea typeface="Consolas"/>
                <a:cs typeface="Consolas"/>
                <a:sym typeface="Consolas"/>
              </a:rPr>
            </a:br>
            <a:endParaRPr sz="1800" dirty="0"/>
          </a:p>
          <a:p>
            <a:pPr indent="-457200">
              <a:buSzPts val="1800"/>
              <a:buNone/>
            </a:pPr>
            <a:endParaRPr sz="1800" dirty="0"/>
          </a:p>
        </p:txBody>
      </p:sp>
      <p:sp>
        <p:nvSpPr>
          <p:cNvPr id="150" name="Google Shape;150;p19"/>
          <p:cNvSpPr/>
          <p:nvPr/>
        </p:nvSpPr>
        <p:spPr>
          <a:xfrm>
            <a:off x="380198" y="5227196"/>
            <a:ext cx="8763802" cy="523220"/>
          </a:xfrm>
          <a:prstGeom prst="rect">
            <a:avLst/>
          </a:prstGeom>
          <a:noFill/>
          <a:ln>
            <a:noFill/>
          </a:ln>
        </p:spPr>
        <p:txBody>
          <a:bodyPr spcFirstLastPara="1" wrap="square" lIns="91425" tIns="45700" rIns="91425" bIns="45700" anchor="t" anchorCtr="0">
            <a:noAutofit/>
          </a:bodyPr>
          <a:lstStyle/>
          <a:p>
            <a:pPr>
              <a:buClr>
                <a:srgbClr val="000000"/>
              </a:buClr>
              <a:buSzPts val="2800"/>
            </a:pPr>
            <a:r>
              <a:rPr lang="en-US" sz="2800" dirty="0">
                <a:solidFill>
                  <a:srgbClr val="000000"/>
                </a:solidFill>
                <a:latin typeface="Arial"/>
                <a:ea typeface="Arial"/>
                <a:cs typeface="Arial"/>
                <a:sym typeface="Arial"/>
              </a:rPr>
              <a:t> A) O(N)	      B) O(N</a:t>
            </a:r>
            <a:r>
              <a:rPr lang="en-US" sz="2800" baseline="30000" dirty="0">
                <a:solidFill>
                  <a:srgbClr val="000000"/>
                </a:solidFill>
                <a:latin typeface="Arial"/>
                <a:ea typeface="Arial"/>
                <a:cs typeface="Arial"/>
                <a:sym typeface="Arial"/>
              </a:rPr>
              <a:t>2</a:t>
            </a:r>
            <a:r>
              <a:rPr lang="en-US" sz="2800" dirty="0">
                <a:solidFill>
                  <a:srgbClr val="000000"/>
                </a:solidFill>
                <a:latin typeface="Arial"/>
                <a:ea typeface="Arial"/>
                <a:cs typeface="Arial"/>
                <a:sym typeface="Arial"/>
              </a:rPr>
              <a:t>)	 C) O(1)	  D) O(2</a:t>
            </a:r>
            <a:r>
              <a:rPr lang="en-US" sz="2800" baseline="30000" dirty="0">
                <a:solidFill>
                  <a:srgbClr val="000000"/>
                </a:solidFill>
                <a:latin typeface="Arial"/>
                <a:ea typeface="Arial"/>
                <a:cs typeface="Arial"/>
                <a:sym typeface="Arial"/>
              </a:rPr>
              <a:t>N</a:t>
            </a:r>
            <a:r>
              <a:rPr lang="en-US" sz="2800" dirty="0">
                <a:solidFill>
                  <a:srgbClr val="000000"/>
                </a:solidFill>
                <a:latin typeface="Arial"/>
                <a:ea typeface="Arial"/>
                <a:cs typeface="Arial"/>
                <a:sym typeface="Arial"/>
              </a:rPr>
              <a:t>)</a:t>
            </a:r>
            <a:endParaRPr sz="14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174671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0"/>
          <p:cNvSpPr txBox="1">
            <a:spLocks noGrp="1"/>
          </p:cNvSpPr>
          <p:nvPr>
            <p:ph type="title"/>
          </p:nvPr>
        </p:nvSpPr>
        <p:spPr>
          <a:xfrm>
            <a:off x="457200" y="1181996"/>
            <a:ext cx="8464378" cy="738633"/>
          </a:xfrm>
          <a:prstGeom prst="rect">
            <a:avLst/>
          </a:prstGeom>
          <a:noFill/>
          <a:ln>
            <a:noFill/>
          </a:ln>
        </p:spPr>
        <p:txBody>
          <a:bodyPr spcFirstLastPara="1" wrap="square" lIns="91425" tIns="91425" rIns="91425" bIns="91425" anchor="b" anchorCtr="0">
            <a:noAutofit/>
          </a:bodyPr>
          <a:lstStyle/>
          <a:p>
            <a:pPr lvl="0"/>
            <a:r>
              <a:rPr lang="ru-RU" dirty="0"/>
              <a:t>Вопрос </a:t>
            </a:r>
            <a:r>
              <a:rPr lang="en-US" dirty="0"/>
              <a:t>(2/3)</a:t>
            </a:r>
            <a:endParaRPr dirty="0"/>
          </a:p>
        </p:txBody>
      </p:sp>
      <p:sp>
        <p:nvSpPr>
          <p:cNvPr id="156" name="Google Shape;156;p20"/>
          <p:cNvSpPr txBox="1">
            <a:spLocks noGrp="1"/>
          </p:cNvSpPr>
          <p:nvPr>
            <p:ph type="body" idx="1"/>
          </p:nvPr>
        </p:nvSpPr>
        <p:spPr>
          <a:xfrm>
            <a:off x="256478" y="2067211"/>
            <a:ext cx="8665100" cy="3077735"/>
          </a:xfrm>
          <a:prstGeom prst="rect">
            <a:avLst/>
          </a:prstGeom>
          <a:noFill/>
          <a:ln>
            <a:noFill/>
          </a:ln>
        </p:spPr>
        <p:txBody>
          <a:bodyPr spcFirstLastPara="1" wrap="square" lIns="91425" tIns="91425" rIns="91425" bIns="91425" anchor="t" anchorCtr="0">
            <a:noAutofit/>
          </a:bodyPr>
          <a:lstStyle/>
          <a:p>
            <a:pPr marL="0" indent="0">
              <a:buSzPts val="2400"/>
              <a:buNone/>
            </a:pPr>
            <a:r>
              <a:rPr lang="ru-RU" sz="2400" dirty="0"/>
              <a:t>Какое </a:t>
            </a:r>
            <a:r>
              <a:rPr lang="en-US" sz="2400" dirty="0"/>
              <a:t>big-O  </a:t>
            </a:r>
            <a:r>
              <a:rPr lang="ru-RU" sz="2400" dirty="0"/>
              <a:t>производительности этого алгоритма?</a:t>
            </a:r>
          </a:p>
          <a:p>
            <a:pPr marL="0" indent="0">
              <a:buSzPts val="2400"/>
              <a:buNone/>
            </a:pPr>
            <a:r>
              <a:rPr lang="en-US" sz="1800" i="1" dirty="0"/>
              <a:t>Consider the </a:t>
            </a:r>
            <a:r>
              <a:rPr lang="en-US" sz="1800" dirty="0">
                <a:solidFill>
                  <a:srgbClr val="0000FF"/>
                </a:solidFill>
                <a:latin typeface="Consolas"/>
                <a:ea typeface="Consolas"/>
                <a:cs typeface="Consolas"/>
                <a:sym typeface="Consolas"/>
              </a:rPr>
              <a:t>getLetter()</a:t>
            </a:r>
            <a:r>
              <a:rPr lang="en-US" sz="1800" dirty="0">
                <a:solidFill>
                  <a:srgbClr val="0000FF"/>
                </a:solidFill>
              </a:rPr>
              <a:t> </a:t>
            </a:r>
            <a:r>
              <a:rPr lang="en-US" sz="1800" i="1" dirty="0"/>
              <a:t>(or equivalent) method from </a:t>
            </a:r>
            <a:r>
              <a:rPr lang="en-US" sz="1800" i="1" dirty="0" err="1"/>
              <a:t>TicTacToe</a:t>
            </a:r>
            <a:r>
              <a:rPr lang="en-US" sz="1800" i="1" dirty="0"/>
              <a:t>:</a:t>
            </a:r>
            <a:endParaRPr dirty="0"/>
          </a:p>
          <a:p>
            <a:pPr marL="0" indent="0">
              <a:spcBef>
                <a:spcPts val="1200"/>
              </a:spcBef>
              <a:buSzPts val="1800"/>
              <a:buNone/>
            </a:pPr>
            <a:r>
              <a:rPr lang="en-US" sz="1800" b="1" dirty="0">
                <a:solidFill>
                  <a:srgbClr val="0000FF"/>
                </a:solidFill>
                <a:latin typeface="Consolas"/>
                <a:ea typeface="Consolas"/>
                <a:cs typeface="Consolas"/>
                <a:sym typeface="Consolas"/>
              </a:rPr>
              <a:t>	</a:t>
            </a:r>
            <a:r>
              <a:rPr lang="en-US" sz="1800" dirty="0">
                <a:latin typeface="Consolas"/>
                <a:ea typeface="Consolas"/>
                <a:cs typeface="Consolas"/>
                <a:sym typeface="Consolas"/>
              </a:rPr>
              <a:t>public String getLetter(){</a:t>
            </a:r>
            <a:br>
              <a:rPr lang="en-US" sz="1800" dirty="0">
                <a:latin typeface="Consolas"/>
                <a:ea typeface="Consolas"/>
                <a:cs typeface="Consolas"/>
                <a:sym typeface="Consolas"/>
              </a:rPr>
            </a:br>
            <a:r>
              <a:rPr lang="en-US" sz="1800" dirty="0">
                <a:latin typeface="Consolas"/>
                <a:ea typeface="Consolas"/>
                <a:cs typeface="Consolas"/>
                <a:sym typeface="Consolas"/>
              </a:rPr>
              <a:t>	    return </a:t>
            </a:r>
            <a:r>
              <a:rPr lang="en-US" sz="1800" dirty="0" err="1">
                <a:latin typeface="Consolas"/>
                <a:ea typeface="Consolas"/>
                <a:cs typeface="Consolas"/>
                <a:sym typeface="Consolas"/>
              </a:rPr>
              <a:t>this.letter</a:t>
            </a:r>
            <a:r>
              <a:rPr lang="en-US" sz="1800" dirty="0">
                <a:latin typeface="Consolas"/>
                <a:ea typeface="Consolas"/>
                <a:cs typeface="Consolas"/>
                <a:sym typeface="Consolas"/>
              </a:rPr>
              <a:t>;</a:t>
            </a:r>
            <a:br>
              <a:rPr lang="en-US" sz="1800" dirty="0">
                <a:latin typeface="Consolas"/>
                <a:ea typeface="Consolas"/>
                <a:cs typeface="Consolas"/>
                <a:sym typeface="Consolas"/>
              </a:rPr>
            </a:br>
            <a:r>
              <a:rPr lang="en-US" sz="1800" dirty="0">
                <a:latin typeface="Consolas"/>
                <a:ea typeface="Consolas"/>
                <a:cs typeface="Consolas"/>
                <a:sym typeface="Consolas"/>
              </a:rPr>
              <a:t>	}</a:t>
            </a:r>
            <a:br>
              <a:rPr lang="en-US" sz="1800" b="1" dirty="0">
                <a:latin typeface="Consolas"/>
                <a:ea typeface="Consolas"/>
                <a:cs typeface="Consolas"/>
                <a:sym typeface="Consolas"/>
              </a:rPr>
            </a:br>
            <a:endParaRPr sz="1800" b="1" dirty="0">
              <a:latin typeface="Consolas"/>
              <a:ea typeface="Consolas"/>
              <a:cs typeface="Consolas"/>
              <a:sym typeface="Consolas"/>
            </a:endParaRPr>
          </a:p>
          <a:p>
            <a:pPr marL="0" indent="0">
              <a:buSzPts val="1800"/>
              <a:buNone/>
            </a:pPr>
            <a:br>
              <a:rPr lang="en-US" sz="1800" b="1" dirty="0">
                <a:solidFill>
                  <a:srgbClr val="0000FF"/>
                </a:solidFill>
                <a:latin typeface="Consolas"/>
                <a:ea typeface="Consolas"/>
                <a:cs typeface="Consolas"/>
                <a:sym typeface="Consolas"/>
              </a:rPr>
            </a:br>
            <a:endParaRPr sz="1800" dirty="0"/>
          </a:p>
          <a:p>
            <a:pPr indent="-457200">
              <a:buSzPts val="1800"/>
              <a:buNone/>
            </a:pPr>
            <a:endParaRPr sz="1800" dirty="0"/>
          </a:p>
        </p:txBody>
      </p:sp>
      <p:sp>
        <p:nvSpPr>
          <p:cNvPr id="157" name="Google Shape;157;p20"/>
          <p:cNvSpPr/>
          <p:nvPr/>
        </p:nvSpPr>
        <p:spPr>
          <a:xfrm>
            <a:off x="380198" y="5227196"/>
            <a:ext cx="8763802" cy="523220"/>
          </a:xfrm>
          <a:prstGeom prst="rect">
            <a:avLst/>
          </a:prstGeom>
          <a:noFill/>
          <a:ln>
            <a:noFill/>
          </a:ln>
        </p:spPr>
        <p:txBody>
          <a:bodyPr spcFirstLastPara="1" wrap="square" lIns="91425" tIns="45700" rIns="91425" bIns="45700" anchor="t" anchorCtr="0">
            <a:noAutofit/>
          </a:bodyPr>
          <a:lstStyle/>
          <a:p>
            <a:pPr>
              <a:buClr>
                <a:srgbClr val="000000"/>
              </a:buClr>
              <a:buSzPts val="2800"/>
            </a:pPr>
            <a:r>
              <a:rPr lang="en-US" sz="2800" dirty="0">
                <a:solidFill>
                  <a:srgbClr val="000000"/>
                </a:solidFill>
                <a:latin typeface="Arial"/>
                <a:ea typeface="Arial"/>
                <a:cs typeface="Arial"/>
                <a:sym typeface="Arial"/>
              </a:rPr>
              <a:t> A) O(N)	      B) O(N</a:t>
            </a:r>
            <a:r>
              <a:rPr lang="en-US" sz="2800" baseline="30000" dirty="0">
                <a:solidFill>
                  <a:srgbClr val="000000"/>
                </a:solidFill>
                <a:latin typeface="Arial"/>
                <a:ea typeface="Arial"/>
                <a:cs typeface="Arial"/>
                <a:sym typeface="Arial"/>
              </a:rPr>
              <a:t>2</a:t>
            </a:r>
            <a:r>
              <a:rPr lang="en-US" sz="2800" dirty="0">
                <a:solidFill>
                  <a:srgbClr val="000000"/>
                </a:solidFill>
                <a:latin typeface="Arial"/>
                <a:ea typeface="Arial"/>
                <a:cs typeface="Arial"/>
                <a:sym typeface="Arial"/>
              </a:rPr>
              <a:t>)	 C) O(1)	  D) O(2</a:t>
            </a:r>
            <a:r>
              <a:rPr lang="en-US" sz="2800" baseline="30000" dirty="0">
                <a:solidFill>
                  <a:srgbClr val="000000"/>
                </a:solidFill>
                <a:latin typeface="Arial"/>
                <a:ea typeface="Arial"/>
                <a:cs typeface="Arial"/>
                <a:sym typeface="Arial"/>
              </a:rPr>
              <a:t>N</a:t>
            </a:r>
            <a:r>
              <a:rPr lang="en-US" sz="2800" dirty="0">
                <a:solidFill>
                  <a:srgbClr val="000000"/>
                </a:solidFill>
                <a:latin typeface="Arial"/>
                <a:ea typeface="Arial"/>
                <a:cs typeface="Arial"/>
                <a:sym typeface="Arial"/>
              </a:rPr>
              <a:t>)</a:t>
            </a:r>
            <a:endParaRPr sz="14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771650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1"/>
          <p:cNvSpPr txBox="1">
            <a:spLocks noGrp="1"/>
          </p:cNvSpPr>
          <p:nvPr>
            <p:ph type="title"/>
          </p:nvPr>
        </p:nvSpPr>
        <p:spPr>
          <a:xfrm>
            <a:off x="457200" y="1181996"/>
            <a:ext cx="8464378" cy="738633"/>
          </a:xfrm>
          <a:prstGeom prst="rect">
            <a:avLst/>
          </a:prstGeom>
          <a:noFill/>
          <a:ln>
            <a:noFill/>
          </a:ln>
        </p:spPr>
        <p:txBody>
          <a:bodyPr spcFirstLastPara="1" wrap="square" lIns="91425" tIns="91425" rIns="91425" bIns="91425" anchor="b" anchorCtr="0">
            <a:noAutofit/>
          </a:bodyPr>
          <a:lstStyle/>
          <a:p>
            <a:pPr lvl="0"/>
            <a:r>
              <a:rPr lang="ru-RU" dirty="0"/>
              <a:t>Вопрос </a:t>
            </a:r>
            <a:r>
              <a:rPr lang="en-US" dirty="0"/>
              <a:t>(3/3)</a:t>
            </a:r>
            <a:endParaRPr dirty="0"/>
          </a:p>
        </p:txBody>
      </p:sp>
      <p:sp>
        <p:nvSpPr>
          <p:cNvPr id="163" name="Google Shape;163;p21"/>
          <p:cNvSpPr txBox="1">
            <a:spLocks noGrp="1"/>
          </p:cNvSpPr>
          <p:nvPr>
            <p:ph type="body" idx="1"/>
          </p:nvPr>
        </p:nvSpPr>
        <p:spPr>
          <a:xfrm>
            <a:off x="0" y="2067211"/>
            <a:ext cx="8921578" cy="3508623"/>
          </a:xfrm>
          <a:prstGeom prst="rect">
            <a:avLst/>
          </a:prstGeom>
          <a:noFill/>
          <a:ln>
            <a:noFill/>
          </a:ln>
        </p:spPr>
        <p:txBody>
          <a:bodyPr spcFirstLastPara="1" wrap="square" lIns="91425" tIns="91425" rIns="91425" bIns="91425" anchor="t" anchorCtr="0">
            <a:noAutofit/>
          </a:bodyPr>
          <a:lstStyle/>
          <a:p>
            <a:pPr marL="0" indent="0">
              <a:buSzPts val="2400"/>
              <a:buNone/>
            </a:pPr>
            <a:r>
              <a:rPr lang="ru-RU" sz="2400" dirty="0"/>
              <a:t>Какое </a:t>
            </a:r>
            <a:r>
              <a:rPr lang="en-US" sz="2400" dirty="0"/>
              <a:t>big-O </a:t>
            </a:r>
            <a:r>
              <a:rPr lang="ru-RU" sz="2400" dirty="0"/>
              <a:t> </a:t>
            </a:r>
            <a:r>
              <a:rPr lang="ru-RU" sz="2400" dirty="0">
                <a:solidFill>
                  <a:srgbClr val="FF0000"/>
                </a:solidFill>
              </a:rPr>
              <a:t>производительности</a:t>
            </a:r>
            <a:r>
              <a:rPr lang="ru-RU" sz="2400" dirty="0"/>
              <a:t> этого алгоритма</a:t>
            </a:r>
            <a:r>
              <a:rPr lang="en-US" sz="2400" dirty="0"/>
              <a:t>?</a:t>
            </a:r>
            <a:endParaRPr sz="2400" dirty="0"/>
          </a:p>
          <a:p>
            <a:pPr marL="0" indent="0">
              <a:spcBef>
                <a:spcPts val="1200"/>
              </a:spcBef>
              <a:buSzPts val="2000"/>
              <a:buNone/>
            </a:pPr>
            <a:r>
              <a:rPr lang="en-US" sz="2000" b="1" dirty="0">
                <a:solidFill>
                  <a:srgbClr val="0000FF"/>
                </a:solidFill>
                <a:latin typeface="Consolas"/>
                <a:ea typeface="Consolas"/>
                <a:cs typeface="Consolas"/>
                <a:sym typeface="Consolas"/>
              </a:rPr>
              <a:t>	</a:t>
            </a:r>
            <a:r>
              <a:rPr lang="en-US" sz="1800" dirty="0">
                <a:latin typeface="Consolas"/>
                <a:ea typeface="Consolas"/>
                <a:cs typeface="Consolas"/>
                <a:sym typeface="Consolas"/>
              </a:rPr>
              <a:t>public int </a:t>
            </a:r>
            <a:r>
              <a:rPr lang="en-US" sz="1800" dirty="0" err="1">
                <a:latin typeface="Consolas"/>
                <a:ea typeface="Consolas"/>
                <a:cs typeface="Consolas"/>
                <a:sym typeface="Consolas"/>
              </a:rPr>
              <a:t>sumSquareArray</a:t>
            </a:r>
            <a:r>
              <a:rPr lang="en-US" sz="1800" dirty="0">
                <a:latin typeface="Consolas"/>
                <a:ea typeface="Consolas"/>
                <a:cs typeface="Consolas"/>
                <a:sym typeface="Consolas"/>
              </a:rPr>
              <a:t>(int[][] a){</a:t>
            </a:r>
            <a:endParaRPr sz="1800" b="1" dirty="0">
              <a:latin typeface="Consolas"/>
              <a:ea typeface="Consolas"/>
              <a:cs typeface="Consolas"/>
              <a:sym typeface="Consolas"/>
            </a:endParaRPr>
          </a:p>
          <a:p>
            <a:pPr marL="0" indent="0">
              <a:buSzPts val="1800"/>
              <a:buNone/>
            </a:pPr>
            <a:r>
              <a:rPr lang="en-US" sz="1800" b="1" dirty="0">
                <a:latin typeface="Consolas"/>
                <a:ea typeface="Consolas"/>
                <a:cs typeface="Consolas"/>
                <a:sym typeface="Consolas"/>
              </a:rPr>
              <a:t>	    </a:t>
            </a:r>
            <a:r>
              <a:rPr lang="en-US" sz="1800" dirty="0">
                <a:latin typeface="Consolas"/>
                <a:ea typeface="Consolas"/>
                <a:cs typeface="Consolas"/>
                <a:sym typeface="Consolas"/>
              </a:rPr>
              <a:t>int sum = 0;</a:t>
            </a:r>
            <a:endParaRPr sz="1800" b="1" dirty="0">
              <a:latin typeface="Consolas"/>
              <a:ea typeface="Consolas"/>
              <a:cs typeface="Consolas"/>
              <a:sym typeface="Consolas"/>
            </a:endParaRPr>
          </a:p>
          <a:p>
            <a:pPr marL="0" indent="0">
              <a:buSzPts val="1800"/>
              <a:buNone/>
            </a:pPr>
            <a:r>
              <a:rPr lang="en-US" sz="1800" b="1" dirty="0">
                <a:latin typeface="Consolas"/>
                <a:ea typeface="Consolas"/>
                <a:cs typeface="Consolas"/>
                <a:sym typeface="Consolas"/>
              </a:rPr>
              <a:t>	    </a:t>
            </a:r>
            <a:r>
              <a:rPr lang="en-US" sz="1800" dirty="0">
                <a:latin typeface="Consolas"/>
                <a:ea typeface="Consolas"/>
                <a:cs typeface="Consolas"/>
                <a:sym typeface="Consolas"/>
              </a:rPr>
              <a:t>for (int </a:t>
            </a:r>
            <a:r>
              <a:rPr lang="en-US" sz="1800" dirty="0" err="1">
                <a:latin typeface="Consolas"/>
                <a:ea typeface="Consolas"/>
                <a:cs typeface="Consolas"/>
                <a:sym typeface="Consolas"/>
              </a:rPr>
              <a:t>i</a:t>
            </a:r>
            <a:r>
              <a:rPr lang="en-US" sz="1800" dirty="0">
                <a:latin typeface="Consolas"/>
                <a:ea typeface="Consolas"/>
                <a:cs typeface="Consolas"/>
                <a:sym typeface="Consolas"/>
              </a:rPr>
              <a:t> = 0; </a:t>
            </a:r>
            <a:r>
              <a:rPr lang="en-US" sz="1800" dirty="0" err="1">
                <a:latin typeface="Consolas"/>
                <a:ea typeface="Consolas"/>
                <a:cs typeface="Consolas"/>
                <a:sym typeface="Consolas"/>
              </a:rPr>
              <a:t>i</a:t>
            </a:r>
            <a:r>
              <a:rPr lang="en-US" sz="1800" dirty="0">
                <a:latin typeface="Consolas"/>
                <a:ea typeface="Consolas"/>
                <a:cs typeface="Consolas"/>
                <a:sym typeface="Consolas"/>
              </a:rPr>
              <a:t> &lt; </a:t>
            </a:r>
            <a:r>
              <a:rPr lang="en-US" sz="1800" dirty="0" err="1">
                <a:latin typeface="Consolas"/>
                <a:ea typeface="Consolas"/>
                <a:cs typeface="Consolas"/>
                <a:sym typeface="Consolas"/>
              </a:rPr>
              <a:t>a.length</a:t>
            </a:r>
            <a:r>
              <a:rPr lang="en-US" sz="1800" dirty="0">
                <a:latin typeface="Consolas"/>
                <a:ea typeface="Consolas"/>
                <a:cs typeface="Consolas"/>
                <a:sym typeface="Consolas"/>
              </a:rPr>
              <a:t>; </a:t>
            </a:r>
            <a:r>
              <a:rPr lang="en-US" sz="1800" dirty="0" err="1">
                <a:latin typeface="Consolas"/>
                <a:ea typeface="Consolas"/>
                <a:cs typeface="Consolas"/>
                <a:sym typeface="Consolas"/>
              </a:rPr>
              <a:t>i</a:t>
            </a:r>
            <a:r>
              <a:rPr lang="en-US" sz="1800" dirty="0">
                <a:latin typeface="Consolas"/>
                <a:ea typeface="Consolas"/>
                <a:cs typeface="Consolas"/>
                <a:sym typeface="Consolas"/>
              </a:rPr>
              <a:t>++){</a:t>
            </a:r>
            <a:endParaRPr sz="1800" b="1" dirty="0">
              <a:latin typeface="Consolas"/>
              <a:ea typeface="Consolas"/>
              <a:cs typeface="Consolas"/>
              <a:sym typeface="Consolas"/>
            </a:endParaRPr>
          </a:p>
          <a:p>
            <a:pPr marL="0" indent="0">
              <a:buSzPts val="1800"/>
              <a:buNone/>
            </a:pPr>
            <a:r>
              <a:rPr lang="en-US" sz="1800" b="1" dirty="0">
                <a:latin typeface="Consolas"/>
                <a:ea typeface="Consolas"/>
                <a:cs typeface="Consolas"/>
                <a:sym typeface="Consolas"/>
              </a:rPr>
              <a:t>	        </a:t>
            </a:r>
            <a:r>
              <a:rPr lang="en-US" sz="1800" dirty="0">
                <a:latin typeface="Consolas"/>
                <a:ea typeface="Consolas"/>
                <a:cs typeface="Consolas"/>
                <a:sym typeface="Consolas"/>
              </a:rPr>
              <a:t>for (int j = 0; j &lt; a[0].length; </a:t>
            </a:r>
            <a:r>
              <a:rPr lang="en-US" sz="1800" dirty="0" err="1">
                <a:latin typeface="Consolas"/>
                <a:ea typeface="Consolas"/>
                <a:cs typeface="Consolas"/>
                <a:sym typeface="Consolas"/>
              </a:rPr>
              <a:t>j++</a:t>
            </a:r>
            <a:r>
              <a:rPr lang="en-US" sz="1800" dirty="0">
                <a:latin typeface="Consolas"/>
                <a:ea typeface="Consolas"/>
                <a:cs typeface="Consolas"/>
                <a:sym typeface="Consolas"/>
              </a:rPr>
              <a:t>){</a:t>
            </a:r>
            <a:endParaRPr sz="1800" b="1" dirty="0">
              <a:latin typeface="Consolas"/>
              <a:ea typeface="Consolas"/>
              <a:cs typeface="Consolas"/>
              <a:sym typeface="Consolas"/>
            </a:endParaRPr>
          </a:p>
          <a:p>
            <a:pPr marL="0" indent="0">
              <a:buSzPts val="1800"/>
              <a:buNone/>
            </a:pPr>
            <a:r>
              <a:rPr lang="en-US" sz="1800" b="1" dirty="0">
                <a:latin typeface="Consolas"/>
                <a:ea typeface="Consolas"/>
                <a:cs typeface="Consolas"/>
                <a:sym typeface="Consolas"/>
              </a:rPr>
              <a:t>	            </a:t>
            </a:r>
            <a:r>
              <a:rPr lang="en-US" sz="1800" dirty="0">
                <a:latin typeface="Consolas"/>
                <a:ea typeface="Consolas"/>
                <a:cs typeface="Consolas"/>
                <a:sym typeface="Consolas"/>
              </a:rPr>
              <a:t>sum = sum + a[j][</a:t>
            </a:r>
            <a:r>
              <a:rPr lang="en-US" sz="1800" dirty="0" err="1">
                <a:latin typeface="Consolas"/>
                <a:ea typeface="Consolas"/>
                <a:cs typeface="Consolas"/>
                <a:sym typeface="Consolas"/>
              </a:rPr>
              <a:t>i</a:t>
            </a:r>
            <a:r>
              <a:rPr lang="en-US" sz="1800" dirty="0">
                <a:latin typeface="Consolas"/>
                <a:ea typeface="Consolas"/>
                <a:cs typeface="Consolas"/>
                <a:sym typeface="Consolas"/>
              </a:rPr>
              <a:t>];</a:t>
            </a:r>
            <a:endParaRPr sz="1800" b="1" dirty="0">
              <a:latin typeface="Consolas"/>
              <a:ea typeface="Consolas"/>
              <a:cs typeface="Consolas"/>
              <a:sym typeface="Consolas"/>
            </a:endParaRPr>
          </a:p>
          <a:p>
            <a:pPr marL="0" indent="0">
              <a:buSzPts val="1800"/>
              <a:buNone/>
            </a:pPr>
            <a:r>
              <a:rPr lang="en-US" sz="1800" b="1" dirty="0">
                <a:latin typeface="Consolas"/>
                <a:ea typeface="Consolas"/>
                <a:cs typeface="Consolas"/>
                <a:sym typeface="Consolas"/>
              </a:rPr>
              <a:t>	        </a:t>
            </a:r>
            <a:r>
              <a:rPr lang="en-US" sz="1800" dirty="0">
                <a:latin typeface="Consolas"/>
                <a:ea typeface="Consolas"/>
                <a:cs typeface="Consolas"/>
                <a:sym typeface="Consolas"/>
              </a:rPr>
              <a:t>}</a:t>
            </a:r>
            <a:endParaRPr sz="1800" b="1" dirty="0">
              <a:latin typeface="Consolas"/>
              <a:ea typeface="Consolas"/>
              <a:cs typeface="Consolas"/>
              <a:sym typeface="Consolas"/>
            </a:endParaRPr>
          </a:p>
          <a:p>
            <a:pPr marL="0" indent="0">
              <a:buSzPts val="1800"/>
              <a:buNone/>
            </a:pPr>
            <a:r>
              <a:rPr lang="en-US" sz="1800" b="1" dirty="0">
                <a:latin typeface="Consolas"/>
                <a:ea typeface="Consolas"/>
                <a:cs typeface="Consolas"/>
                <a:sym typeface="Consolas"/>
              </a:rPr>
              <a:t>	    </a:t>
            </a:r>
            <a:r>
              <a:rPr lang="en-US" sz="1800" dirty="0">
                <a:latin typeface="Consolas"/>
                <a:ea typeface="Consolas"/>
                <a:cs typeface="Consolas"/>
                <a:sym typeface="Consolas"/>
              </a:rPr>
              <a:t>}</a:t>
            </a:r>
            <a:endParaRPr sz="1800" b="1" dirty="0">
              <a:latin typeface="Consolas"/>
              <a:ea typeface="Consolas"/>
              <a:cs typeface="Consolas"/>
              <a:sym typeface="Consolas"/>
            </a:endParaRPr>
          </a:p>
          <a:p>
            <a:pPr marL="0" indent="0">
              <a:buSzPts val="1800"/>
              <a:buNone/>
            </a:pPr>
            <a:r>
              <a:rPr lang="en-US" sz="1800" b="1" dirty="0">
                <a:latin typeface="Consolas"/>
                <a:ea typeface="Consolas"/>
                <a:cs typeface="Consolas"/>
                <a:sym typeface="Consolas"/>
              </a:rPr>
              <a:t>	    </a:t>
            </a:r>
            <a:r>
              <a:rPr lang="en-US" sz="1800" dirty="0">
                <a:latin typeface="Consolas"/>
                <a:ea typeface="Consolas"/>
                <a:cs typeface="Consolas"/>
                <a:sym typeface="Consolas"/>
              </a:rPr>
              <a:t>return sum;</a:t>
            </a:r>
            <a:endParaRPr sz="1800" b="1" dirty="0">
              <a:latin typeface="Consolas"/>
              <a:ea typeface="Consolas"/>
              <a:cs typeface="Consolas"/>
              <a:sym typeface="Consolas"/>
            </a:endParaRPr>
          </a:p>
          <a:p>
            <a:pPr marL="0" indent="0">
              <a:buSzPts val="1800"/>
              <a:buNone/>
            </a:pPr>
            <a:r>
              <a:rPr lang="en-US" sz="1800" b="1" dirty="0">
                <a:latin typeface="Consolas"/>
                <a:ea typeface="Consolas"/>
                <a:cs typeface="Consolas"/>
                <a:sym typeface="Consolas"/>
              </a:rPr>
              <a:t>	</a:t>
            </a:r>
            <a:r>
              <a:rPr lang="en-US" sz="1800" dirty="0">
                <a:latin typeface="Consolas"/>
                <a:ea typeface="Consolas"/>
                <a:cs typeface="Consolas"/>
                <a:sym typeface="Consolas"/>
              </a:rPr>
              <a:t>}</a:t>
            </a:r>
            <a:endParaRPr sz="1600" dirty="0">
              <a:latin typeface="Consolas"/>
              <a:ea typeface="Consolas"/>
              <a:cs typeface="Consolas"/>
              <a:sym typeface="Consolas"/>
            </a:endParaRPr>
          </a:p>
          <a:p>
            <a:pPr indent="-457200">
              <a:buSzPts val="1800"/>
              <a:buNone/>
            </a:pPr>
            <a:endParaRPr sz="1800" dirty="0"/>
          </a:p>
        </p:txBody>
      </p:sp>
      <p:sp>
        <p:nvSpPr>
          <p:cNvPr id="164" name="Google Shape;164;p21"/>
          <p:cNvSpPr/>
          <p:nvPr/>
        </p:nvSpPr>
        <p:spPr>
          <a:xfrm>
            <a:off x="380198" y="5227196"/>
            <a:ext cx="8763802" cy="523220"/>
          </a:xfrm>
          <a:prstGeom prst="rect">
            <a:avLst/>
          </a:prstGeom>
          <a:noFill/>
          <a:ln>
            <a:noFill/>
          </a:ln>
        </p:spPr>
        <p:txBody>
          <a:bodyPr spcFirstLastPara="1" wrap="square" lIns="91425" tIns="45700" rIns="91425" bIns="45700" anchor="t" anchorCtr="0">
            <a:noAutofit/>
          </a:bodyPr>
          <a:lstStyle/>
          <a:p>
            <a:pPr>
              <a:buClr>
                <a:srgbClr val="000000"/>
              </a:buClr>
              <a:buSzPts val="2800"/>
            </a:pPr>
            <a:r>
              <a:rPr lang="en-US" sz="2800" dirty="0">
                <a:solidFill>
                  <a:srgbClr val="000000"/>
                </a:solidFill>
                <a:latin typeface="Arial"/>
                <a:ea typeface="Arial"/>
                <a:cs typeface="Arial"/>
                <a:sym typeface="Arial"/>
              </a:rPr>
              <a:t> A) O(N)	      B) O(N</a:t>
            </a:r>
            <a:r>
              <a:rPr lang="en-US" sz="2800" baseline="30000" dirty="0">
                <a:solidFill>
                  <a:srgbClr val="000000"/>
                </a:solidFill>
                <a:latin typeface="Arial"/>
                <a:ea typeface="Arial"/>
                <a:cs typeface="Arial"/>
                <a:sym typeface="Arial"/>
              </a:rPr>
              <a:t>2</a:t>
            </a:r>
            <a:r>
              <a:rPr lang="en-US" sz="2800" dirty="0">
                <a:solidFill>
                  <a:srgbClr val="000000"/>
                </a:solidFill>
                <a:latin typeface="Arial"/>
                <a:ea typeface="Arial"/>
                <a:cs typeface="Arial"/>
                <a:sym typeface="Arial"/>
              </a:rPr>
              <a:t>)	 C) O(1)	  D) O(2</a:t>
            </a:r>
            <a:r>
              <a:rPr lang="en-US" sz="2800" baseline="30000" dirty="0">
                <a:solidFill>
                  <a:srgbClr val="000000"/>
                </a:solidFill>
                <a:latin typeface="Arial"/>
                <a:ea typeface="Arial"/>
                <a:cs typeface="Arial"/>
                <a:sym typeface="Arial"/>
              </a:rPr>
              <a:t>N</a:t>
            </a:r>
            <a:r>
              <a:rPr lang="en-US" sz="2800" dirty="0">
                <a:solidFill>
                  <a:srgbClr val="000000"/>
                </a:solidFill>
                <a:latin typeface="Arial"/>
                <a:ea typeface="Arial"/>
                <a:cs typeface="Arial"/>
                <a:sym typeface="Arial"/>
              </a:rPr>
              <a:t>)</a:t>
            </a:r>
            <a:endParaRPr sz="14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20504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3"/>
          <p:cNvSpPr txBox="1">
            <a:spLocks noGrp="1"/>
          </p:cNvSpPr>
          <p:nvPr>
            <p:ph type="title"/>
          </p:nvPr>
        </p:nvSpPr>
        <p:spPr>
          <a:xfrm>
            <a:off x="457200" y="1145172"/>
            <a:ext cx="8229600" cy="738633"/>
          </a:xfrm>
          <a:prstGeom prst="rect">
            <a:avLst/>
          </a:prstGeom>
          <a:noFill/>
          <a:ln>
            <a:noFill/>
          </a:ln>
        </p:spPr>
        <p:txBody>
          <a:bodyPr spcFirstLastPara="1" wrap="square" lIns="91425" tIns="91425" rIns="91425" bIns="91425" anchor="b" anchorCtr="0">
            <a:noAutofit/>
          </a:bodyPr>
          <a:lstStyle/>
          <a:p>
            <a:pPr defTabSz="457200"/>
            <a:r>
              <a:rPr lang="ru-RU" sz="4400" dirty="0">
                <a:solidFill>
                  <a:srgbClr val="0070C0"/>
                </a:solidFill>
                <a:latin typeface="+mj-lt"/>
                <a:ea typeface="+mj-ea"/>
                <a:cs typeface="+mj-cs"/>
              </a:rPr>
              <a:t>Сортировки</a:t>
            </a:r>
            <a:endParaRPr sz="4400" dirty="0">
              <a:solidFill>
                <a:srgbClr val="0070C0"/>
              </a:solidFill>
              <a:latin typeface="+mj-lt"/>
              <a:ea typeface="+mj-ea"/>
              <a:cs typeface="+mj-cs"/>
            </a:endParaRPr>
          </a:p>
        </p:txBody>
      </p:sp>
      <p:sp>
        <p:nvSpPr>
          <p:cNvPr id="42" name="Google Shape;42;p3"/>
          <p:cNvSpPr txBox="1">
            <a:spLocks noGrp="1"/>
          </p:cNvSpPr>
          <p:nvPr>
            <p:ph type="body" idx="1"/>
          </p:nvPr>
        </p:nvSpPr>
        <p:spPr>
          <a:xfrm>
            <a:off x="587347" y="1883804"/>
            <a:ext cx="8229600" cy="3824846"/>
          </a:xfrm>
          <a:prstGeom prst="rect">
            <a:avLst/>
          </a:prstGeom>
          <a:noFill/>
          <a:ln>
            <a:noFill/>
          </a:ln>
        </p:spPr>
        <p:txBody>
          <a:bodyPr spcFirstLastPara="1" wrap="square" lIns="91425" tIns="91425" rIns="91425" bIns="91425" anchor="ctr" anchorCtr="0">
            <a:noAutofit/>
          </a:bodyPr>
          <a:lstStyle/>
          <a:p>
            <a:pPr marL="533400" indent="-457200">
              <a:spcBef>
                <a:spcPts val="1000"/>
              </a:spcBef>
              <a:buClr>
                <a:srgbClr val="FF0000"/>
              </a:buClr>
              <a:buSzPct val="100000"/>
              <a:buFont typeface="Arial" charset="0"/>
              <a:buChar char="•"/>
            </a:pPr>
            <a:r>
              <a:rPr lang="en-US" sz="2600" u="sng" dirty="0">
                <a:solidFill>
                  <a:srgbClr val="FF0000"/>
                </a:solidFill>
                <a:hlinkClick r:id="rId3" action="ppaction://hlinksldjump">
                  <a:extLst>
                    <a:ext uri="{A12FA001-AC4F-418D-AE19-62706E023703}">
                      <ahyp:hlinkClr xmlns:ahyp="http://schemas.microsoft.com/office/drawing/2018/hyperlinkcolor" val="tx"/>
                    </a:ext>
                  </a:extLst>
                </a:hlinkClick>
              </a:rPr>
              <a:t>Bubble Sort</a:t>
            </a:r>
            <a:endParaRPr sz="2600" dirty="0">
              <a:solidFill>
                <a:srgbClr val="FF0000"/>
              </a:solidFill>
            </a:endParaRPr>
          </a:p>
          <a:p>
            <a:pPr marL="533400" indent="-457200">
              <a:spcBef>
                <a:spcPts val="1000"/>
              </a:spcBef>
              <a:buSzPct val="100000"/>
              <a:buFont typeface="Arial" charset="0"/>
              <a:buChar char="•"/>
            </a:pPr>
            <a:r>
              <a:rPr lang="en-US" sz="2600" u="sng" dirty="0">
                <a:solidFill>
                  <a:srgbClr val="0000FF"/>
                </a:solidFill>
                <a:hlinkClick r:id="rId4" action="ppaction://hlinksldjump">
                  <a:extLst>
                    <a:ext uri="{A12FA001-AC4F-418D-AE19-62706E023703}">
                      <ahyp:hlinkClr xmlns:ahyp="http://schemas.microsoft.com/office/drawing/2018/hyperlinkcolor" val="tx"/>
                    </a:ext>
                  </a:extLst>
                </a:hlinkClick>
              </a:rPr>
              <a:t>Insertion Sort</a:t>
            </a:r>
            <a:endParaRPr sz="2600" dirty="0">
              <a:solidFill>
                <a:srgbClr val="0000FF"/>
              </a:solidFill>
            </a:endParaRPr>
          </a:p>
          <a:p>
            <a:pPr marL="533400" indent="-457200">
              <a:spcBef>
                <a:spcPts val="1000"/>
              </a:spcBef>
              <a:buSzPct val="100000"/>
              <a:buFont typeface="Arial" charset="0"/>
              <a:buChar char="•"/>
            </a:pPr>
            <a:r>
              <a:rPr lang="en-US" sz="2600" u="sng" dirty="0">
                <a:solidFill>
                  <a:srgbClr val="0000FF"/>
                </a:solidFill>
                <a:hlinkClick r:id="rId5" action="ppaction://hlinksldjump">
                  <a:extLst>
                    <a:ext uri="{A12FA001-AC4F-418D-AE19-62706E023703}">
                      <ahyp:hlinkClr xmlns:ahyp="http://schemas.microsoft.com/office/drawing/2018/hyperlinkcolor" val="tx"/>
                    </a:ext>
                  </a:extLst>
                </a:hlinkClick>
              </a:rPr>
              <a:t>Selection Sort</a:t>
            </a:r>
            <a:endParaRPr sz="2600" dirty="0">
              <a:solidFill>
                <a:srgbClr val="0000FF"/>
              </a:solidFill>
            </a:endParaRPr>
          </a:p>
          <a:p>
            <a:pPr marL="533400" indent="-457200">
              <a:spcBef>
                <a:spcPts val="1000"/>
              </a:spcBef>
              <a:buSzPct val="100000"/>
              <a:buFont typeface="Arial" charset="0"/>
              <a:buChar char="•"/>
            </a:pPr>
            <a:r>
              <a:rPr lang="en-US" sz="2600" u="sng" dirty="0">
                <a:solidFill>
                  <a:srgbClr val="0000FF"/>
                </a:solidFill>
                <a:hlinkClick r:id="rId6" action="ppaction://hlinksldjump">
                  <a:extLst>
                    <a:ext uri="{A12FA001-AC4F-418D-AE19-62706E023703}">
                      <ahyp:hlinkClr xmlns:ahyp="http://schemas.microsoft.com/office/drawing/2018/hyperlinkcolor" val="tx"/>
                    </a:ext>
                  </a:extLst>
                </a:hlinkClick>
              </a:rPr>
              <a:t>Merge Sort</a:t>
            </a:r>
            <a:endParaRPr sz="2600" u="sng" dirty="0">
              <a:solidFill>
                <a:srgbClr val="0000FF"/>
              </a:solidFill>
            </a:endParaRPr>
          </a:p>
        </p:txBody>
      </p:sp>
      <p:pic>
        <p:nvPicPr>
          <p:cNvPr id="3076" name="Picture 4" descr="Кружка Creative Tops V&amp;A Алиса в стране чудес, 400мл 5200023 – купить с  доставкой на Posuda40.ru">
            <a:extLst>
              <a:ext uri="{FF2B5EF4-FFF2-40B4-BE49-F238E27FC236}">
                <a16:creationId xmlns:a16="http://schemas.microsoft.com/office/drawing/2014/main" id="{4E11EA0E-B71E-4B46-BF3C-24ACE3DE53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7768" y="1883804"/>
            <a:ext cx="5186232" cy="3824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207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txBox="1">
            <a:spLocks noGrp="1"/>
          </p:cNvSpPr>
          <p:nvPr>
            <p:ph type="title"/>
          </p:nvPr>
        </p:nvSpPr>
        <p:spPr>
          <a:xfrm>
            <a:off x="414068" y="923203"/>
            <a:ext cx="8464378" cy="738633"/>
          </a:xfrm>
          <a:prstGeom prst="rect">
            <a:avLst/>
          </a:prstGeom>
          <a:noFill/>
          <a:ln>
            <a:noFill/>
          </a:ln>
        </p:spPr>
        <p:txBody>
          <a:bodyPr spcFirstLastPara="1" wrap="square" lIns="91425" tIns="91425" rIns="91425" bIns="91425" anchor="b" anchorCtr="0">
            <a:noAutofit/>
          </a:bodyPr>
          <a:lstStyle/>
          <a:p>
            <a:pPr defTabSz="457200"/>
            <a:r>
              <a:rPr lang="ru-RU" sz="4400" dirty="0">
                <a:solidFill>
                  <a:srgbClr val="0070C0"/>
                </a:solidFill>
                <a:latin typeface="+mj-lt"/>
                <a:ea typeface="+mj-ea"/>
                <a:cs typeface="+mj-cs"/>
              </a:rPr>
              <a:t>Сортировки</a:t>
            </a:r>
            <a:endParaRPr sz="4400" dirty="0">
              <a:solidFill>
                <a:srgbClr val="0070C0"/>
              </a:solidFill>
              <a:latin typeface="+mj-lt"/>
              <a:ea typeface="+mj-ea"/>
              <a:cs typeface="+mj-cs"/>
            </a:endParaRPr>
          </a:p>
        </p:txBody>
      </p:sp>
      <p:sp>
        <p:nvSpPr>
          <p:cNvPr id="170" name="Google Shape;170;p22"/>
          <p:cNvSpPr txBox="1">
            <a:spLocks noGrp="1"/>
          </p:cNvSpPr>
          <p:nvPr>
            <p:ph type="body" idx="1"/>
          </p:nvPr>
        </p:nvSpPr>
        <p:spPr>
          <a:xfrm>
            <a:off x="414068" y="1794294"/>
            <a:ext cx="8729933" cy="4658264"/>
          </a:xfrm>
          <a:prstGeom prst="rect">
            <a:avLst/>
          </a:prstGeom>
          <a:noFill/>
          <a:ln>
            <a:noFill/>
          </a:ln>
        </p:spPr>
        <p:txBody>
          <a:bodyPr spcFirstLastPara="1" wrap="square" lIns="91425" tIns="91425" rIns="91425" bIns="91425" anchor="t" anchorCtr="0">
            <a:noAutofit/>
          </a:bodyPr>
          <a:lstStyle/>
          <a:p>
            <a:pPr>
              <a:spcBef>
                <a:spcPts val="1800"/>
              </a:spcBef>
              <a:buSzPts val="2800"/>
              <a:buFont typeface="Arial" charset="0"/>
              <a:buChar char="•"/>
            </a:pPr>
            <a:r>
              <a:rPr lang="ru-RU" dirty="0"/>
              <a:t>Мы будем используем анализ времени выполнения, чтобы выбрать лучший алгоритм для решения задачи</a:t>
            </a:r>
          </a:p>
          <a:p>
            <a:pPr>
              <a:spcBef>
                <a:spcPts val="1800"/>
              </a:spcBef>
              <a:buSzPts val="2800"/>
              <a:buFont typeface="Arial" charset="0"/>
              <a:buChar char="•"/>
            </a:pPr>
            <a:r>
              <a:rPr lang="ru-RU" dirty="0"/>
              <a:t>Две распространенные задачи: </a:t>
            </a:r>
            <a:r>
              <a:rPr lang="ru-RU" b="1" dirty="0">
                <a:solidFill>
                  <a:schemeClr val="tx1"/>
                </a:solidFill>
              </a:rPr>
              <a:t>сортировка и поиск </a:t>
            </a:r>
            <a:r>
              <a:rPr lang="ru-RU" dirty="0">
                <a:solidFill>
                  <a:schemeClr val="tx1"/>
                </a:solidFill>
              </a:rPr>
              <a:t>п</a:t>
            </a:r>
            <a:r>
              <a:rPr lang="ru-RU" dirty="0"/>
              <a:t>о списку объектов </a:t>
            </a:r>
            <a:endParaRPr lang="en-US" dirty="0"/>
          </a:p>
          <a:p>
            <a:pPr>
              <a:spcBef>
                <a:spcPts val="1800"/>
              </a:spcBef>
              <a:buSzPts val="2800"/>
              <a:buFont typeface="Arial" charset="0"/>
              <a:buChar char="•"/>
            </a:pPr>
            <a:r>
              <a:rPr lang="ru-RU" dirty="0"/>
              <a:t>Мы проанализируем различные алгоритмы </a:t>
            </a:r>
            <a:r>
              <a:rPr lang="ru-RU" sz="2800" b="1" dirty="0">
                <a:solidFill>
                  <a:srgbClr val="FF0000"/>
                </a:solidFill>
              </a:rPr>
              <a:t>сортировки, </a:t>
            </a:r>
            <a:r>
              <a:rPr lang="ru-RU" dirty="0"/>
              <a:t>чтобы выяснить, какой из них самый быстрый.</a:t>
            </a:r>
            <a:endParaRPr dirty="0"/>
          </a:p>
        </p:txBody>
      </p:sp>
    </p:spTree>
    <p:extLst>
      <p:ext uri="{BB962C8B-B14F-4D97-AF65-F5344CB8AC3E}">
        <p14:creationId xmlns:p14="http://schemas.microsoft.com/office/powerpoint/2010/main" val="276861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
                                            <p:txEl>
                                              <p:pRg st="0" end="0"/>
                                            </p:txEl>
                                          </p:spTgt>
                                        </p:tgtEl>
                                        <p:attrNameLst>
                                          <p:attrName>style.visibility</p:attrName>
                                        </p:attrNameLst>
                                      </p:cBhvr>
                                      <p:to>
                                        <p:strVal val="visible"/>
                                      </p:to>
                                    </p:set>
                                    <p:animEffect transition="in" filter="fade">
                                      <p:cBhvr>
                                        <p:cTn id="7" dur="500"/>
                                        <p:tgtEl>
                                          <p:spTgt spid="1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0">
                                            <p:txEl>
                                              <p:pRg st="1" end="1"/>
                                            </p:txEl>
                                          </p:spTgt>
                                        </p:tgtEl>
                                        <p:attrNameLst>
                                          <p:attrName>style.visibility</p:attrName>
                                        </p:attrNameLst>
                                      </p:cBhvr>
                                      <p:to>
                                        <p:strVal val="visible"/>
                                      </p:to>
                                    </p:set>
                                    <p:animEffect transition="in" filter="fade">
                                      <p:cBhvr>
                                        <p:cTn id="12" dur="500"/>
                                        <p:tgtEl>
                                          <p:spTgt spid="1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0">
                                            <p:txEl>
                                              <p:pRg st="2" end="2"/>
                                            </p:txEl>
                                          </p:spTgt>
                                        </p:tgtEl>
                                        <p:attrNameLst>
                                          <p:attrName>style.visibility</p:attrName>
                                        </p:attrNameLst>
                                      </p:cBhvr>
                                      <p:to>
                                        <p:strVal val="visible"/>
                                      </p:to>
                                    </p:set>
                                    <p:animEffect transition="in" filter="fade">
                                      <p:cBhvr>
                                        <p:cTn id="17" dur="500"/>
                                        <p:tgtEl>
                                          <p:spTgt spid="17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title"/>
          </p:nvPr>
        </p:nvSpPr>
        <p:spPr>
          <a:xfrm>
            <a:off x="457200" y="552092"/>
            <a:ext cx="8464377" cy="1368538"/>
          </a:xfrm>
          <a:prstGeom prst="rect">
            <a:avLst/>
          </a:prstGeom>
          <a:noFill/>
          <a:ln>
            <a:noFill/>
          </a:ln>
        </p:spPr>
        <p:txBody>
          <a:bodyPr spcFirstLastPara="1" wrap="square" lIns="91425" tIns="91425" rIns="91425" bIns="91425" anchor="b" anchorCtr="0">
            <a:noAutofit/>
          </a:bodyPr>
          <a:lstStyle/>
          <a:p>
            <a:r>
              <a:rPr lang="ru-RU" sz="4400" dirty="0">
                <a:solidFill>
                  <a:srgbClr val="0070C0"/>
                </a:solidFill>
                <a:latin typeface="+mj-lt"/>
                <a:ea typeface="+mj-ea"/>
                <a:cs typeface="+mj-cs"/>
              </a:rPr>
              <a:t>Сортировка — номера социального страхования</a:t>
            </a:r>
            <a:endParaRPr sz="4400" dirty="0">
              <a:solidFill>
                <a:srgbClr val="0070C0"/>
              </a:solidFill>
              <a:latin typeface="+mj-lt"/>
              <a:ea typeface="+mj-ea"/>
              <a:cs typeface="+mj-cs"/>
            </a:endParaRPr>
          </a:p>
        </p:txBody>
      </p:sp>
      <p:sp>
        <p:nvSpPr>
          <p:cNvPr id="176" name="Google Shape;176;p23"/>
          <p:cNvSpPr txBox="1">
            <a:spLocks noGrp="1"/>
          </p:cNvSpPr>
          <p:nvPr>
            <p:ph type="body" idx="1"/>
          </p:nvPr>
        </p:nvSpPr>
        <p:spPr>
          <a:xfrm>
            <a:off x="457200" y="1920630"/>
            <a:ext cx="8134709" cy="4385278"/>
          </a:xfrm>
          <a:prstGeom prst="rect">
            <a:avLst/>
          </a:prstGeom>
          <a:noFill/>
          <a:ln>
            <a:noFill/>
          </a:ln>
        </p:spPr>
        <p:txBody>
          <a:bodyPr spcFirstLastPara="1" wrap="square" lIns="91425" tIns="91425" rIns="91425" bIns="91425" anchor="t" anchorCtr="0">
            <a:noAutofit/>
          </a:bodyPr>
          <a:lstStyle/>
          <a:p>
            <a:pPr>
              <a:buSzPts val="2400"/>
              <a:buFont typeface="Arial"/>
              <a:buChar char="●"/>
            </a:pPr>
            <a:r>
              <a:rPr lang="ru-RU" sz="2400" dirty="0"/>
              <a:t>Возьмем пример, где время выполнения влияет на ваш подход.</a:t>
            </a:r>
            <a:endParaRPr sz="2400" dirty="0"/>
          </a:p>
          <a:p>
            <a:pPr>
              <a:spcBef>
                <a:spcPts val="600"/>
              </a:spcBef>
              <a:buSzPts val="2400"/>
              <a:buFont typeface="Arial"/>
              <a:buChar char="●"/>
            </a:pPr>
            <a:r>
              <a:rPr lang="ru-RU" sz="2400" dirty="0"/>
              <a:t>Как бы вы отсортировали каждый номер в базе данных социального страхования в порядке возрастания? </a:t>
            </a:r>
          </a:p>
          <a:p>
            <a:pPr>
              <a:spcBef>
                <a:spcPts val="600"/>
              </a:spcBef>
              <a:buSzPts val="2400"/>
              <a:buFont typeface="Arial"/>
              <a:buChar char="●"/>
            </a:pPr>
            <a:r>
              <a:rPr lang="ru-RU" sz="2400" dirty="0"/>
              <a:t>Известно множество алгоритмов для того, чтобы отсортировать список</a:t>
            </a:r>
            <a:endParaRPr sz="2400" dirty="0"/>
          </a:p>
          <a:p>
            <a:pPr lvl="1">
              <a:spcBef>
                <a:spcPts val="600"/>
              </a:spcBef>
              <a:buSzPts val="1600"/>
              <a:buFont typeface="Courier New"/>
              <a:buChar char="o"/>
            </a:pPr>
            <a:r>
              <a:rPr lang="ru-RU" sz="2000" dirty="0"/>
              <a:t>Эти эти алгоритмы отличаются по </a:t>
            </a:r>
            <a:r>
              <a:rPr lang="en" sz="2000" dirty="0"/>
              <a:t>Big-O </a:t>
            </a:r>
            <a:r>
              <a:rPr lang="ru-RU" sz="2000" dirty="0"/>
              <a:t>времени выполнения</a:t>
            </a:r>
            <a:endParaRPr dirty="0"/>
          </a:p>
        </p:txBody>
      </p:sp>
    </p:spTree>
    <p:extLst>
      <p:ext uri="{BB962C8B-B14F-4D97-AF65-F5344CB8AC3E}">
        <p14:creationId xmlns:p14="http://schemas.microsoft.com/office/powerpoint/2010/main" val="295149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fade">
                                      <p:cBhvr>
                                        <p:cTn id="22" dur="500"/>
                                        <p:tgtEl>
                                          <p:spTgt spid="17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a:spLocks noGrp="1"/>
          </p:cNvSpPr>
          <p:nvPr>
            <p:ph type="title"/>
          </p:nvPr>
        </p:nvSpPr>
        <p:spPr>
          <a:xfrm>
            <a:off x="921700" y="571541"/>
            <a:ext cx="8427309" cy="857250"/>
          </a:xfrm>
          <a:prstGeom prst="rect">
            <a:avLst/>
          </a:prstGeom>
          <a:noFill/>
          <a:ln>
            <a:noFill/>
          </a:ln>
        </p:spPr>
        <p:txBody>
          <a:bodyPr spcFirstLastPara="1" wrap="square" lIns="91425" tIns="91425" rIns="91425" bIns="91425" anchor="b" anchorCtr="0">
            <a:noAutofit/>
          </a:bodyPr>
          <a:lstStyle/>
          <a:p>
            <a:r>
              <a:rPr lang="ru-RU" sz="4400" dirty="0">
                <a:solidFill>
                  <a:srgbClr val="0070C0"/>
                </a:solidFill>
                <a:latin typeface="+mj-lt"/>
                <a:ea typeface="+mj-ea"/>
                <a:cs typeface="+mj-cs"/>
              </a:rPr>
              <a:t>Сортировка пузырьком</a:t>
            </a:r>
            <a:r>
              <a:rPr lang="en-US" sz="4400" dirty="0">
                <a:solidFill>
                  <a:srgbClr val="0070C0"/>
                </a:solidFill>
                <a:latin typeface="+mj-lt"/>
                <a:ea typeface="+mj-ea"/>
                <a:cs typeface="+mj-cs"/>
              </a:rPr>
              <a:t>(1/2)</a:t>
            </a:r>
            <a:endParaRPr sz="4400" dirty="0">
              <a:solidFill>
                <a:srgbClr val="0070C0"/>
              </a:solidFill>
              <a:latin typeface="+mj-lt"/>
              <a:ea typeface="+mj-ea"/>
              <a:cs typeface="+mj-cs"/>
            </a:endParaRPr>
          </a:p>
        </p:txBody>
      </p:sp>
      <p:sp>
        <p:nvSpPr>
          <p:cNvPr id="183" name="Google Shape;183;p24"/>
          <p:cNvSpPr txBox="1">
            <a:spLocks noGrp="1"/>
          </p:cNvSpPr>
          <p:nvPr>
            <p:ph type="body" idx="1"/>
          </p:nvPr>
        </p:nvSpPr>
        <p:spPr>
          <a:xfrm>
            <a:off x="162513" y="1384273"/>
            <a:ext cx="4508341" cy="4902186"/>
          </a:xfrm>
          <a:prstGeom prst="rect">
            <a:avLst/>
          </a:prstGeom>
          <a:noFill/>
          <a:ln>
            <a:noFill/>
          </a:ln>
        </p:spPr>
        <p:txBody>
          <a:bodyPr spcFirstLastPara="1" wrap="square" lIns="91425" tIns="91425" rIns="91425" bIns="91425" anchor="ctr" anchorCtr="0">
            <a:noAutofit/>
          </a:bodyPr>
          <a:lstStyle/>
          <a:p>
            <a:pPr marL="457200" lvl="2" indent="-457200">
              <a:spcBef>
                <a:spcPts val="1000"/>
              </a:spcBef>
              <a:buSzPts val="2000"/>
              <a:buFont typeface="Merriweather Sans"/>
              <a:buChar char="●"/>
            </a:pPr>
            <a:r>
              <a:rPr lang="ru-RU" sz="2000" dirty="0"/>
              <a:t>Перебирать последовательность, сравнивая каждый элемент с его правым соседом</a:t>
            </a:r>
            <a:endParaRPr sz="2000" dirty="0"/>
          </a:p>
          <a:p>
            <a:pPr marL="457200" lvl="2" indent="-457200">
              <a:spcBef>
                <a:spcPts val="1000"/>
              </a:spcBef>
              <a:buSzPts val="2000"/>
              <a:buFont typeface="Merriweather Sans"/>
              <a:buChar char="●"/>
            </a:pPr>
            <a:r>
              <a:rPr lang="ru-RU" sz="2000" dirty="0"/>
              <a:t>Поменять соседние элементы при необходимости местами; самый большой элемент «пузырек» находится справа</a:t>
            </a:r>
          </a:p>
          <a:p>
            <a:pPr indent="-457200">
              <a:spcBef>
                <a:spcPts val="1000"/>
              </a:spcBef>
              <a:buSzPts val="2000"/>
            </a:pPr>
            <a:r>
              <a:rPr lang="ru-RU" sz="2000" dirty="0"/>
              <a:t>Проход заканчивается отсортированным </a:t>
            </a:r>
            <a:r>
              <a:rPr lang="ru-RU" sz="2000" dirty="0" err="1"/>
              <a:t>подмассивом</a:t>
            </a:r>
            <a:r>
              <a:rPr lang="ru-RU" sz="2000" dirty="0"/>
              <a:t> слева. </a:t>
            </a:r>
          </a:p>
          <a:p>
            <a:pPr indent="-457200">
              <a:spcBef>
                <a:spcPts val="1000"/>
              </a:spcBef>
              <a:buSzPts val="2000"/>
            </a:pPr>
            <a:r>
              <a:rPr lang="ru-RU" sz="2000" dirty="0"/>
              <a:t>Каждый раз, когда мы проходим по списку, необходимо переключать как минимум на один пункт меньше, чем раньше</a:t>
            </a:r>
          </a:p>
          <a:p>
            <a:pPr indent="-368300">
              <a:buSzPts val="1400"/>
              <a:buNone/>
            </a:pPr>
            <a:endParaRPr sz="1400" dirty="0"/>
          </a:p>
        </p:txBody>
      </p:sp>
      <p:pic>
        <p:nvPicPr>
          <p:cNvPr id="6" name="Рисунок 5">
            <a:extLst>
              <a:ext uri="{FF2B5EF4-FFF2-40B4-BE49-F238E27FC236}">
                <a16:creationId xmlns:a16="http://schemas.microsoft.com/office/drawing/2014/main" id="{689FDF12-8908-CC4D-A66B-218770DD6E3A}"/>
              </a:ext>
            </a:extLst>
          </p:cNvPr>
          <p:cNvPicPr>
            <a:picLocks noChangeAspect="1"/>
          </p:cNvPicPr>
          <p:nvPr/>
        </p:nvPicPr>
        <p:blipFill>
          <a:blip r:embed="rId3"/>
          <a:stretch>
            <a:fillRect/>
          </a:stretch>
        </p:blipFill>
        <p:spPr>
          <a:xfrm>
            <a:off x="5296619" y="1573760"/>
            <a:ext cx="3537190" cy="3169690"/>
          </a:xfrm>
          <a:prstGeom prst="rect">
            <a:avLst/>
          </a:prstGeom>
        </p:spPr>
      </p:pic>
    </p:spTree>
    <p:extLst>
      <p:ext uri="{BB962C8B-B14F-4D97-AF65-F5344CB8AC3E}">
        <p14:creationId xmlns:p14="http://schemas.microsoft.com/office/powerpoint/2010/main" val="252349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animEffect transition="in" filter="fade">
                                      <p:cBhvr>
                                        <p:cTn id="7" dur="500"/>
                                        <p:tgtEl>
                                          <p:spTgt spid="1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3">
                                            <p:txEl>
                                              <p:pRg st="1" end="1"/>
                                            </p:txEl>
                                          </p:spTgt>
                                        </p:tgtEl>
                                        <p:attrNameLst>
                                          <p:attrName>style.visibility</p:attrName>
                                        </p:attrNameLst>
                                      </p:cBhvr>
                                      <p:to>
                                        <p:strVal val="visible"/>
                                      </p:to>
                                    </p:set>
                                    <p:animEffect transition="in" filter="fade">
                                      <p:cBhvr>
                                        <p:cTn id="12" dur="500"/>
                                        <p:tgtEl>
                                          <p:spTgt spid="1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3">
                                            <p:txEl>
                                              <p:pRg st="2" end="2"/>
                                            </p:txEl>
                                          </p:spTgt>
                                        </p:tgtEl>
                                        <p:attrNameLst>
                                          <p:attrName>style.visibility</p:attrName>
                                        </p:attrNameLst>
                                      </p:cBhvr>
                                      <p:to>
                                        <p:strVal val="visible"/>
                                      </p:to>
                                    </p:set>
                                    <p:animEffect transition="in" filter="fade">
                                      <p:cBhvr>
                                        <p:cTn id="17" dur="500"/>
                                        <p:tgtEl>
                                          <p:spTgt spid="1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3">
                                            <p:txEl>
                                              <p:pRg st="3" end="3"/>
                                            </p:txEl>
                                          </p:spTgt>
                                        </p:tgtEl>
                                        <p:attrNameLst>
                                          <p:attrName>style.visibility</p:attrName>
                                        </p:attrNameLst>
                                      </p:cBhvr>
                                      <p:to>
                                        <p:strVal val="visible"/>
                                      </p:to>
                                    </p:set>
                                    <p:animEffect transition="in" filter="fade">
                                      <p:cBhvr>
                                        <p:cTn id="22" dur="500"/>
                                        <p:tgtEl>
                                          <p:spTgt spid="1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5"/>
          <p:cNvSpPr txBox="1">
            <a:spLocks noGrp="1"/>
          </p:cNvSpPr>
          <p:nvPr>
            <p:ph type="title"/>
          </p:nvPr>
        </p:nvSpPr>
        <p:spPr>
          <a:xfrm>
            <a:off x="592721" y="519764"/>
            <a:ext cx="8427309" cy="857250"/>
          </a:xfrm>
          <a:prstGeom prst="rect">
            <a:avLst/>
          </a:prstGeom>
          <a:noFill/>
          <a:ln>
            <a:noFill/>
          </a:ln>
        </p:spPr>
        <p:txBody>
          <a:bodyPr spcFirstLastPara="1" wrap="square" lIns="91425" tIns="91425" rIns="91425" bIns="91425" anchor="b" anchorCtr="0">
            <a:noAutofit/>
          </a:bodyPr>
          <a:lstStyle/>
          <a:p>
            <a:r>
              <a:rPr lang="ru-RU" sz="4400" dirty="0">
                <a:solidFill>
                  <a:srgbClr val="0070C0"/>
                </a:solidFill>
                <a:latin typeface="+mj-lt"/>
                <a:ea typeface="+mj-ea"/>
                <a:cs typeface="+mj-cs"/>
              </a:rPr>
              <a:t>Сортировка пузырьком</a:t>
            </a:r>
            <a:r>
              <a:rPr lang="en-US" sz="4400" dirty="0">
                <a:solidFill>
                  <a:srgbClr val="0070C0"/>
                </a:solidFill>
                <a:latin typeface="+mj-lt"/>
                <a:ea typeface="+mj-ea"/>
                <a:cs typeface="+mj-cs"/>
              </a:rPr>
              <a:t>(2/2)</a:t>
            </a:r>
            <a:endParaRPr sz="4400" dirty="0">
              <a:solidFill>
                <a:srgbClr val="0070C0"/>
              </a:solidFill>
              <a:latin typeface="+mj-lt"/>
              <a:ea typeface="+mj-ea"/>
              <a:cs typeface="+mj-cs"/>
            </a:endParaRPr>
          </a:p>
        </p:txBody>
      </p:sp>
      <p:sp>
        <p:nvSpPr>
          <p:cNvPr id="189" name="Google Shape;189;p25"/>
          <p:cNvSpPr txBox="1">
            <a:spLocks noGrp="1"/>
          </p:cNvSpPr>
          <p:nvPr>
            <p:ph type="body" idx="1"/>
          </p:nvPr>
        </p:nvSpPr>
        <p:spPr>
          <a:xfrm>
            <a:off x="1" y="1377015"/>
            <a:ext cx="4673600" cy="5277664"/>
          </a:xfrm>
          <a:prstGeom prst="rect">
            <a:avLst/>
          </a:prstGeom>
          <a:noFill/>
          <a:ln>
            <a:noFill/>
          </a:ln>
        </p:spPr>
        <p:txBody>
          <a:bodyPr spcFirstLastPara="1" wrap="square" lIns="91425" tIns="91425" rIns="91425" bIns="91425" anchor="ctr" anchorCtr="0">
            <a:noAutofit/>
          </a:bodyPr>
          <a:lstStyle/>
          <a:p>
            <a:pPr indent="-457200">
              <a:buSzPts val="2000"/>
            </a:pPr>
            <a:r>
              <a:rPr lang="ru-RU" sz="2000" dirty="0"/>
              <a:t>Перебирать последовательно элементы, сравнивая каждый элемент с его правым соседом</a:t>
            </a:r>
            <a:endParaRPr dirty="0"/>
          </a:p>
          <a:p>
            <a:pPr marL="457200" lvl="2" indent="-457200">
              <a:spcBef>
                <a:spcPts val="1000"/>
              </a:spcBef>
              <a:buSzPts val="2000"/>
              <a:buFont typeface="Merriweather Sans"/>
              <a:buChar char="●"/>
            </a:pPr>
            <a:r>
              <a:rPr lang="ru-RU" sz="2000" dirty="0"/>
              <a:t>Поменять соседние элементы местами  при необходимости; если больший элемент «пузырек» справа</a:t>
            </a:r>
            <a:endParaRPr sz="1800" dirty="0"/>
          </a:p>
          <a:p>
            <a:pPr indent="-457200">
              <a:spcBef>
                <a:spcPts val="1000"/>
              </a:spcBef>
              <a:buSzPts val="2000"/>
            </a:pPr>
            <a:r>
              <a:rPr lang="ru-RU" sz="2000" dirty="0"/>
              <a:t>Заканчиваем проход отсортированным </a:t>
            </a:r>
            <a:r>
              <a:rPr lang="ru-RU" sz="2000" dirty="0" err="1"/>
              <a:t>подмассивом</a:t>
            </a:r>
            <a:r>
              <a:rPr lang="ru-RU" sz="2000" dirty="0"/>
              <a:t> слева. Каждый раз, когда мы проходим по списку элементов, необходимо просматривать как минимум на один элемент меньше, чем раньше</a:t>
            </a:r>
            <a:endParaRPr sz="2000" dirty="0"/>
          </a:p>
          <a:p>
            <a:pPr indent="-457200">
              <a:spcBef>
                <a:spcPts val="1000"/>
              </a:spcBef>
              <a:buClr>
                <a:schemeClr val="tx1"/>
              </a:buClr>
              <a:buSzPts val="2000"/>
            </a:pPr>
            <a:r>
              <a:rPr lang="en" sz="2000" dirty="0">
                <a:solidFill>
                  <a:srgbClr val="FF0000"/>
                </a:solidFill>
              </a:rPr>
              <a:t>N - </a:t>
            </a:r>
            <a:r>
              <a:rPr lang="ru-RU" sz="2000" dirty="0">
                <a:solidFill>
                  <a:srgbClr val="FF0000"/>
                </a:solidFill>
              </a:rPr>
              <a:t>количество объектов в последовательности</a:t>
            </a:r>
            <a:endParaRPr sz="2000" dirty="0"/>
          </a:p>
          <a:p>
            <a:pPr indent="-368300">
              <a:buSzPts val="1400"/>
              <a:buNone/>
            </a:pPr>
            <a:endParaRPr sz="1400" dirty="0"/>
          </a:p>
        </p:txBody>
      </p:sp>
      <p:sp>
        <p:nvSpPr>
          <p:cNvPr id="190" name="Google Shape;190;p25"/>
          <p:cNvSpPr txBox="1"/>
          <p:nvPr/>
        </p:nvSpPr>
        <p:spPr>
          <a:xfrm>
            <a:off x="4939151" y="1377014"/>
            <a:ext cx="4225235" cy="4072274"/>
          </a:xfrm>
          <a:prstGeom prst="rect">
            <a:avLst/>
          </a:prstGeom>
          <a:noFill/>
          <a:ln>
            <a:noFill/>
          </a:ln>
        </p:spPr>
        <p:txBody>
          <a:bodyPr spcFirstLastPara="1" wrap="square" lIns="91425" tIns="91425" rIns="91425" bIns="91425" anchor="t" anchorCtr="0">
            <a:noAutofit/>
          </a:bodyPr>
          <a:lstStyle/>
          <a:p>
            <a:pPr>
              <a:buClr>
                <a:schemeClr val="dk1"/>
              </a:buClr>
              <a:buSzPts val="880"/>
            </a:pPr>
            <a:r>
              <a:rPr lang="en-US" sz="1600" dirty="0">
                <a:solidFill>
                  <a:schemeClr val="dk1"/>
                </a:solidFill>
                <a:latin typeface="Consolas"/>
                <a:ea typeface="Consolas"/>
                <a:cs typeface="Consolas"/>
                <a:sym typeface="Consolas"/>
              </a:rPr>
              <a:t>int i = </a:t>
            </a:r>
            <a:r>
              <a:rPr lang="en-US" sz="1600" dirty="0" err="1">
                <a:solidFill>
                  <a:schemeClr val="dk1"/>
                </a:solidFill>
                <a:latin typeface="Consolas"/>
                <a:ea typeface="Consolas"/>
                <a:cs typeface="Consolas"/>
                <a:sym typeface="Consolas"/>
              </a:rPr>
              <a:t>array.length</a:t>
            </a:r>
            <a:r>
              <a:rPr lang="en-US" sz="1600" dirty="0">
                <a:solidFill>
                  <a:schemeClr val="dk1"/>
                </a:solidFill>
                <a:latin typeface="Consolas"/>
                <a:ea typeface="Consolas"/>
                <a:cs typeface="Consolas"/>
                <a:sym typeface="Consolas"/>
              </a:rPr>
              <a:t>;</a:t>
            </a:r>
            <a:endParaRPr sz="1400" dirty="0">
              <a:solidFill>
                <a:srgbClr val="000000"/>
              </a:solidFill>
              <a:latin typeface="Arial"/>
              <a:ea typeface="Arial"/>
              <a:cs typeface="Arial"/>
              <a:sym typeface="Arial"/>
            </a:endParaRPr>
          </a:p>
          <a:p>
            <a:pPr>
              <a:spcBef>
                <a:spcPts val="500"/>
              </a:spcBef>
              <a:buClr>
                <a:schemeClr val="dk1"/>
              </a:buClr>
              <a:buSzPts val="880"/>
            </a:pPr>
            <a:r>
              <a:rPr lang="en-US" sz="1600" dirty="0" err="1">
                <a:solidFill>
                  <a:schemeClr val="dk1"/>
                </a:solidFill>
                <a:latin typeface="Consolas"/>
                <a:ea typeface="Consolas"/>
                <a:cs typeface="Consolas"/>
                <a:sym typeface="Consolas"/>
              </a:rPr>
              <a:t>boolean</a:t>
            </a:r>
            <a:r>
              <a:rPr lang="en-US" sz="1600" dirty="0">
                <a:solidFill>
                  <a:schemeClr val="dk1"/>
                </a:solidFill>
                <a:latin typeface="Consolas"/>
                <a:ea typeface="Consolas"/>
                <a:cs typeface="Consolas"/>
                <a:sym typeface="Consolas"/>
              </a:rPr>
              <a:t> sorted = false;</a:t>
            </a:r>
            <a:endParaRPr sz="1400" dirty="0">
              <a:solidFill>
                <a:srgbClr val="000000"/>
              </a:solidFill>
              <a:latin typeface="Arial"/>
              <a:ea typeface="Arial"/>
              <a:cs typeface="Arial"/>
              <a:sym typeface="Arial"/>
            </a:endParaRPr>
          </a:p>
          <a:p>
            <a:pPr>
              <a:spcBef>
                <a:spcPts val="500"/>
              </a:spcBef>
              <a:buClr>
                <a:schemeClr val="dk1"/>
              </a:buClr>
              <a:buSzPts val="880"/>
            </a:pPr>
            <a:r>
              <a:rPr lang="en-US" sz="1600" dirty="0">
                <a:solidFill>
                  <a:schemeClr val="dk1"/>
                </a:solidFill>
                <a:latin typeface="Consolas"/>
                <a:ea typeface="Consolas"/>
                <a:cs typeface="Consolas"/>
                <a:sym typeface="Consolas"/>
              </a:rPr>
              <a:t>while ((i &gt; 1) &amp;&amp; (!sorted)) {</a:t>
            </a:r>
            <a:endParaRPr sz="1400" dirty="0">
              <a:solidFill>
                <a:srgbClr val="000000"/>
              </a:solidFill>
              <a:latin typeface="Arial"/>
              <a:ea typeface="Arial"/>
              <a:cs typeface="Arial"/>
              <a:sym typeface="Arial"/>
            </a:endParaRPr>
          </a:p>
          <a:p>
            <a:pPr>
              <a:spcBef>
                <a:spcPts val="500"/>
              </a:spcBef>
              <a:buClr>
                <a:schemeClr val="dk1"/>
              </a:buClr>
              <a:buSzPts val="880"/>
            </a:pPr>
            <a:r>
              <a:rPr lang="en-US" sz="1600" dirty="0">
                <a:solidFill>
                  <a:schemeClr val="dk1"/>
                </a:solidFill>
                <a:latin typeface="Consolas"/>
                <a:ea typeface="Consolas"/>
                <a:cs typeface="Consolas"/>
                <a:sym typeface="Consolas"/>
              </a:rPr>
              <a:t>    sorted = true;</a:t>
            </a:r>
            <a:endParaRPr sz="1400" dirty="0">
              <a:solidFill>
                <a:srgbClr val="000000"/>
              </a:solidFill>
              <a:latin typeface="Arial"/>
              <a:ea typeface="Arial"/>
              <a:cs typeface="Arial"/>
              <a:sym typeface="Arial"/>
            </a:endParaRPr>
          </a:p>
          <a:p>
            <a:pPr>
              <a:spcBef>
                <a:spcPts val="500"/>
              </a:spcBef>
              <a:buClr>
                <a:schemeClr val="dk1"/>
              </a:buClr>
              <a:buSzPts val="880"/>
            </a:pPr>
            <a:r>
              <a:rPr lang="en-US" sz="1600" dirty="0">
                <a:solidFill>
                  <a:schemeClr val="dk1"/>
                </a:solidFill>
                <a:latin typeface="Consolas"/>
                <a:ea typeface="Consolas"/>
                <a:cs typeface="Consolas"/>
                <a:sym typeface="Consolas"/>
              </a:rPr>
              <a:t>    for(int j = 1; j &lt; i; </a:t>
            </a:r>
            <a:r>
              <a:rPr lang="en-US" sz="1600" dirty="0" err="1">
                <a:solidFill>
                  <a:schemeClr val="dk1"/>
                </a:solidFill>
                <a:latin typeface="Consolas"/>
                <a:ea typeface="Consolas"/>
                <a:cs typeface="Consolas"/>
                <a:sym typeface="Consolas"/>
              </a:rPr>
              <a:t>j++</a:t>
            </a:r>
            <a:r>
              <a:rPr lang="en-US" sz="1600" dirty="0">
                <a:solidFill>
                  <a:schemeClr val="dk1"/>
                </a:solidFill>
                <a:latin typeface="Consolas"/>
                <a:ea typeface="Consolas"/>
                <a:cs typeface="Consolas"/>
                <a:sym typeface="Consolas"/>
              </a:rPr>
              <a:t>) {</a:t>
            </a:r>
            <a:endParaRPr sz="1400" dirty="0">
              <a:solidFill>
                <a:srgbClr val="000000"/>
              </a:solidFill>
              <a:latin typeface="Arial"/>
              <a:ea typeface="Arial"/>
              <a:cs typeface="Arial"/>
              <a:sym typeface="Arial"/>
            </a:endParaRPr>
          </a:p>
          <a:p>
            <a:pPr>
              <a:spcBef>
                <a:spcPts val="500"/>
              </a:spcBef>
              <a:buClr>
                <a:schemeClr val="dk1"/>
              </a:buClr>
              <a:buSzPts val="880"/>
            </a:pPr>
            <a:r>
              <a:rPr lang="en-US" sz="1600" dirty="0">
                <a:solidFill>
                  <a:schemeClr val="dk1"/>
                </a:solidFill>
                <a:latin typeface="Consolas"/>
                <a:ea typeface="Consolas"/>
                <a:cs typeface="Consolas"/>
                <a:sym typeface="Consolas"/>
              </a:rPr>
              <a:t>        if (a[j-1] &gt; a[j]) {</a:t>
            </a:r>
            <a:endParaRPr sz="1400" dirty="0">
              <a:solidFill>
                <a:srgbClr val="000000"/>
              </a:solidFill>
              <a:latin typeface="Arial"/>
              <a:ea typeface="Arial"/>
              <a:cs typeface="Arial"/>
              <a:sym typeface="Arial"/>
            </a:endParaRPr>
          </a:p>
          <a:p>
            <a:pPr>
              <a:spcBef>
                <a:spcPts val="500"/>
              </a:spcBef>
              <a:buClr>
                <a:schemeClr val="dk1"/>
              </a:buClr>
              <a:buSzPts val="880"/>
            </a:pPr>
            <a:r>
              <a:rPr lang="en-US" sz="1600" dirty="0">
                <a:solidFill>
                  <a:schemeClr val="dk1"/>
                </a:solidFill>
                <a:latin typeface="Consolas"/>
                <a:ea typeface="Consolas"/>
                <a:cs typeface="Consolas"/>
                <a:sym typeface="Consolas"/>
              </a:rPr>
              <a:t>            int temp = a[j-1];</a:t>
            </a:r>
            <a:endParaRPr sz="1400" dirty="0">
              <a:solidFill>
                <a:srgbClr val="000000"/>
              </a:solidFill>
              <a:latin typeface="Arial"/>
              <a:ea typeface="Arial"/>
              <a:cs typeface="Arial"/>
              <a:sym typeface="Arial"/>
            </a:endParaRPr>
          </a:p>
          <a:p>
            <a:pPr>
              <a:spcBef>
                <a:spcPts val="500"/>
              </a:spcBef>
              <a:buClr>
                <a:schemeClr val="dk1"/>
              </a:buClr>
              <a:buSzPts val="880"/>
            </a:pPr>
            <a:r>
              <a:rPr lang="en-US" sz="1600" dirty="0">
                <a:solidFill>
                  <a:schemeClr val="dk1"/>
                </a:solidFill>
                <a:latin typeface="Consolas"/>
                <a:ea typeface="Consolas"/>
                <a:cs typeface="Consolas"/>
                <a:sym typeface="Consolas"/>
              </a:rPr>
              <a:t>	    a[j-1] = a[j];</a:t>
            </a:r>
            <a:endParaRPr sz="1400" dirty="0">
              <a:solidFill>
                <a:srgbClr val="000000"/>
              </a:solidFill>
              <a:latin typeface="Arial"/>
              <a:ea typeface="Arial"/>
              <a:cs typeface="Arial"/>
              <a:sym typeface="Arial"/>
            </a:endParaRPr>
          </a:p>
          <a:p>
            <a:pPr>
              <a:spcBef>
                <a:spcPts val="500"/>
              </a:spcBef>
              <a:buClr>
                <a:schemeClr val="dk1"/>
              </a:buClr>
              <a:buSzPts val="880"/>
            </a:pPr>
            <a:r>
              <a:rPr lang="en-US" sz="1600" dirty="0">
                <a:solidFill>
                  <a:schemeClr val="dk1"/>
                </a:solidFill>
                <a:latin typeface="Consolas"/>
                <a:ea typeface="Consolas"/>
                <a:cs typeface="Consolas"/>
                <a:sym typeface="Consolas"/>
              </a:rPr>
              <a:t>	    a[j] = temp;</a:t>
            </a:r>
            <a:endParaRPr sz="1400" dirty="0">
              <a:solidFill>
                <a:srgbClr val="000000"/>
              </a:solidFill>
              <a:latin typeface="Arial"/>
              <a:ea typeface="Arial"/>
              <a:cs typeface="Arial"/>
              <a:sym typeface="Arial"/>
            </a:endParaRPr>
          </a:p>
          <a:p>
            <a:pPr>
              <a:spcBef>
                <a:spcPts val="500"/>
              </a:spcBef>
              <a:buClr>
                <a:schemeClr val="dk1"/>
              </a:buClr>
              <a:buSzPts val="880"/>
            </a:pPr>
            <a:r>
              <a:rPr lang="en-US" sz="1600" dirty="0">
                <a:solidFill>
                  <a:schemeClr val="dk1"/>
                </a:solidFill>
                <a:latin typeface="Consolas"/>
                <a:ea typeface="Consolas"/>
                <a:cs typeface="Consolas"/>
                <a:sym typeface="Consolas"/>
              </a:rPr>
              <a:t>	    sorted = false;</a:t>
            </a:r>
            <a:endParaRPr sz="1400" dirty="0">
              <a:solidFill>
                <a:srgbClr val="000000"/>
              </a:solidFill>
              <a:latin typeface="Arial"/>
              <a:ea typeface="Arial"/>
              <a:cs typeface="Arial"/>
              <a:sym typeface="Arial"/>
            </a:endParaRPr>
          </a:p>
          <a:p>
            <a:pPr>
              <a:spcBef>
                <a:spcPts val="500"/>
              </a:spcBef>
              <a:buClr>
                <a:schemeClr val="dk1"/>
              </a:buClr>
              <a:buSzPts val="880"/>
            </a:pPr>
            <a:r>
              <a:rPr lang="en-US" sz="1600" dirty="0">
                <a:solidFill>
                  <a:schemeClr val="dk1"/>
                </a:solidFill>
                <a:latin typeface="Consolas"/>
                <a:ea typeface="Consolas"/>
                <a:cs typeface="Consolas"/>
                <a:sym typeface="Consolas"/>
              </a:rPr>
              <a:t>        }</a:t>
            </a:r>
            <a:endParaRPr sz="1400" dirty="0">
              <a:solidFill>
                <a:srgbClr val="000000"/>
              </a:solidFill>
              <a:latin typeface="Arial"/>
              <a:ea typeface="Arial"/>
              <a:cs typeface="Arial"/>
              <a:sym typeface="Arial"/>
            </a:endParaRPr>
          </a:p>
          <a:p>
            <a:pPr>
              <a:spcBef>
                <a:spcPts val="500"/>
              </a:spcBef>
              <a:buClr>
                <a:schemeClr val="dk1"/>
              </a:buClr>
              <a:buSzPts val="880"/>
            </a:pPr>
            <a:r>
              <a:rPr lang="en-US" sz="1600" dirty="0">
                <a:solidFill>
                  <a:schemeClr val="dk1"/>
                </a:solidFill>
                <a:latin typeface="Consolas"/>
                <a:ea typeface="Consolas"/>
                <a:cs typeface="Consolas"/>
                <a:sym typeface="Consolas"/>
              </a:rPr>
              <a:t>    }</a:t>
            </a:r>
            <a:endParaRPr sz="1400" dirty="0">
              <a:solidFill>
                <a:srgbClr val="000000"/>
              </a:solidFill>
              <a:latin typeface="Arial"/>
              <a:ea typeface="Arial"/>
              <a:cs typeface="Arial"/>
              <a:sym typeface="Arial"/>
            </a:endParaRPr>
          </a:p>
          <a:p>
            <a:pPr>
              <a:spcBef>
                <a:spcPts val="500"/>
              </a:spcBef>
              <a:buClr>
                <a:schemeClr val="dk1"/>
              </a:buClr>
              <a:buSzPts val="880"/>
            </a:pPr>
            <a:r>
              <a:rPr lang="en-US" sz="1600" dirty="0">
                <a:solidFill>
                  <a:schemeClr val="dk1"/>
                </a:solidFill>
                <a:latin typeface="Consolas"/>
                <a:ea typeface="Consolas"/>
                <a:cs typeface="Consolas"/>
                <a:sym typeface="Consolas"/>
              </a:rPr>
              <a:t>    i--;</a:t>
            </a:r>
            <a:endParaRPr sz="1400" dirty="0">
              <a:solidFill>
                <a:srgbClr val="000000"/>
              </a:solidFill>
              <a:latin typeface="Arial"/>
              <a:ea typeface="Arial"/>
              <a:cs typeface="Arial"/>
              <a:sym typeface="Arial"/>
            </a:endParaRPr>
          </a:p>
          <a:p>
            <a:pPr>
              <a:spcBef>
                <a:spcPts val="500"/>
              </a:spcBef>
              <a:buClr>
                <a:schemeClr val="dk1"/>
              </a:buClr>
              <a:buSzPts val="880"/>
            </a:pPr>
            <a:r>
              <a:rPr lang="en-US" sz="1600" dirty="0">
                <a:solidFill>
                  <a:schemeClr val="dk1"/>
                </a:solidFill>
                <a:latin typeface="Consolas"/>
                <a:ea typeface="Consolas"/>
                <a:cs typeface="Consolas"/>
                <a:sym typeface="Consolas"/>
              </a:rPr>
              <a:t>}</a:t>
            </a:r>
            <a:endParaRPr sz="1600"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249486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9">
                                            <p:txEl>
                                              <p:pRg st="3" end="3"/>
                                            </p:txEl>
                                          </p:spTgt>
                                        </p:tgtEl>
                                        <p:attrNameLst>
                                          <p:attrName>style.visibility</p:attrName>
                                        </p:attrNameLst>
                                      </p:cBhvr>
                                      <p:to>
                                        <p:strVal val="visible"/>
                                      </p:to>
                                    </p:set>
                                    <p:animEffect transition="in" filter="fade">
                                      <p:cBhvr>
                                        <p:cTn id="7" dur="500"/>
                                        <p:tgtEl>
                                          <p:spTgt spid="18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solidFill>
                  <a:srgbClr val="0070C0"/>
                </a:solidFill>
              </a:rPr>
              <a:t>Тема лекции:</a:t>
            </a:r>
          </a:p>
        </p:txBody>
      </p:sp>
      <p:sp>
        <p:nvSpPr>
          <p:cNvPr id="5" name="Содержимое 4"/>
          <p:cNvSpPr>
            <a:spLocks noGrp="1"/>
          </p:cNvSpPr>
          <p:nvPr>
            <p:ph idx="1"/>
          </p:nvPr>
        </p:nvSpPr>
        <p:spPr>
          <a:xfrm>
            <a:off x="411892" y="1844824"/>
            <a:ext cx="8320216" cy="4629075"/>
          </a:xfrm>
        </p:spPr>
        <p:txBody>
          <a:bodyPr/>
          <a:lstStyle/>
          <a:p>
            <a:pPr marL="0" indent="0">
              <a:buNone/>
            </a:pPr>
            <a:r>
              <a:rPr lang="ru-RU" sz="4000" b="1" dirty="0">
                <a:solidFill>
                  <a:schemeClr val="accent1">
                    <a:lumMod val="75000"/>
                  </a:schemeClr>
                </a:solidFill>
                <a:latin typeface="+mj-lt"/>
                <a:ea typeface="+mj-ea"/>
                <a:cs typeface="+mj-cs"/>
              </a:rPr>
              <a:t>«Алгоритмы сортировки и поиска»</a:t>
            </a:r>
          </a:p>
        </p:txBody>
      </p:sp>
      <p:pic>
        <p:nvPicPr>
          <p:cNvPr id="7" name="Рисунок 6">
            <a:extLst>
              <a:ext uri="{FF2B5EF4-FFF2-40B4-BE49-F238E27FC236}">
                <a16:creationId xmlns:a16="http://schemas.microsoft.com/office/drawing/2014/main" id="{ADE84DCB-C07E-8F4D-A6B5-9AC578828114}"/>
              </a:ext>
            </a:extLst>
          </p:cNvPr>
          <p:cNvPicPr>
            <a:picLocks noChangeAspect="1"/>
          </p:cNvPicPr>
          <p:nvPr/>
        </p:nvPicPr>
        <p:blipFill>
          <a:blip r:embed="rId2"/>
          <a:stretch>
            <a:fillRect/>
          </a:stretch>
        </p:blipFill>
        <p:spPr>
          <a:xfrm>
            <a:off x="6615026" y="2987824"/>
            <a:ext cx="2347408" cy="3486075"/>
          </a:xfrm>
          <a:prstGeom prst="rect">
            <a:avLst/>
          </a:prstGeom>
        </p:spPr>
      </p:pic>
      <p:pic>
        <p:nvPicPr>
          <p:cNvPr id="8" name="Рисунок 7">
            <a:extLst>
              <a:ext uri="{FF2B5EF4-FFF2-40B4-BE49-F238E27FC236}">
                <a16:creationId xmlns:a16="http://schemas.microsoft.com/office/drawing/2014/main" id="{3D81F63E-B404-1441-9C60-4AAE04D2AFAF}"/>
              </a:ext>
            </a:extLst>
          </p:cNvPr>
          <p:cNvPicPr>
            <a:picLocks noChangeAspect="1"/>
          </p:cNvPicPr>
          <p:nvPr/>
        </p:nvPicPr>
        <p:blipFill>
          <a:blip r:embed="rId3"/>
          <a:stretch>
            <a:fillRect/>
          </a:stretch>
        </p:blipFill>
        <p:spPr>
          <a:xfrm>
            <a:off x="411892" y="3127799"/>
            <a:ext cx="1644418" cy="3358141"/>
          </a:xfrm>
          <a:prstGeom prst="rect">
            <a:avLst/>
          </a:prstGeom>
        </p:spPr>
      </p:pic>
      <p:sp>
        <p:nvSpPr>
          <p:cNvPr id="9" name="TextBox 8">
            <a:extLst>
              <a:ext uri="{FF2B5EF4-FFF2-40B4-BE49-F238E27FC236}">
                <a16:creationId xmlns:a16="http://schemas.microsoft.com/office/drawing/2014/main" id="{ECADD368-C719-9748-A4DA-A326D1AFB25E}"/>
              </a:ext>
            </a:extLst>
          </p:cNvPr>
          <p:cNvSpPr txBox="1"/>
          <p:nvPr/>
        </p:nvSpPr>
        <p:spPr>
          <a:xfrm>
            <a:off x="2240692" y="4068205"/>
            <a:ext cx="4572000" cy="1477328"/>
          </a:xfrm>
          <a:prstGeom prst="rect">
            <a:avLst/>
          </a:prstGeom>
          <a:noFill/>
        </p:spPr>
        <p:txBody>
          <a:bodyPr wrap="square">
            <a:spAutoFit/>
          </a:bodyPr>
          <a:lstStyle/>
          <a:p>
            <a:r>
              <a:rPr lang="ru-RU" i="1" dirty="0">
                <a:solidFill>
                  <a:srgbClr val="202122"/>
                </a:solidFill>
                <a:latin typeface="Arial" panose="020B0604020202020204" pitchFamily="34" charset="0"/>
              </a:rPr>
              <a:t>Быстрее-быстрее-быстрее,</a:t>
            </a:r>
            <a:br>
              <a:rPr lang="ru-RU" dirty="0"/>
            </a:br>
            <a:r>
              <a:rPr lang="ru-RU" i="1" dirty="0">
                <a:solidFill>
                  <a:srgbClr val="202122"/>
                </a:solidFill>
                <a:latin typeface="Arial" panose="020B0604020202020204" pitchFamily="34" charset="0"/>
              </a:rPr>
              <a:t>Я опаздываю, опаздываю,</a:t>
            </a:r>
            <a:br>
              <a:rPr lang="ru-RU" i="1" dirty="0">
                <a:solidFill>
                  <a:srgbClr val="202122"/>
                </a:solidFill>
                <a:latin typeface="Arial" panose="020B0604020202020204" pitchFamily="34" charset="0"/>
              </a:rPr>
            </a:br>
            <a:r>
              <a:rPr lang="ru-RU" i="1" dirty="0">
                <a:solidFill>
                  <a:srgbClr val="202122"/>
                </a:solidFill>
                <a:latin typeface="Arial" panose="020B0604020202020204" pitchFamily="34" charset="0"/>
              </a:rPr>
              <a:t>И стрелки на моих часах</a:t>
            </a:r>
            <a:br>
              <a:rPr lang="ru-RU" i="1" dirty="0">
                <a:solidFill>
                  <a:srgbClr val="202122"/>
                </a:solidFill>
                <a:latin typeface="Arial" panose="020B0604020202020204" pitchFamily="34" charset="0"/>
              </a:rPr>
            </a:br>
            <a:endParaRPr lang="ru-RU" i="1" dirty="0">
              <a:solidFill>
                <a:srgbClr val="202122"/>
              </a:solidFill>
              <a:latin typeface="Arial" panose="020B0604020202020204" pitchFamily="34" charset="0"/>
            </a:endParaRPr>
          </a:p>
          <a:p>
            <a:r>
              <a:rPr lang="ru-RU" i="1" dirty="0">
                <a:solidFill>
                  <a:srgbClr val="202122"/>
                </a:solidFill>
                <a:latin typeface="Arial" panose="020B0604020202020204" pitchFamily="34" charset="0"/>
              </a:rPr>
              <a:t>Начинают дрожать.</a:t>
            </a:r>
            <a:endParaRPr lang="ru-RU" dirty="0"/>
          </a:p>
        </p:txBody>
      </p:sp>
    </p:spTree>
    <p:extLst>
      <p:ext uri="{BB962C8B-B14F-4D97-AF65-F5344CB8AC3E}">
        <p14:creationId xmlns:p14="http://schemas.microsoft.com/office/powerpoint/2010/main" val="4079562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6"/>
          <p:cNvSpPr txBox="1">
            <a:spLocks noGrp="1"/>
          </p:cNvSpPr>
          <p:nvPr>
            <p:ph type="title"/>
          </p:nvPr>
        </p:nvSpPr>
        <p:spPr>
          <a:xfrm>
            <a:off x="109332" y="678346"/>
            <a:ext cx="8427309" cy="857250"/>
          </a:xfrm>
          <a:prstGeom prst="rect">
            <a:avLst/>
          </a:prstGeom>
          <a:noFill/>
          <a:ln>
            <a:noFill/>
          </a:ln>
        </p:spPr>
        <p:txBody>
          <a:bodyPr spcFirstLastPara="1" wrap="square" lIns="91425" tIns="91425" rIns="91425" bIns="91425" anchor="b" anchorCtr="0">
            <a:noAutofit/>
          </a:bodyPr>
          <a:lstStyle/>
          <a:p>
            <a:r>
              <a:rPr lang="ru-RU" sz="4400" dirty="0">
                <a:solidFill>
                  <a:srgbClr val="0070C0"/>
                </a:solidFill>
                <a:latin typeface="+mj-lt"/>
                <a:ea typeface="+mj-ea"/>
                <a:cs typeface="+mj-cs"/>
              </a:rPr>
              <a:t>Сортировка пузырьком</a:t>
            </a:r>
            <a:r>
              <a:rPr lang="en-US" sz="4400" dirty="0">
                <a:solidFill>
                  <a:srgbClr val="0070C0"/>
                </a:solidFill>
                <a:latin typeface="+mj-lt"/>
                <a:ea typeface="+mj-ea"/>
                <a:cs typeface="+mj-cs"/>
              </a:rPr>
              <a:t> –</a:t>
            </a:r>
            <a:r>
              <a:rPr lang="ru-RU" sz="4400" dirty="0">
                <a:solidFill>
                  <a:srgbClr val="0070C0"/>
                </a:solidFill>
                <a:latin typeface="+mj-lt"/>
                <a:ea typeface="+mj-ea"/>
                <a:cs typeface="+mj-cs"/>
              </a:rPr>
              <a:t>время выполнения</a:t>
            </a:r>
            <a:endParaRPr sz="4400" dirty="0">
              <a:solidFill>
                <a:srgbClr val="0070C0"/>
              </a:solidFill>
              <a:latin typeface="+mj-lt"/>
              <a:ea typeface="+mj-ea"/>
              <a:cs typeface="+mj-cs"/>
            </a:endParaRPr>
          </a:p>
        </p:txBody>
      </p:sp>
      <p:sp>
        <p:nvSpPr>
          <p:cNvPr id="197" name="Google Shape;197;p26"/>
          <p:cNvSpPr txBox="1"/>
          <p:nvPr/>
        </p:nvSpPr>
        <p:spPr>
          <a:xfrm>
            <a:off x="3986948" y="-4386702"/>
            <a:ext cx="4225235" cy="4072274"/>
          </a:xfrm>
          <a:prstGeom prst="rect">
            <a:avLst/>
          </a:prstGeom>
          <a:noFill/>
          <a:ln>
            <a:noFill/>
          </a:ln>
        </p:spPr>
        <p:txBody>
          <a:bodyPr spcFirstLastPara="1" wrap="square" lIns="91425" tIns="91425" rIns="91425" bIns="91425" anchor="t" anchorCtr="0">
            <a:noAutofit/>
          </a:bodyPr>
          <a:lstStyle/>
          <a:p>
            <a:pPr>
              <a:buClr>
                <a:schemeClr val="dk1"/>
              </a:buClr>
              <a:buSzPts val="605"/>
            </a:pPr>
            <a:endParaRPr sz="1100">
              <a:solidFill>
                <a:schemeClr val="dk1"/>
              </a:solidFill>
              <a:latin typeface="Consolas"/>
              <a:ea typeface="Consolas"/>
              <a:cs typeface="Consolas"/>
              <a:sym typeface="Consolas"/>
            </a:endParaRPr>
          </a:p>
        </p:txBody>
      </p:sp>
      <p:sp>
        <p:nvSpPr>
          <p:cNvPr id="3" name="TextBox 2">
            <a:extLst>
              <a:ext uri="{FF2B5EF4-FFF2-40B4-BE49-F238E27FC236}">
                <a16:creationId xmlns:a16="http://schemas.microsoft.com/office/drawing/2014/main" id="{A2B2F316-4886-AAB9-A7B0-7A19A23B398A}"/>
              </a:ext>
            </a:extLst>
          </p:cNvPr>
          <p:cNvSpPr txBox="1"/>
          <p:nvPr/>
        </p:nvSpPr>
        <p:spPr>
          <a:xfrm>
            <a:off x="5229545" y="1682320"/>
            <a:ext cx="3660730" cy="3942105"/>
          </a:xfrm>
          <a:prstGeom prst="rect">
            <a:avLst/>
          </a:prstGeom>
          <a:noFill/>
        </p:spPr>
        <p:txBody>
          <a:bodyPr wrap="square">
            <a:spAutoFit/>
          </a:bodyPr>
          <a:lstStyle/>
          <a:p>
            <a:pPr>
              <a:buClr>
                <a:schemeClr val="dk1"/>
              </a:buClr>
              <a:buSzPts val="880"/>
            </a:pPr>
            <a:r>
              <a:rPr lang="en-US" sz="1400" dirty="0">
                <a:solidFill>
                  <a:schemeClr val="dk1"/>
                </a:solidFill>
                <a:latin typeface="Consolas"/>
                <a:ea typeface="Consolas"/>
                <a:cs typeface="Consolas"/>
                <a:sym typeface="Consolas"/>
              </a:rPr>
              <a:t>int i = </a:t>
            </a:r>
            <a:r>
              <a:rPr lang="en-US" sz="1400" dirty="0" err="1">
                <a:solidFill>
                  <a:schemeClr val="dk1"/>
                </a:solidFill>
                <a:latin typeface="Consolas"/>
                <a:ea typeface="Consolas"/>
                <a:cs typeface="Consolas"/>
                <a:sym typeface="Consolas"/>
              </a:rPr>
              <a:t>array.length</a:t>
            </a:r>
            <a:r>
              <a:rPr lang="en-US" sz="1400" dirty="0">
                <a:solidFill>
                  <a:schemeClr val="dk1"/>
                </a:solidFill>
                <a:latin typeface="Consolas"/>
                <a:ea typeface="Consolas"/>
                <a:cs typeface="Consolas"/>
                <a:sym typeface="Consolas"/>
              </a:rPr>
              <a:t>;</a:t>
            </a:r>
            <a:endParaRPr lang="en-US" sz="1200" dirty="0">
              <a:solidFill>
                <a:srgbClr val="000000"/>
              </a:solidFill>
              <a:latin typeface="Arial"/>
              <a:ea typeface="Arial"/>
              <a:cs typeface="Arial"/>
              <a:sym typeface="Arial"/>
            </a:endParaRPr>
          </a:p>
          <a:p>
            <a:pPr>
              <a:spcBef>
                <a:spcPts val="500"/>
              </a:spcBef>
              <a:buClr>
                <a:schemeClr val="dk1"/>
              </a:buClr>
              <a:buSzPts val="880"/>
            </a:pPr>
            <a:r>
              <a:rPr lang="en-US" sz="1400" dirty="0" err="1">
                <a:solidFill>
                  <a:schemeClr val="dk1"/>
                </a:solidFill>
                <a:latin typeface="Consolas"/>
                <a:ea typeface="Consolas"/>
                <a:cs typeface="Consolas"/>
                <a:sym typeface="Consolas"/>
              </a:rPr>
              <a:t>boolean</a:t>
            </a:r>
            <a:r>
              <a:rPr lang="en-US" sz="1400" dirty="0">
                <a:solidFill>
                  <a:schemeClr val="dk1"/>
                </a:solidFill>
                <a:latin typeface="Consolas"/>
                <a:ea typeface="Consolas"/>
                <a:cs typeface="Consolas"/>
                <a:sym typeface="Consolas"/>
              </a:rPr>
              <a:t> sorted = false;</a:t>
            </a:r>
            <a:endParaRPr lang="en-US" sz="1200" dirty="0">
              <a:solidFill>
                <a:srgbClr val="000000"/>
              </a:solidFill>
              <a:latin typeface="Arial"/>
              <a:ea typeface="Arial"/>
              <a:cs typeface="Arial"/>
              <a:sym typeface="Arial"/>
            </a:endParaRPr>
          </a:p>
          <a:p>
            <a:pPr>
              <a:spcBef>
                <a:spcPts val="500"/>
              </a:spcBef>
              <a:buClr>
                <a:schemeClr val="dk1"/>
              </a:buClr>
              <a:buSzPts val="880"/>
            </a:pPr>
            <a:r>
              <a:rPr lang="en-US" sz="1400" dirty="0">
                <a:solidFill>
                  <a:schemeClr val="dk1"/>
                </a:solidFill>
                <a:latin typeface="Consolas"/>
                <a:ea typeface="Consolas"/>
                <a:cs typeface="Consolas"/>
                <a:sym typeface="Consolas"/>
              </a:rPr>
              <a:t>while ((i &gt; 1) &amp;&amp; (!sorted)) {</a:t>
            </a:r>
            <a:endParaRPr lang="en-US" sz="1200" dirty="0">
              <a:solidFill>
                <a:srgbClr val="000000"/>
              </a:solidFill>
              <a:latin typeface="Arial"/>
              <a:ea typeface="Arial"/>
              <a:cs typeface="Arial"/>
              <a:sym typeface="Arial"/>
            </a:endParaRPr>
          </a:p>
          <a:p>
            <a:pPr>
              <a:spcBef>
                <a:spcPts val="500"/>
              </a:spcBef>
              <a:buClr>
                <a:schemeClr val="dk1"/>
              </a:buClr>
              <a:buSzPts val="880"/>
            </a:pPr>
            <a:r>
              <a:rPr lang="en-US" sz="1400" dirty="0">
                <a:solidFill>
                  <a:schemeClr val="dk1"/>
                </a:solidFill>
                <a:latin typeface="Consolas"/>
                <a:ea typeface="Consolas"/>
                <a:cs typeface="Consolas"/>
                <a:sym typeface="Consolas"/>
              </a:rPr>
              <a:t>    sorted = true;</a:t>
            </a:r>
            <a:endParaRPr lang="en-US" sz="1200" dirty="0">
              <a:solidFill>
                <a:srgbClr val="000000"/>
              </a:solidFill>
              <a:latin typeface="Arial"/>
              <a:ea typeface="Arial"/>
              <a:cs typeface="Arial"/>
              <a:sym typeface="Arial"/>
            </a:endParaRPr>
          </a:p>
          <a:p>
            <a:pPr>
              <a:spcBef>
                <a:spcPts val="500"/>
              </a:spcBef>
              <a:buClr>
                <a:schemeClr val="dk1"/>
              </a:buClr>
              <a:buSzPts val="880"/>
            </a:pPr>
            <a:r>
              <a:rPr lang="en-US" sz="1400" dirty="0">
                <a:solidFill>
                  <a:schemeClr val="dk1"/>
                </a:solidFill>
                <a:latin typeface="Consolas"/>
                <a:ea typeface="Consolas"/>
                <a:cs typeface="Consolas"/>
                <a:sym typeface="Consolas"/>
              </a:rPr>
              <a:t>    for(int j = 1; j &lt; i; </a:t>
            </a:r>
            <a:r>
              <a:rPr lang="en-US" sz="1400" dirty="0" err="1">
                <a:solidFill>
                  <a:schemeClr val="dk1"/>
                </a:solidFill>
                <a:latin typeface="Consolas"/>
                <a:ea typeface="Consolas"/>
                <a:cs typeface="Consolas"/>
                <a:sym typeface="Consolas"/>
              </a:rPr>
              <a:t>j++</a:t>
            </a:r>
            <a:r>
              <a:rPr lang="en-US" sz="1400" dirty="0">
                <a:solidFill>
                  <a:schemeClr val="dk1"/>
                </a:solidFill>
                <a:latin typeface="Consolas"/>
                <a:ea typeface="Consolas"/>
                <a:cs typeface="Consolas"/>
                <a:sym typeface="Consolas"/>
              </a:rPr>
              <a:t>) {</a:t>
            </a:r>
            <a:endParaRPr lang="en-US" sz="1200" dirty="0">
              <a:solidFill>
                <a:srgbClr val="000000"/>
              </a:solidFill>
              <a:latin typeface="Arial"/>
              <a:ea typeface="Arial"/>
              <a:cs typeface="Arial"/>
              <a:sym typeface="Arial"/>
            </a:endParaRPr>
          </a:p>
          <a:p>
            <a:pPr>
              <a:spcBef>
                <a:spcPts val="500"/>
              </a:spcBef>
              <a:buClr>
                <a:schemeClr val="dk1"/>
              </a:buClr>
              <a:buSzPts val="880"/>
            </a:pPr>
            <a:r>
              <a:rPr lang="en-US" sz="1400" dirty="0">
                <a:solidFill>
                  <a:schemeClr val="dk1"/>
                </a:solidFill>
                <a:latin typeface="Consolas"/>
                <a:ea typeface="Consolas"/>
                <a:cs typeface="Consolas"/>
                <a:sym typeface="Consolas"/>
              </a:rPr>
              <a:t>        if (a[j-1] &gt; a[j]) {</a:t>
            </a:r>
            <a:endParaRPr lang="en-US" sz="1200" dirty="0">
              <a:solidFill>
                <a:srgbClr val="000000"/>
              </a:solidFill>
              <a:latin typeface="Arial"/>
              <a:ea typeface="Arial"/>
              <a:cs typeface="Arial"/>
              <a:sym typeface="Arial"/>
            </a:endParaRPr>
          </a:p>
          <a:p>
            <a:pPr>
              <a:spcBef>
                <a:spcPts val="500"/>
              </a:spcBef>
              <a:buClr>
                <a:schemeClr val="dk1"/>
              </a:buClr>
              <a:buSzPts val="880"/>
            </a:pPr>
            <a:r>
              <a:rPr lang="en-US" sz="1400" dirty="0">
                <a:solidFill>
                  <a:schemeClr val="dk1"/>
                </a:solidFill>
                <a:latin typeface="Consolas"/>
                <a:ea typeface="Consolas"/>
                <a:cs typeface="Consolas"/>
                <a:sym typeface="Consolas"/>
              </a:rPr>
              <a:t>            int temp = a[j-1];</a:t>
            </a:r>
            <a:endParaRPr lang="en-US" sz="1200" dirty="0">
              <a:solidFill>
                <a:srgbClr val="000000"/>
              </a:solidFill>
              <a:latin typeface="Arial"/>
              <a:ea typeface="Arial"/>
              <a:cs typeface="Arial"/>
              <a:sym typeface="Arial"/>
            </a:endParaRPr>
          </a:p>
          <a:p>
            <a:pPr>
              <a:spcBef>
                <a:spcPts val="500"/>
              </a:spcBef>
              <a:buClr>
                <a:schemeClr val="dk1"/>
              </a:buClr>
              <a:buSzPts val="880"/>
            </a:pPr>
            <a:r>
              <a:rPr lang="en-US" sz="1400" dirty="0">
                <a:solidFill>
                  <a:schemeClr val="dk1"/>
                </a:solidFill>
                <a:latin typeface="Consolas"/>
                <a:ea typeface="Consolas"/>
                <a:cs typeface="Consolas"/>
                <a:sym typeface="Consolas"/>
              </a:rPr>
              <a:t>	    a[j-1] = a[j];</a:t>
            </a:r>
            <a:endParaRPr lang="en-US" sz="1200" dirty="0">
              <a:solidFill>
                <a:srgbClr val="000000"/>
              </a:solidFill>
              <a:latin typeface="Arial"/>
              <a:ea typeface="Arial"/>
              <a:cs typeface="Arial"/>
              <a:sym typeface="Arial"/>
            </a:endParaRPr>
          </a:p>
          <a:p>
            <a:pPr>
              <a:spcBef>
                <a:spcPts val="500"/>
              </a:spcBef>
              <a:buClr>
                <a:schemeClr val="dk1"/>
              </a:buClr>
              <a:buSzPts val="880"/>
            </a:pPr>
            <a:r>
              <a:rPr lang="en-US" sz="1400" dirty="0">
                <a:solidFill>
                  <a:schemeClr val="dk1"/>
                </a:solidFill>
                <a:latin typeface="Consolas"/>
                <a:ea typeface="Consolas"/>
                <a:cs typeface="Consolas"/>
                <a:sym typeface="Consolas"/>
              </a:rPr>
              <a:t>	    a[j] = temp;</a:t>
            </a:r>
            <a:endParaRPr lang="en-US" sz="1200" dirty="0">
              <a:solidFill>
                <a:srgbClr val="000000"/>
              </a:solidFill>
              <a:latin typeface="Arial"/>
              <a:ea typeface="Arial"/>
              <a:cs typeface="Arial"/>
              <a:sym typeface="Arial"/>
            </a:endParaRPr>
          </a:p>
          <a:p>
            <a:pPr>
              <a:spcBef>
                <a:spcPts val="500"/>
              </a:spcBef>
              <a:buClr>
                <a:schemeClr val="dk1"/>
              </a:buClr>
              <a:buSzPts val="880"/>
            </a:pPr>
            <a:r>
              <a:rPr lang="en-US" sz="1400" dirty="0">
                <a:solidFill>
                  <a:schemeClr val="dk1"/>
                </a:solidFill>
                <a:latin typeface="Consolas"/>
                <a:ea typeface="Consolas"/>
                <a:cs typeface="Consolas"/>
                <a:sym typeface="Consolas"/>
              </a:rPr>
              <a:t>	    sorted = false;</a:t>
            </a:r>
            <a:endParaRPr lang="en-US" sz="1200" dirty="0">
              <a:solidFill>
                <a:srgbClr val="000000"/>
              </a:solidFill>
              <a:latin typeface="Arial"/>
              <a:ea typeface="Arial"/>
              <a:cs typeface="Arial"/>
              <a:sym typeface="Arial"/>
            </a:endParaRPr>
          </a:p>
          <a:p>
            <a:pPr>
              <a:spcBef>
                <a:spcPts val="500"/>
              </a:spcBef>
              <a:buClr>
                <a:schemeClr val="dk1"/>
              </a:buClr>
              <a:buSzPts val="880"/>
            </a:pPr>
            <a:r>
              <a:rPr lang="en-US" sz="1400" dirty="0">
                <a:solidFill>
                  <a:schemeClr val="dk1"/>
                </a:solidFill>
                <a:latin typeface="Consolas"/>
                <a:ea typeface="Consolas"/>
                <a:cs typeface="Consolas"/>
                <a:sym typeface="Consolas"/>
              </a:rPr>
              <a:t>        }</a:t>
            </a:r>
            <a:endParaRPr lang="en-US" sz="1200" dirty="0">
              <a:solidFill>
                <a:srgbClr val="000000"/>
              </a:solidFill>
              <a:latin typeface="Arial"/>
              <a:ea typeface="Arial"/>
              <a:cs typeface="Arial"/>
              <a:sym typeface="Arial"/>
            </a:endParaRPr>
          </a:p>
          <a:p>
            <a:pPr>
              <a:spcBef>
                <a:spcPts val="500"/>
              </a:spcBef>
              <a:buClr>
                <a:schemeClr val="dk1"/>
              </a:buClr>
              <a:buSzPts val="880"/>
            </a:pPr>
            <a:r>
              <a:rPr lang="en-US" sz="1400" dirty="0">
                <a:solidFill>
                  <a:schemeClr val="dk1"/>
                </a:solidFill>
                <a:latin typeface="Consolas"/>
                <a:ea typeface="Consolas"/>
                <a:cs typeface="Consolas"/>
                <a:sym typeface="Consolas"/>
              </a:rPr>
              <a:t>    }</a:t>
            </a:r>
            <a:endParaRPr lang="en-US" sz="1200" dirty="0">
              <a:solidFill>
                <a:srgbClr val="000000"/>
              </a:solidFill>
              <a:latin typeface="Arial"/>
              <a:ea typeface="Arial"/>
              <a:cs typeface="Arial"/>
              <a:sym typeface="Arial"/>
            </a:endParaRPr>
          </a:p>
          <a:p>
            <a:pPr>
              <a:spcBef>
                <a:spcPts val="500"/>
              </a:spcBef>
              <a:buClr>
                <a:schemeClr val="dk1"/>
              </a:buClr>
              <a:buSzPts val="880"/>
            </a:pPr>
            <a:r>
              <a:rPr lang="en-US" sz="1400" dirty="0">
                <a:solidFill>
                  <a:schemeClr val="dk1"/>
                </a:solidFill>
                <a:latin typeface="Consolas"/>
                <a:ea typeface="Consolas"/>
                <a:cs typeface="Consolas"/>
                <a:sym typeface="Consolas"/>
              </a:rPr>
              <a:t>    i--;</a:t>
            </a:r>
            <a:endParaRPr lang="en-US" sz="1200" dirty="0">
              <a:solidFill>
                <a:srgbClr val="000000"/>
              </a:solidFill>
              <a:latin typeface="Arial"/>
              <a:ea typeface="Arial"/>
              <a:cs typeface="Arial"/>
              <a:sym typeface="Arial"/>
            </a:endParaRPr>
          </a:p>
          <a:p>
            <a:pPr>
              <a:spcBef>
                <a:spcPts val="500"/>
              </a:spcBef>
              <a:buClr>
                <a:schemeClr val="dk1"/>
              </a:buClr>
              <a:buSzPts val="880"/>
            </a:pPr>
            <a:r>
              <a:rPr lang="en-US" sz="1400" dirty="0">
                <a:solidFill>
                  <a:schemeClr val="dk1"/>
                </a:solidFill>
                <a:latin typeface="Consolas"/>
                <a:ea typeface="Consolas"/>
                <a:cs typeface="Consolas"/>
                <a:sym typeface="Consolas"/>
              </a:rPr>
              <a:t>}</a:t>
            </a:r>
          </a:p>
        </p:txBody>
      </p:sp>
      <mc:AlternateContent xmlns:mc="http://schemas.openxmlformats.org/markup-compatibility/2006" xmlns:a14="http://schemas.microsoft.com/office/drawing/2010/main">
        <mc:Choice Requires="a14">
          <p:sp>
            <p:nvSpPr>
              <p:cNvPr id="6" name="Google Shape;196;p26">
                <a:extLst>
                  <a:ext uri="{FF2B5EF4-FFF2-40B4-BE49-F238E27FC236}">
                    <a16:creationId xmlns:a16="http://schemas.microsoft.com/office/drawing/2014/main" id="{52086A0A-F584-55DB-2B56-79113B603A7D}"/>
                  </a:ext>
                </a:extLst>
              </p:cNvPr>
              <p:cNvSpPr txBox="1">
                <a:spLocks noGrp="1"/>
              </p:cNvSpPr>
              <p:nvPr>
                <p:ph type="body" idx="1"/>
              </p:nvPr>
            </p:nvSpPr>
            <p:spPr>
              <a:xfrm>
                <a:off x="241468" y="1496725"/>
                <a:ext cx="4741498" cy="3224243"/>
              </a:xfrm>
              <a:prstGeom prst="rect">
                <a:avLst/>
              </a:prstGeom>
              <a:noFill/>
              <a:ln>
                <a:noFill/>
              </a:ln>
            </p:spPr>
            <p:txBody>
              <a:bodyPr spcFirstLastPara="1" wrap="square" lIns="91425" tIns="91425" rIns="91425" bIns="91425" anchor="t" anchorCtr="0">
                <a:noAutofit/>
              </a:bodyPr>
              <a:lstStyle/>
              <a:p>
                <a:pPr marL="0" indent="0">
                  <a:buSzPts val="2000"/>
                  <a:buNone/>
                </a:pPr>
                <a:r>
                  <a:rPr lang="ru-RU" sz="1800" b="1" dirty="0"/>
                  <a:t>Анализ наихудшего случая</a:t>
                </a:r>
                <a:r>
                  <a:rPr lang="en-US" sz="1800" b="1" dirty="0"/>
                  <a:t>:</a:t>
                </a:r>
              </a:p>
              <a:p>
                <a:pPr indent="-457200">
                  <a:spcBef>
                    <a:spcPts val="1000"/>
                  </a:spcBef>
                  <a:buSzPct val="120000"/>
                </a:pPr>
                <a:r>
                  <a:rPr lang="en-US" sz="1800" dirty="0">
                    <a:solidFill>
                      <a:srgbClr val="0000FF"/>
                    </a:solidFill>
                    <a:latin typeface="Consolas"/>
                    <a:ea typeface="Consolas"/>
                    <a:cs typeface="Consolas"/>
                    <a:sym typeface="Consolas"/>
                  </a:rPr>
                  <a:t>while</a:t>
                </a:r>
                <a:r>
                  <a:rPr lang="en-US" sz="1800" dirty="0">
                    <a:ea typeface="Consolas"/>
                  </a:rPr>
                  <a:t> </a:t>
                </a:r>
                <a:r>
                  <a:rPr lang="ru-RU" sz="1800" dirty="0">
                    <a:ea typeface="Consolas"/>
                  </a:rPr>
                  <a:t>цикл </a:t>
                </a:r>
                <a:r>
                  <a:rPr lang="en-US" sz="1800" dirty="0"/>
                  <a:t> </a:t>
                </a:r>
                <a:r>
                  <a:rPr lang="ru-RU" sz="1800" dirty="0"/>
                  <a:t>выполняется</a:t>
                </a:r>
                <a:r>
                  <a:rPr lang="en-US" sz="1800" dirty="0"/>
                  <a:t> N-1 </a:t>
                </a:r>
                <a:r>
                  <a:rPr lang="ru-RU" sz="1800" dirty="0"/>
                  <a:t>раз</a:t>
                </a:r>
                <a:endParaRPr lang="en-US" sz="1800" dirty="0"/>
              </a:p>
              <a:p>
                <a:pPr lvl="1" indent="-457200">
                  <a:spcBef>
                    <a:spcPts val="1000"/>
                  </a:spcBef>
                  <a:buSzPct val="96000"/>
                  <a:buFont typeface="Courier New" panose="02070309020205020404" pitchFamily="49" charset="0"/>
                  <a:buChar char="o"/>
                </a:pPr>
                <a:r>
                  <a:rPr lang="en-US" sz="1400" dirty="0">
                    <a:solidFill>
                      <a:srgbClr val="0000FF"/>
                    </a:solidFill>
                    <a:latin typeface="Consolas" panose="020B0609020204030204" pitchFamily="49" charset="0"/>
                    <a:cs typeface="Consolas" panose="020B0609020204030204" pitchFamily="49" charset="0"/>
                  </a:rPr>
                  <a:t>while i &gt; 1 </a:t>
                </a:r>
                <a:r>
                  <a:rPr lang="en-US" sz="1400" dirty="0">
                    <a:solidFill>
                      <a:schemeClr val="tx1"/>
                    </a:solidFill>
                    <a:latin typeface="+mn-lt"/>
                    <a:cs typeface="Consolas" panose="020B0609020204030204" pitchFamily="49" charset="0"/>
                  </a:rPr>
                  <a:t>and </a:t>
                </a:r>
                <a:r>
                  <a:rPr lang="en-US" sz="1400" dirty="0">
                    <a:solidFill>
                      <a:srgbClr val="0000FF"/>
                    </a:solidFill>
                    <a:latin typeface="Consolas" panose="020B0609020204030204" pitchFamily="49" charset="0"/>
                    <a:cs typeface="Consolas" panose="020B0609020204030204" pitchFamily="49" charset="0"/>
                  </a:rPr>
                  <a:t>i = </a:t>
                </a:r>
                <a:r>
                  <a:rPr lang="en-US" sz="1400" dirty="0" err="1">
                    <a:solidFill>
                      <a:srgbClr val="0000FF"/>
                    </a:solidFill>
                    <a:latin typeface="Consolas" panose="020B0609020204030204" pitchFamily="49" charset="0"/>
                    <a:cs typeface="Consolas" panose="020B0609020204030204" pitchFamily="49" charset="0"/>
                  </a:rPr>
                  <a:t>array.length</a:t>
                </a:r>
                <a:endParaRPr lang="en-US" sz="1400" dirty="0">
                  <a:solidFill>
                    <a:srgbClr val="0000FF"/>
                  </a:solidFill>
                  <a:latin typeface="Consolas" panose="020B0609020204030204" pitchFamily="49" charset="0"/>
                  <a:cs typeface="Consolas" panose="020B0609020204030204" pitchFamily="49" charset="0"/>
                </a:endParaRPr>
              </a:p>
              <a:p>
                <a:pPr indent="-457200">
                  <a:spcBef>
                    <a:spcPts val="1000"/>
                  </a:spcBef>
                  <a:buSzPct val="120000"/>
                </a:pPr>
                <a:r>
                  <a:rPr lang="ru-RU" sz="1800" dirty="0"/>
                  <a:t>Внутренний цикл </a:t>
                </a:r>
                <a:r>
                  <a:rPr lang="en-US" sz="1800" dirty="0"/>
                  <a:t>for </a:t>
                </a:r>
                <a:r>
                  <a:rPr lang="ru-RU" sz="1800" dirty="0"/>
                  <a:t>выполняется </a:t>
                </a:r>
                <a:r>
                  <a:rPr lang="en-US" sz="1800" dirty="0"/>
                  <a:t>N-1 </a:t>
                </a:r>
                <a:r>
                  <a:rPr lang="ru-RU" sz="1800" dirty="0" err="1"/>
                  <a:t>разх</a:t>
                </a:r>
                <a:endParaRPr lang="en-US" sz="1800" dirty="0"/>
              </a:p>
              <a:p>
                <a:pPr lvl="1" indent="-457200">
                  <a:spcBef>
                    <a:spcPts val="1000"/>
                  </a:spcBef>
                  <a:buSzPct val="96000"/>
                  <a:buFont typeface="Courier New" panose="02070309020205020404" pitchFamily="49" charset="0"/>
                  <a:buChar char="o"/>
                </a:pPr>
                <a:r>
                  <a:rPr lang="en-US" sz="1400" dirty="0">
                    <a:solidFill>
                      <a:srgbClr val="0000FF"/>
                    </a:solidFill>
                    <a:latin typeface="Consolas" panose="020B0609020204030204" pitchFamily="49" charset="0"/>
                    <a:cs typeface="Consolas" panose="020B0609020204030204" pitchFamily="49" charset="0"/>
                  </a:rPr>
                  <a:t>j &lt; i </a:t>
                </a:r>
                <a:r>
                  <a:rPr lang="en-US" sz="1400" dirty="0">
                    <a:solidFill>
                      <a:schemeClr val="tx1"/>
                    </a:solidFill>
                    <a:latin typeface="+mn-lt"/>
                    <a:cs typeface="Consolas" panose="020B0609020204030204" pitchFamily="49" charset="0"/>
                  </a:rPr>
                  <a:t>and</a:t>
                </a:r>
                <a:r>
                  <a:rPr lang="en-US" sz="1400" dirty="0">
                    <a:solidFill>
                      <a:schemeClr val="tx1"/>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i = </a:t>
                </a:r>
                <a:r>
                  <a:rPr lang="en-US" sz="1400" dirty="0" err="1">
                    <a:solidFill>
                      <a:srgbClr val="0000FF"/>
                    </a:solidFill>
                    <a:latin typeface="Consolas" panose="020B0609020204030204" pitchFamily="49" charset="0"/>
                    <a:cs typeface="Consolas" panose="020B0609020204030204" pitchFamily="49" charset="0"/>
                  </a:rPr>
                  <a:t>array.length</a:t>
                </a:r>
                <a:endParaRPr lang="en-US" sz="1400" dirty="0">
                  <a:latin typeface="Consolas" panose="020B0609020204030204" pitchFamily="49" charset="0"/>
                  <a:cs typeface="Consolas" panose="020B0609020204030204" pitchFamily="49" charset="0"/>
                </a:endParaRPr>
              </a:p>
              <a:p>
                <a:pPr indent="-457200">
                  <a:lnSpc>
                    <a:spcPct val="115000"/>
                  </a:lnSpc>
                  <a:spcBef>
                    <a:spcPts val="600"/>
                  </a:spcBef>
                  <a:buSzPts val="2400"/>
                  <a:buNone/>
                </a:pPr>
                <a:r>
                  <a:rPr lang="ru-RU" sz="1800" b="1" dirty="0"/>
                  <a:t>Общая сложность</a:t>
                </a:r>
                <a:r>
                  <a:rPr lang="en-US" sz="1800" b="1" dirty="0"/>
                  <a:t>:</a:t>
                </a:r>
                <a:endParaRPr lang="en-US" sz="1800" dirty="0"/>
              </a:p>
              <a:p>
                <a:pPr indent="-457200">
                  <a:lnSpc>
                    <a:spcPct val="115000"/>
                  </a:lnSpc>
                  <a:spcBef>
                    <a:spcPts val="600"/>
                  </a:spcBef>
                  <a:buSzPct val="120000"/>
                </a:pPr>
                <a:r>
                  <a:rPr lang="en-US" sz="1800" dirty="0">
                    <a:solidFill>
                      <a:schemeClr val="tx1"/>
                    </a:solidFill>
                  </a:rPr>
                  <a:t>(N-1)(N-1)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rPr>
                      <m:t>≈</m:t>
                    </m:r>
                  </m:oMath>
                </a14:m>
                <a:r>
                  <a:rPr lang="en-US" sz="1800" dirty="0">
                    <a:solidFill>
                      <a:srgbClr val="FF0000"/>
                    </a:solidFill>
                  </a:rPr>
                  <a:t> O(N</a:t>
                </a:r>
                <a:r>
                  <a:rPr lang="en-US" sz="1800" baseline="30000" dirty="0">
                    <a:solidFill>
                      <a:srgbClr val="FF0000"/>
                    </a:solidFill>
                  </a:rPr>
                  <a:t>2</a:t>
                </a:r>
                <a:r>
                  <a:rPr lang="en-US" sz="1800" dirty="0">
                    <a:solidFill>
                      <a:srgbClr val="FF0000"/>
                    </a:solidFill>
                  </a:rPr>
                  <a:t>)</a:t>
                </a:r>
              </a:p>
            </p:txBody>
          </p:sp>
        </mc:Choice>
        <mc:Fallback xmlns="">
          <p:sp>
            <p:nvSpPr>
              <p:cNvPr id="6" name="Google Shape;196;p26">
                <a:extLst>
                  <a:ext uri="{FF2B5EF4-FFF2-40B4-BE49-F238E27FC236}">
                    <a16:creationId xmlns:a16="http://schemas.microsoft.com/office/drawing/2014/main" id="{52086A0A-F584-55DB-2B56-79113B603A7D}"/>
                  </a:ext>
                </a:extLst>
              </p:cNvPr>
              <p:cNvSpPr txBox="1">
                <a:spLocks noGrp="1" noRot="1" noChangeAspect="1" noMove="1" noResize="1" noEditPoints="1" noAdjustHandles="1" noChangeArrowheads="1" noChangeShapeType="1" noTextEdit="1"/>
              </p:cNvSpPr>
              <p:nvPr>
                <p:ph type="body" idx="1"/>
              </p:nvPr>
            </p:nvSpPr>
            <p:spPr>
              <a:xfrm>
                <a:off x="241468" y="1496725"/>
                <a:ext cx="4741498" cy="3224243"/>
              </a:xfrm>
              <a:prstGeom prst="rect">
                <a:avLst/>
              </a:prstGeom>
              <a:blipFill>
                <a:blip r:embed="rId3"/>
                <a:stretch>
                  <a:fillRect l="-1604" r="-802"/>
                </a:stretch>
              </a:blipFill>
              <a:ln>
                <a:noFill/>
              </a:ln>
            </p:spPr>
            <p:txBody>
              <a:bodyPr/>
              <a:lstStyle/>
              <a:p>
                <a:r>
                  <a:rPr lang="ru-TR">
                    <a:noFill/>
                  </a:rPr>
                  <a:t> </a:t>
                </a:r>
              </a:p>
            </p:txBody>
          </p:sp>
        </mc:Fallback>
      </mc:AlternateContent>
      <p:sp>
        <p:nvSpPr>
          <p:cNvPr id="9" name="TextBox 8">
            <a:extLst>
              <a:ext uri="{FF2B5EF4-FFF2-40B4-BE49-F238E27FC236}">
                <a16:creationId xmlns:a16="http://schemas.microsoft.com/office/drawing/2014/main" id="{08E2906F-1339-6ADE-FD7A-D214F3DE3BBC}"/>
              </a:ext>
            </a:extLst>
          </p:cNvPr>
          <p:cNvSpPr txBox="1"/>
          <p:nvPr/>
        </p:nvSpPr>
        <p:spPr>
          <a:xfrm>
            <a:off x="319634" y="5024260"/>
            <a:ext cx="4741498" cy="1200329"/>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ru-RU" dirty="0">
                <a:solidFill>
                  <a:srgbClr val="FF0000"/>
                </a:solidFill>
              </a:rPr>
              <a:t>Запомните! </a:t>
            </a:r>
            <a:r>
              <a:rPr lang="ru-RU" dirty="0"/>
              <a:t>Небольшие операции и постоянные свойства не оказывают сильного влияния на время выполнения, поэтому мы не учитываем их при вычислении больших </a:t>
            </a:r>
            <a:r>
              <a:rPr lang="ru-RU" dirty="0" err="1"/>
              <a:t>O</a:t>
            </a:r>
            <a:r>
              <a:rPr lang="ru-RU" dirty="0"/>
              <a:t>!</a:t>
            </a:r>
            <a:endParaRPr lang="en-US" dirty="0">
              <a:solidFill>
                <a:schemeClr val="tx1"/>
              </a:solidFill>
            </a:endParaRPr>
          </a:p>
        </p:txBody>
      </p:sp>
    </p:spTree>
    <p:extLst>
      <p:ext uri="{BB962C8B-B14F-4D97-AF65-F5344CB8AC3E}">
        <p14:creationId xmlns:p14="http://schemas.microsoft.com/office/powerpoint/2010/main" val="10919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par>
                                <p:cTn id="38" presetID="3" presetClass="emph" presetSubtype="2" fill="hold" nodeType="withEffect">
                                  <p:stCondLst>
                                    <p:cond delay="0"/>
                                  </p:stCondLst>
                                  <p:childTnLst>
                                    <p:animClr clrSpc="rgb" dir="cw">
                                      <p:cBhvr override="childStyle">
                                        <p:cTn id="39" dur="500" fill="hold"/>
                                        <p:tgtEl>
                                          <p:spTgt spid="3">
                                            <p:txEl>
                                              <p:pRg st="2" end="2"/>
                                            </p:txEl>
                                          </p:spTgt>
                                        </p:tgtEl>
                                        <p:attrNameLst>
                                          <p:attrName>style.color</p:attrName>
                                        </p:attrNameLst>
                                      </p:cBhvr>
                                      <p:to>
                                        <a:srgbClr val="FF0000"/>
                                      </p:to>
                                    </p:animClr>
                                  </p:childTnLst>
                                </p:cTn>
                              </p:par>
                              <p:par>
                                <p:cTn id="40" presetID="3" presetClass="emph" presetSubtype="2" fill="hold" nodeType="withEffect">
                                  <p:stCondLst>
                                    <p:cond delay="0"/>
                                  </p:stCondLst>
                                  <p:childTnLst>
                                    <p:animClr clrSpc="rgb" dir="cw">
                                      <p:cBhvr override="childStyle">
                                        <p:cTn id="41" dur="500" fill="hold"/>
                                        <p:tgtEl>
                                          <p:spTgt spid="3">
                                            <p:txEl>
                                              <p:pRg st="3" end="3"/>
                                            </p:txEl>
                                          </p:spTgt>
                                        </p:tgtEl>
                                        <p:attrNameLst>
                                          <p:attrName>style.color</p:attrName>
                                        </p:attrNameLst>
                                      </p:cBhvr>
                                      <p:to>
                                        <a:srgbClr val="FF0000"/>
                                      </p:to>
                                    </p:animClr>
                                  </p:childTnLst>
                                </p:cTn>
                              </p:par>
                              <p:par>
                                <p:cTn id="42" presetID="3" presetClass="emph" presetSubtype="2" fill="hold" nodeType="withEffect">
                                  <p:stCondLst>
                                    <p:cond delay="0"/>
                                  </p:stCondLst>
                                  <p:childTnLst>
                                    <p:animClr clrSpc="rgb" dir="cw">
                                      <p:cBhvr override="childStyle">
                                        <p:cTn id="43" dur="500" fill="hold"/>
                                        <p:tgtEl>
                                          <p:spTgt spid="3">
                                            <p:txEl>
                                              <p:pRg st="4" end="4"/>
                                            </p:txEl>
                                          </p:spTgt>
                                        </p:tgtEl>
                                        <p:attrNameLst>
                                          <p:attrName>style.color</p:attrName>
                                        </p:attrNameLst>
                                      </p:cBhvr>
                                      <p:to>
                                        <a:srgbClr val="FF0000"/>
                                      </p:to>
                                    </p:animClr>
                                  </p:childTnLst>
                                </p:cTn>
                              </p:par>
                              <p:par>
                                <p:cTn id="44" presetID="3" presetClass="emph" presetSubtype="2" fill="hold" nodeType="withEffect">
                                  <p:stCondLst>
                                    <p:cond delay="0"/>
                                  </p:stCondLst>
                                  <p:childTnLst>
                                    <p:animClr clrSpc="rgb" dir="cw">
                                      <p:cBhvr override="childStyle">
                                        <p:cTn id="45" dur="500" fill="hold"/>
                                        <p:tgtEl>
                                          <p:spTgt spid="3">
                                            <p:txEl>
                                              <p:pRg st="5" end="5"/>
                                            </p:txEl>
                                          </p:spTgt>
                                        </p:tgtEl>
                                        <p:attrNameLst>
                                          <p:attrName>style.color</p:attrName>
                                        </p:attrNameLst>
                                      </p:cBhvr>
                                      <p:to>
                                        <a:srgbClr val="FF0000"/>
                                      </p:to>
                                    </p:animClr>
                                  </p:childTnLst>
                                </p:cTn>
                              </p:par>
                              <p:par>
                                <p:cTn id="46" presetID="3" presetClass="emph" presetSubtype="2" fill="hold" nodeType="withEffect">
                                  <p:stCondLst>
                                    <p:cond delay="0"/>
                                  </p:stCondLst>
                                  <p:childTnLst>
                                    <p:animClr clrSpc="rgb" dir="cw">
                                      <p:cBhvr override="childStyle">
                                        <p:cTn id="47" dur="500" fill="hold"/>
                                        <p:tgtEl>
                                          <p:spTgt spid="3">
                                            <p:txEl>
                                              <p:pRg st="6" end="6"/>
                                            </p:txEl>
                                          </p:spTgt>
                                        </p:tgtEl>
                                        <p:attrNameLst>
                                          <p:attrName>style.color</p:attrName>
                                        </p:attrNameLst>
                                      </p:cBhvr>
                                      <p:to>
                                        <a:srgbClr val="FF0000"/>
                                      </p:to>
                                    </p:animClr>
                                  </p:childTnLst>
                                </p:cTn>
                              </p:par>
                              <p:par>
                                <p:cTn id="48" presetID="3" presetClass="emph" presetSubtype="2" fill="hold" nodeType="withEffect">
                                  <p:stCondLst>
                                    <p:cond delay="0"/>
                                  </p:stCondLst>
                                  <p:childTnLst>
                                    <p:animClr clrSpc="rgb" dir="cw">
                                      <p:cBhvr override="childStyle">
                                        <p:cTn id="49" dur="500" fill="hold"/>
                                        <p:tgtEl>
                                          <p:spTgt spid="3">
                                            <p:txEl>
                                              <p:pRg st="7" end="7"/>
                                            </p:txEl>
                                          </p:spTgt>
                                        </p:tgtEl>
                                        <p:attrNameLst>
                                          <p:attrName>style.color</p:attrName>
                                        </p:attrNameLst>
                                      </p:cBhvr>
                                      <p:to>
                                        <a:srgbClr val="FF0000"/>
                                      </p:to>
                                    </p:animClr>
                                  </p:childTnLst>
                                </p:cTn>
                              </p:par>
                              <p:par>
                                <p:cTn id="50" presetID="3" presetClass="emph" presetSubtype="2" fill="hold" nodeType="withEffect">
                                  <p:stCondLst>
                                    <p:cond delay="0"/>
                                  </p:stCondLst>
                                  <p:childTnLst>
                                    <p:animClr clrSpc="rgb" dir="cw">
                                      <p:cBhvr override="childStyle">
                                        <p:cTn id="51" dur="500" fill="hold"/>
                                        <p:tgtEl>
                                          <p:spTgt spid="3">
                                            <p:txEl>
                                              <p:pRg st="8" end="8"/>
                                            </p:txEl>
                                          </p:spTgt>
                                        </p:tgtEl>
                                        <p:attrNameLst>
                                          <p:attrName>style.color</p:attrName>
                                        </p:attrNameLst>
                                      </p:cBhvr>
                                      <p:to>
                                        <a:srgbClr val="FF0000"/>
                                      </p:to>
                                    </p:animClr>
                                  </p:childTnLst>
                                </p:cTn>
                              </p:par>
                              <p:par>
                                <p:cTn id="52" presetID="3" presetClass="emph" presetSubtype="2" fill="hold" nodeType="withEffect">
                                  <p:stCondLst>
                                    <p:cond delay="0"/>
                                  </p:stCondLst>
                                  <p:childTnLst>
                                    <p:animClr clrSpc="rgb" dir="cw">
                                      <p:cBhvr override="childStyle">
                                        <p:cTn id="53" dur="500" fill="hold"/>
                                        <p:tgtEl>
                                          <p:spTgt spid="3">
                                            <p:txEl>
                                              <p:pRg st="9" end="9"/>
                                            </p:txEl>
                                          </p:spTgt>
                                        </p:tgtEl>
                                        <p:attrNameLst>
                                          <p:attrName>style.color</p:attrName>
                                        </p:attrNameLst>
                                      </p:cBhvr>
                                      <p:to>
                                        <a:srgbClr val="FF0000"/>
                                      </p:to>
                                    </p:animClr>
                                  </p:childTnLst>
                                </p:cTn>
                              </p:par>
                              <p:par>
                                <p:cTn id="54" presetID="3" presetClass="emph" presetSubtype="2" fill="hold" nodeType="withEffect">
                                  <p:stCondLst>
                                    <p:cond delay="0"/>
                                  </p:stCondLst>
                                  <p:childTnLst>
                                    <p:animClr clrSpc="rgb" dir="cw">
                                      <p:cBhvr override="childStyle">
                                        <p:cTn id="55" dur="500" fill="hold"/>
                                        <p:tgtEl>
                                          <p:spTgt spid="3">
                                            <p:txEl>
                                              <p:pRg st="10" end="10"/>
                                            </p:txEl>
                                          </p:spTgt>
                                        </p:tgtEl>
                                        <p:attrNameLst>
                                          <p:attrName>style.color</p:attrName>
                                        </p:attrNameLst>
                                      </p:cBhvr>
                                      <p:to>
                                        <a:srgbClr val="FF0000"/>
                                      </p:to>
                                    </p:animClr>
                                  </p:childTnLst>
                                </p:cTn>
                              </p:par>
                              <p:par>
                                <p:cTn id="56" presetID="3" presetClass="emph" presetSubtype="2" fill="hold" nodeType="withEffect">
                                  <p:stCondLst>
                                    <p:cond delay="0"/>
                                  </p:stCondLst>
                                  <p:childTnLst>
                                    <p:animClr clrSpc="rgb" dir="cw">
                                      <p:cBhvr override="childStyle">
                                        <p:cTn id="57" dur="500" fill="hold"/>
                                        <p:tgtEl>
                                          <p:spTgt spid="3">
                                            <p:txEl>
                                              <p:pRg st="11" end="11"/>
                                            </p:txEl>
                                          </p:spTgt>
                                        </p:tgtEl>
                                        <p:attrNameLst>
                                          <p:attrName>style.color</p:attrName>
                                        </p:attrNameLst>
                                      </p:cBhvr>
                                      <p:to>
                                        <a:srgbClr val="FF0000"/>
                                      </p:to>
                                    </p:animClr>
                                  </p:childTnLst>
                                </p:cTn>
                              </p:par>
                              <p:par>
                                <p:cTn id="58" presetID="3" presetClass="emph" presetSubtype="2" fill="hold" nodeType="withEffect">
                                  <p:stCondLst>
                                    <p:cond delay="0"/>
                                  </p:stCondLst>
                                  <p:childTnLst>
                                    <p:animClr clrSpc="rgb" dir="cw">
                                      <p:cBhvr override="childStyle">
                                        <p:cTn id="59" dur="500" fill="hold"/>
                                        <p:tgtEl>
                                          <p:spTgt spid="3">
                                            <p:txEl>
                                              <p:pRg st="12" end="12"/>
                                            </p:txEl>
                                          </p:spTgt>
                                        </p:tgtEl>
                                        <p:attrNameLst>
                                          <p:attrName>style.color</p:attrName>
                                        </p:attrNameLst>
                                      </p:cBhvr>
                                      <p:to>
                                        <a:srgbClr val="FF0000"/>
                                      </p:to>
                                    </p:animClr>
                                  </p:childTnLst>
                                </p:cTn>
                              </p:par>
                              <p:par>
                                <p:cTn id="60" presetID="3" presetClass="emph" presetSubtype="2" fill="hold" nodeType="withEffect">
                                  <p:stCondLst>
                                    <p:cond delay="0"/>
                                  </p:stCondLst>
                                  <p:childTnLst>
                                    <p:animClr clrSpc="rgb" dir="cw">
                                      <p:cBhvr override="childStyle">
                                        <p:cTn id="61" dur="500" fill="hold"/>
                                        <p:tgtEl>
                                          <p:spTgt spid="3">
                                            <p:txEl>
                                              <p:pRg st="13" end="13"/>
                                            </p:txEl>
                                          </p:spTgt>
                                        </p:tgtEl>
                                        <p:attrNameLst>
                                          <p:attrName>style.color</p:attrName>
                                        </p:attrNameLst>
                                      </p:cBhvr>
                                      <p:to>
                                        <a:srgbClr val="FF0000"/>
                                      </p:to>
                                    </p:animClr>
                                  </p:childTnLst>
                                </p:cTn>
                              </p:par>
                              <p:par>
                                <p:cTn id="62" presetID="3" presetClass="emph" presetSubtype="2" fill="hold" nodeType="withEffect">
                                  <p:stCondLst>
                                    <p:cond delay="0"/>
                                  </p:stCondLst>
                                  <p:childTnLst>
                                    <p:animClr clrSpc="rgb" dir="cw">
                                      <p:cBhvr override="childStyle">
                                        <p:cTn id="63" dur="500" fill="hold"/>
                                        <p:tgtEl>
                                          <p:spTgt spid="3">
                                            <p:txEl>
                                              <p:pRg st="2" end="2"/>
                                            </p:txEl>
                                          </p:spTgt>
                                        </p:tgtEl>
                                        <p:attrNameLst>
                                          <p:attrName>style.color</p:attrName>
                                        </p:attrNameLst>
                                      </p:cBhvr>
                                      <p:to>
                                        <a:schemeClr val="tx1"/>
                                      </p:to>
                                    </p:animClr>
                                  </p:childTnLst>
                                </p:cTn>
                              </p:par>
                              <p:par>
                                <p:cTn id="64" presetID="3" presetClass="emph" presetSubtype="2" fill="hold" nodeType="withEffect">
                                  <p:stCondLst>
                                    <p:cond delay="0"/>
                                  </p:stCondLst>
                                  <p:childTnLst>
                                    <p:animClr clrSpc="rgb" dir="cw">
                                      <p:cBhvr override="childStyle">
                                        <p:cTn id="65" dur="500" fill="hold"/>
                                        <p:tgtEl>
                                          <p:spTgt spid="3">
                                            <p:txEl>
                                              <p:pRg st="3" end="3"/>
                                            </p:txEl>
                                          </p:spTgt>
                                        </p:tgtEl>
                                        <p:attrNameLst>
                                          <p:attrName>style.color</p:attrName>
                                        </p:attrNameLst>
                                      </p:cBhvr>
                                      <p:to>
                                        <a:schemeClr val="tx1"/>
                                      </p:to>
                                    </p:animClr>
                                  </p:childTnLst>
                                </p:cTn>
                              </p:par>
                              <p:par>
                                <p:cTn id="66" presetID="3" presetClass="emph" presetSubtype="2" fill="hold" nodeType="withEffect">
                                  <p:stCondLst>
                                    <p:cond delay="0"/>
                                  </p:stCondLst>
                                  <p:childTnLst>
                                    <p:animClr clrSpc="rgb" dir="cw">
                                      <p:cBhvr override="childStyle">
                                        <p:cTn id="67" dur="500" fill="hold"/>
                                        <p:tgtEl>
                                          <p:spTgt spid="3">
                                            <p:txEl>
                                              <p:pRg st="12" end="12"/>
                                            </p:txEl>
                                          </p:spTgt>
                                        </p:tgtEl>
                                        <p:attrNameLst>
                                          <p:attrName>style.color</p:attrName>
                                        </p:attrNameLst>
                                      </p:cBhvr>
                                      <p:to>
                                        <a:schemeClr val="tx1"/>
                                      </p:to>
                                    </p:animClr>
                                  </p:childTnLst>
                                </p:cTn>
                              </p:par>
                              <p:par>
                                <p:cTn id="68" presetID="3" presetClass="emph" presetSubtype="2" fill="hold" nodeType="withEffect">
                                  <p:stCondLst>
                                    <p:cond delay="0"/>
                                  </p:stCondLst>
                                  <p:childTnLst>
                                    <p:animClr clrSpc="rgb" dir="cw">
                                      <p:cBhvr override="childStyle">
                                        <p:cTn id="69" dur="500" fill="hold"/>
                                        <p:tgtEl>
                                          <p:spTgt spid="3">
                                            <p:txEl>
                                              <p:pRg st="13" end="13"/>
                                            </p:txEl>
                                          </p:spTgt>
                                        </p:tgtEl>
                                        <p:attrNameLst>
                                          <p:attrName>style.color</p:attrName>
                                        </p:attrNameLst>
                                      </p:cBhvr>
                                      <p:to>
                                        <a:schemeClr val="tx1"/>
                                      </p:to>
                                    </p:animClr>
                                  </p:childTnLst>
                                </p:cTn>
                              </p:par>
                              <p:par>
                                <p:cTn id="70" presetID="3" presetClass="emph" presetSubtype="2" fill="hold" nodeType="withEffect">
                                  <p:stCondLst>
                                    <p:cond delay="0"/>
                                  </p:stCondLst>
                                  <p:childTnLst>
                                    <p:animClr clrSpc="rgb" dir="cw">
                                      <p:cBhvr override="childStyle">
                                        <p:cTn id="71" dur="500" fill="hold"/>
                                        <p:tgtEl>
                                          <p:spTgt spid="3">
                                            <p:txEl>
                                              <p:pRg st="4" end="4"/>
                                            </p:txEl>
                                          </p:spTgt>
                                        </p:tgtEl>
                                        <p:attrNameLst>
                                          <p:attrName>style.color</p:attrName>
                                        </p:attrNameLst>
                                      </p:cBhvr>
                                      <p:to>
                                        <a:schemeClr val="tx1"/>
                                      </p:to>
                                    </p:animClr>
                                  </p:childTnLst>
                                </p:cTn>
                              </p:par>
                              <p:par>
                                <p:cTn id="72" presetID="3" presetClass="emph" presetSubtype="2" fill="hold" nodeType="withEffect">
                                  <p:stCondLst>
                                    <p:cond delay="0"/>
                                  </p:stCondLst>
                                  <p:childTnLst>
                                    <p:animClr clrSpc="rgb" dir="cw">
                                      <p:cBhvr override="childStyle">
                                        <p:cTn id="73" dur="500" fill="hold"/>
                                        <p:tgtEl>
                                          <p:spTgt spid="3">
                                            <p:txEl>
                                              <p:pRg st="5" end="5"/>
                                            </p:txEl>
                                          </p:spTgt>
                                        </p:tgtEl>
                                        <p:attrNameLst>
                                          <p:attrName>style.color</p:attrName>
                                        </p:attrNameLst>
                                      </p:cBhvr>
                                      <p:to>
                                        <a:schemeClr val="tx1"/>
                                      </p:to>
                                    </p:animClr>
                                  </p:childTnLst>
                                </p:cTn>
                              </p:par>
                              <p:par>
                                <p:cTn id="74" presetID="3" presetClass="emph" presetSubtype="2" fill="hold" nodeType="withEffect">
                                  <p:stCondLst>
                                    <p:cond delay="0"/>
                                  </p:stCondLst>
                                  <p:childTnLst>
                                    <p:animClr clrSpc="rgb" dir="cw">
                                      <p:cBhvr override="childStyle">
                                        <p:cTn id="75" dur="500" fill="hold"/>
                                        <p:tgtEl>
                                          <p:spTgt spid="3">
                                            <p:txEl>
                                              <p:pRg st="6" end="6"/>
                                            </p:txEl>
                                          </p:spTgt>
                                        </p:tgtEl>
                                        <p:attrNameLst>
                                          <p:attrName>style.color</p:attrName>
                                        </p:attrNameLst>
                                      </p:cBhvr>
                                      <p:to>
                                        <a:schemeClr val="tx1"/>
                                      </p:to>
                                    </p:animClr>
                                  </p:childTnLst>
                                </p:cTn>
                              </p:par>
                              <p:par>
                                <p:cTn id="76" presetID="3" presetClass="emph" presetSubtype="2" fill="hold" nodeType="withEffect">
                                  <p:stCondLst>
                                    <p:cond delay="0"/>
                                  </p:stCondLst>
                                  <p:childTnLst>
                                    <p:animClr clrSpc="rgb" dir="cw">
                                      <p:cBhvr override="childStyle">
                                        <p:cTn id="77" dur="500" fill="hold"/>
                                        <p:tgtEl>
                                          <p:spTgt spid="3">
                                            <p:txEl>
                                              <p:pRg st="7" end="7"/>
                                            </p:txEl>
                                          </p:spTgt>
                                        </p:tgtEl>
                                        <p:attrNameLst>
                                          <p:attrName>style.color</p:attrName>
                                        </p:attrNameLst>
                                      </p:cBhvr>
                                      <p:to>
                                        <a:schemeClr val="tx1"/>
                                      </p:to>
                                    </p:animClr>
                                  </p:childTnLst>
                                </p:cTn>
                              </p:par>
                              <p:par>
                                <p:cTn id="78" presetID="3" presetClass="emph" presetSubtype="2" fill="hold" nodeType="withEffect">
                                  <p:stCondLst>
                                    <p:cond delay="0"/>
                                  </p:stCondLst>
                                  <p:childTnLst>
                                    <p:animClr clrSpc="rgb" dir="cw">
                                      <p:cBhvr override="childStyle">
                                        <p:cTn id="79" dur="500" fill="hold"/>
                                        <p:tgtEl>
                                          <p:spTgt spid="3">
                                            <p:txEl>
                                              <p:pRg st="8" end="8"/>
                                            </p:txEl>
                                          </p:spTgt>
                                        </p:tgtEl>
                                        <p:attrNameLst>
                                          <p:attrName>style.color</p:attrName>
                                        </p:attrNameLst>
                                      </p:cBhvr>
                                      <p:to>
                                        <a:schemeClr val="tx1"/>
                                      </p:to>
                                    </p:animClr>
                                  </p:childTnLst>
                                </p:cTn>
                              </p:par>
                              <p:par>
                                <p:cTn id="80" presetID="3" presetClass="emph" presetSubtype="2" fill="hold" nodeType="withEffect">
                                  <p:stCondLst>
                                    <p:cond delay="0"/>
                                  </p:stCondLst>
                                  <p:childTnLst>
                                    <p:animClr clrSpc="rgb" dir="cw">
                                      <p:cBhvr override="childStyle">
                                        <p:cTn id="81" dur="500" fill="hold"/>
                                        <p:tgtEl>
                                          <p:spTgt spid="3">
                                            <p:txEl>
                                              <p:pRg st="9" end="9"/>
                                            </p:txEl>
                                          </p:spTgt>
                                        </p:tgtEl>
                                        <p:attrNameLst>
                                          <p:attrName>style.color</p:attrName>
                                        </p:attrNameLst>
                                      </p:cBhvr>
                                      <p:to>
                                        <a:schemeClr val="tx1"/>
                                      </p:to>
                                    </p:animClr>
                                  </p:childTnLst>
                                </p:cTn>
                              </p:par>
                              <p:par>
                                <p:cTn id="82" presetID="3" presetClass="emph" presetSubtype="2" fill="hold" nodeType="withEffect">
                                  <p:stCondLst>
                                    <p:cond delay="0"/>
                                  </p:stCondLst>
                                  <p:childTnLst>
                                    <p:animClr clrSpc="rgb" dir="cw">
                                      <p:cBhvr override="childStyle">
                                        <p:cTn id="83" dur="500" fill="hold"/>
                                        <p:tgtEl>
                                          <p:spTgt spid="3">
                                            <p:txEl>
                                              <p:pRg st="10" end="10"/>
                                            </p:txEl>
                                          </p:spTgt>
                                        </p:tgtEl>
                                        <p:attrNameLst>
                                          <p:attrName>style.color</p:attrName>
                                        </p:attrNameLst>
                                      </p:cBhvr>
                                      <p:to>
                                        <a:schemeClr val="tx1"/>
                                      </p:to>
                                    </p:animClr>
                                  </p:childTnLst>
                                </p:cTn>
                              </p:par>
                              <p:par>
                                <p:cTn id="84" presetID="3" presetClass="emph" presetSubtype="2" fill="hold" nodeType="withEffect">
                                  <p:stCondLst>
                                    <p:cond delay="0"/>
                                  </p:stCondLst>
                                  <p:childTnLst>
                                    <p:animClr clrSpc="rgb" dir="cw">
                                      <p:cBhvr override="childStyle">
                                        <p:cTn id="85" dur="500" fill="hold"/>
                                        <p:tgtEl>
                                          <p:spTgt spid="3">
                                            <p:txEl>
                                              <p:pRg st="11" end="11"/>
                                            </p:txEl>
                                          </p:spTgt>
                                        </p:tgtEl>
                                        <p:attrNameLst>
                                          <p:attrName>style.color</p:attrName>
                                        </p:attrNameLst>
                                      </p:cBhvr>
                                      <p:to>
                                        <a:schemeClr val="tx1"/>
                                      </p:to>
                                    </p:animClr>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9">
                                            <p:bg/>
                                          </p:spTgt>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3"/>
          <p:cNvSpPr txBox="1">
            <a:spLocks noGrp="1"/>
          </p:cNvSpPr>
          <p:nvPr>
            <p:ph type="title"/>
          </p:nvPr>
        </p:nvSpPr>
        <p:spPr>
          <a:xfrm>
            <a:off x="457200" y="1145172"/>
            <a:ext cx="8229600" cy="738633"/>
          </a:xfrm>
          <a:prstGeom prst="rect">
            <a:avLst/>
          </a:prstGeom>
          <a:noFill/>
          <a:ln>
            <a:noFill/>
          </a:ln>
        </p:spPr>
        <p:txBody>
          <a:bodyPr spcFirstLastPara="1" wrap="square" lIns="91425" tIns="91425" rIns="91425" bIns="91425" anchor="b" anchorCtr="0">
            <a:noAutofit/>
          </a:bodyPr>
          <a:lstStyle/>
          <a:p>
            <a:pPr>
              <a:buClr>
                <a:srgbClr val="000000"/>
              </a:buClr>
            </a:pPr>
            <a:r>
              <a:rPr lang="ru-RU" sz="4400" dirty="0">
                <a:solidFill>
                  <a:srgbClr val="0070C0"/>
                </a:solidFill>
                <a:latin typeface="+mj-lt"/>
                <a:ea typeface="+mj-ea"/>
                <a:cs typeface="+mj-cs"/>
              </a:rPr>
              <a:t>Сортировки</a:t>
            </a:r>
            <a:endParaRPr sz="4400" dirty="0">
              <a:solidFill>
                <a:srgbClr val="0070C0"/>
              </a:solidFill>
              <a:latin typeface="+mj-lt"/>
              <a:ea typeface="+mj-ea"/>
              <a:cs typeface="+mj-cs"/>
            </a:endParaRPr>
          </a:p>
        </p:txBody>
      </p:sp>
      <p:sp>
        <p:nvSpPr>
          <p:cNvPr id="42" name="Google Shape;42;p3"/>
          <p:cNvSpPr txBox="1">
            <a:spLocks noGrp="1"/>
          </p:cNvSpPr>
          <p:nvPr>
            <p:ph type="body" idx="1"/>
          </p:nvPr>
        </p:nvSpPr>
        <p:spPr>
          <a:xfrm>
            <a:off x="587347" y="1883804"/>
            <a:ext cx="8229600" cy="3824846"/>
          </a:xfrm>
          <a:prstGeom prst="rect">
            <a:avLst/>
          </a:prstGeom>
          <a:noFill/>
          <a:ln>
            <a:noFill/>
          </a:ln>
        </p:spPr>
        <p:txBody>
          <a:bodyPr spcFirstLastPara="1" wrap="square" lIns="91425" tIns="91425" rIns="91425" bIns="91425" anchor="ctr" anchorCtr="0">
            <a:noAutofit/>
          </a:bodyPr>
          <a:lstStyle/>
          <a:p>
            <a:pPr marL="533400" indent="-457200">
              <a:spcBef>
                <a:spcPts val="1000"/>
              </a:spcBef>
              <a:buSzPct val="100000"/>
              <a:buFont typeface="Arial" charset="0"/>
              <a:buChar char="•"/>
            </a:pPr>
            <a:r>
              <a:rPr lang="en-US" sz="2600" u="sng" dirty="0">
                <a:solidFill>
                  <a:srgbClr val="7F7F7F"/>
                </a:solidFill>
                <a:hlinkClick r:id="rId3" action="ppaction://hlinksldjump">
                  <a:extLst>
                    <a:ext uri="{A12FA001-AC4F-418D-AE19-62706E023703}">
                      <ahyp:hlinkClr xmlns:ahyp="http://schemas.microsoft.com/office/drawing/2018/hyperlinkcolor" val="tx"/>
                    </a:ext>
                  </a:extLst>
                </a:hlinkClick>
              </a:rPr>
              <a:t>Bubble Sort</a:t>
            </a:r>
            <a:endParaRPr sz="2600" dirty="0">
              <a:solidFill>
                <a:srgbClr val="7F7F7F"/>
              </a:solidFill>
            </a:endParaRPr>
          </a:p>
          <a:p>
            <a:pPr marL="533400" indent="-457200">
              <a:spcBef>
                <a:spcPts val="1000"/>
              </a:spcBef>
              <a:buClr>
                <a:srgbClr val="FF0000"/>
              </a:buClr>
              <a:buSzPct val="100000"/>
              <a:buFont typeface="Arial" charset="0"/>
              <a:buChar char="•"/>
            </a:pPr>
            <a:r>
              <a:rPr lang="en-US" sz="2600" u="sng" dirty="0">
                <a:solidFill>
                  <a:srgbClr val="FF0000"/>
                </a:solidFill>
                <a:hlinkClick r:id="rId4" action="ppaction://hlinksldjump">
                  <a:extLst>
                    <a:ext uri="{A12FA001-AC4F-418D-AE19-62706E023703}">
                      <ahyp:hlinkClr xmlns:ahyp="http://schemas.microsoft.com/office/drawing/2018/hyperlinkcolor" val="tx"/>
                    </a:ext>
                  </a:extLst>
                </a:hlinkClick>
              </a:rPr>
              <a:t>Insertion Sort</a:t>
            </a:r>
            <a:endParaRPr sz="2600" dirty="0">
              <a:solidFill>
                <a:srgbClr val="FF0000"/>
              </a:solidFill>
            </a:endParaRPr>
          </a:p>
          <a:p>
            <a:pPr marL="533400" indent="-457200">
              <a:spcBef>
                <a:spcPts val="1000"/>
              </a:spcBef>
              <a:buSzPct val="100000"/>
              <a:buFont typeface="Arial" charset="0"/>
              <a:buChar char="•"/>
            </a:pPr>
            <a:r>
              <a:rPr lang="en-US" sz="2600" u="sng" dirty="0">
                <a:solidFill>
                  <a:srgbClr val="0000FF"/>
                </a:solidFill>
                <a:hlinkClick r:id="rId5" action="ppaction://hlinksldjump">
                  <a:extLst>
                    <a:ext uri="{A12FA001-AC4F-418D-AE19-62706E023703}">
                      <ahyp:hlinkClr xmlns:ahyp="http://schemas.microsoft.com/office/drawing/2018/hyperlinkcolor" val="tx"/>
                    </a:ext>
                  </a:extLst>
                </a:hlinkClick>
              </a:rPr>
              <a:t>Selection Sort</a:t>
            </a:r>
            <a:endParaRPr sz="2600" dirty="0">
              <a:solidFill>
                <a:srgbClr val="0000FF"/>
              </a:solidFill>
            </a:endParaRPr>
          </a:p>
          <a:p>
            <a:pPr marL="533400" indent="-457200">
              <a:spcBef>
                <a:spcPts val="1000"/>
              </a:spcBef>
              <a:buSzPct val="100000"/>
              <a:buFont typeface="Arial" charset="0"/>
              <a:buChar char="•"/>
            </a:pPr>
            <a:r>
              <a:rPr lang="en-US" sz="2600" u="sng" dirty="0">
                <a:solidFill>
                  <a:srgbClr val="0000FF"/>
                </a:solidFill>
                <a:hlinkClick r:id="rId6" action="ppaction://hlinksldjump">
                  <a:extLst>
                    <a:ext uri="{A12FA001-AC4F-418D-AE19-62706E023703}">
                      <ahyp:hlinkClr xmlns:ahyp="http://schemas.microsoft.com/office/drawing/2018/hyperlinkcolor" val="tx"/>
                    </a:ext>
                  </a:extLst>
                </a:hlinkClick>
              </a:rPr>
              <a:t>Merge Sort</a:t>
            </a:r>
            <a:endParaRPr sz="2600" u="sng" dirty="0">
              <a:solidFill>
                <a:srgbClr val="0000FF"/>
              </a:solidFill>
            </a:endParaRPr>
          </a:p>
        </p:txBody>
      </p:sp>
      <p:pic>
        <p:nvPicPr>
          <p:cNvPr id="1028" name="Picture 4" descr="Алиса в Стране Чудес» — 8.2.  Знакомство с Червоной Королевой ...">
            <a:extLst>
              <a:ext uri="{FF2B5EF4-FFF2-40B4-BE49-F238E27FC236}">
                <a16:creationId xmlns:a16="http://schemas.microsoft.com/office/drawing/2014/main" id="{5BCEE07C-5996-4D4D-B36D-2831D69815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2443" y="1700147"/>
            <a:ext cx="2703771" cy="3824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594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title"/>
          </p:nvPr>
        </p:nvSpPr>
        <p:spPr>
          <a:xfrm>
            <a:off x="457200" y="1063228"/>
            <a:ext cx="8427309" cy="857250"/>
          </a:xfrm>
          <a:prstGeom prst="rect">
            <a:avLst/>
          </a:prstGeom>
          <a:noFill/>
          <a:ln>
            <a:noFill/>
          </a:ln>
        </p:spPr>
        <p:txBody>
          <a:bodyPr spcFirstLastPara="1" wrap="square" lIns="91425" tIns="91425" rIns="91425" bIns="91425" anchor="b" anchorCtr="0">
            <a:noAutofit/>
          </a:bodyPr>
          <a:lstStyle/>
          <a:p>
            <a:br>
              <a:rPr lang="en-US" b="0" dirty="0"/>
            </a:br>
            <a:r>
              <a:rPr lang="ru-RU" sz="4400" dirty="0">
                <a:solidFill>
                  <a:srgbClr val="0070C0"/>
                </a:solidFill>
                <a:latin typeface="+mj-lt"/>
                <a:ea typeface="+mj-ea"/>
                <a:cs typeface="+mj-cs"/>
              </a:rPr>
              <a:t>Сортировка вставками </a:t>
            </a:r>
            <a:r>
              <a:rPr lang="en-US" sz="4400" dirty="0">
                <a:solidFill>
                  <a:srgbClr val="0070C0"/>
                </a:solidFill>
                <a:latin typeface="+mj-lt"/>
                <a:ea typeface="+mj-ea"/>
                <a:cs typeface="+mj-cs"/>
              </a:rPr>
              <a:t>(1/2)</a:t>
            </a:r>
            <a:endParaRPr sz="4400" dirty="0">
              <a:solidFill>
                <a:srgbClr val="0070C0"/>
              </a:solidFill>
              <a:latin typeface="+mj-lt"/>
              <a:ea typeface="+mj-ea"/>
              <a:cs typeface="+mj-cs"/>
            </a:endParaRPr>
          </a:p>
        </p:txBody>
      </p:sp>
      <p:pic>
        <p:nvPicPr>
          <p:cNvPr id="205" name="Google Shape;205;p27"/>
          <p:cNvPicPr preferRelativeResize="0"/>
          <p:nvPr/>
        </p:nvPicPr>
        <p:blipFill rotWithShape="1">
          <a:blip r:embed="rId3">
            <a:alphaModFix/>
          </a:blip>
          <a:srcRect b="75807"/>
          <a:stretch/>
        </p:blipFill>
        <p:spPr>
          <a:xfrm>
            <a:off x="6244443" y="2500655"/>
            <a:ext cx="2679255" cy="499899"/>
          </a:xfrm>
          <a:prstGeom prst="rect">
            <a:avLst/>
          </a:prstGeom>
          <a:noFill/>
          <a:ln>
            <a:noFill/>
          </a:ln>
        </p:spPr>
      </p:pic>
      <p:pic>
        <p:nvPicPr>
          <p:cNvPr id="206" name="Google Shape;206;p27"/>
          <p:cNvPicPr preferRelativeResize="0"/>
          <p:nvPr/>
        </p:nvPicPr>
        <p:blipFill rotWithShape="1">
          <a:blip r:embed="rId3">
            <a:alphaModFix/>
          </a:blip>
          <a:srcRect t="23738" b="30507"/>
          <a:stretch/>
        </p:blipFill>
        <p:spPr>
          <a:xfrm>
            <a:off x="6244443" y="3148086"/>
            <a:ext cx="2679254" cy="939310"/>
          </a:xfrm>
          <a:prstGeom prst="rect">
            <a:avLst/>
          </a:prstGeom>
          <a:noFill/>
          <a:ln>
            <a:noFill/>
          </a:ln>
        </p:spPr>
      </p:pic>
      <p:pic>
        <p:nvPicPr>
          <p:cNvPr id="207" name="Google Shape;207;p27"/>
          <p:cNvPicPr preferRelativeResize="0"/>
          <p:nvPr/>
        </p:nvPicPr>
        <p:blipFill rotWithShape="1">
          <a:blip r:embed="rId3">
            <a:alphaModFix/>
          </a:blip>
          <a:srcRect t="70521"/>
          <a:stretch/>
        </p:blipFill>
        <p:spPr>
          <a:xfrm>
            <a:off x="6244443" y="4296641"/>
            <a:ext cx="2679254" cy="662643"/>
          </a:xfrm>
          <a:prstGeom prst="rect">
            <a:avLst/>
          </a:prstGeom>
          <a:noFill/>
          <a:ln>
            <a:noFill/>
          </a:ln>
        </p:spPr>
      </p:pic>
      <p:sp>
        <p:nvSpPr>
          <p:cNvPr id="10" name="Google Shape;196;p26">
            <a:extLst>
              <a:ext uri="{FF2B5EF4-FFF2-40B4-BE49-F238E27FC236}">
                <a16:creationId xmlns:a16="http://schemas.microsoft.com/office/drawing/2014/main" id="{28B7A095-2FBE-614C-A006-A02A6FD5999A}"/>
              </a:ext>
            </a:extLst>
          </p:cNvPr>
          <p:cNvSpPr txBox="1">
            <a:spLocks noGrp="1"/>
          </p:cNvSpPr>
          <p:nvPr>
            <p:ph type="body" idx="1"/>
          </p:nvPr>
        </p:nvSpPr>
        <p:spPr>
          <a:xfrm>
            <a:off x="457199" y="1920906"/>
            <a:ext cx="5787243" cy="4100331"/>
          </a:xfrm>
          <a:prstGeom prst="rect">
            <a:avLst/>
          </a:prstGeom>
          <a:noFill/>
          <a:ln>
            <a:noFill/>
          </a:ln>
        </p:spPr>
        <p:txBody>
          <a:bodyPr spcFirstLastPara="1" wrap="square" lIns="91425" tIns="91425" rIns="91425" bIns="91425" anchor="t" anchorCtr="0">
            <a:noAutofit/>
          </a:bodyPr>
          <a:lstStyle/>
          <a:p>
            <a:pPr indent="-457200">
              <a:spcBef>
                <a:spcPts val="1000"/>
              </a:spcBef>
              <a:buSzPct val="120000"/>
            </a:pPr>
            <a:r>
              <a:rPr lang="ru-RU" sz="1600" dirty="0"/>
              <a:t>Например, вставить новую карту в частично отсортированную раздачу, переместив ее влево в отсортированном </a:t>
            </a:r>
            <a:r>
              <a:rPr lang="ru-RU" sz="1600" dirty="0" err="1"/>
              <a:t>подмассиве</a:t>
            </a:r>
            <a:r>
              <a:rPr lang="ru-RU" sz="1600" dirty="0"/>
              <a:t>.</a:t>
            </a:r>
          </a:p>
          <a:p>
            <a:pPr lvl="1" indent="-457200">
              <a:spcBef>
                <a:spcPts val="1000"/>
              </a:spcBef>
              <a:buSzPct val="96000"/>
              <a:buFont typeface="Courier New" panose="02070309020205020404" pitchFamily="49" charset="0"/>
              <a:buChar char="o"/>
            </a:pPr>
            <a:r>
              <a:rPr lang="ru-RU" sz="1400" dirty="0">
                <a:solidFill>
                  <a:schemeClr val="tx1"/>
                </a:solidFill>
                <a:latin typeface="Arial" panose="020B0604020202020204" pitchFamily="34" charset="0"/>
                <a:cs typeface="Arial" panose="020B0604020202020204" pitchFamily="34" charset="0"/>
              </a:rPr>
              <a:t>Менее грубый способ, чем </a:t>
            </a:r>
            <a:r>
              <a:rPr lang="en-US" sz="1400" dirty="0">
                <a:solidFill>
                  <a:schemeClr val="tx1"/>
                </a:solidFill>
                <a:latin typeface="Arial" panose="020B0604020202020204" pitchFamily="34" charset="0"/>
                <a:cs typeface="Arial" panose="020B0604020202020204" pitchFamily="34" charset="0"/>
              </a:rPr>
              <a:t>bubble sort</a:t>
            </a:r>
          </a:p>
          <a:p>
            <a:pPr indent="-457200">
              <a:spcBef>
                <a:spcPts val="1000"/>
              </a:spcBef>
              <a:buSzPct val="120000"/>
            </a:pPr>
            <a:r>
              <a:rPr lang="ru-RU" sz="1600" dirty="0">
                <a:solidFill>
                  <a:schemeClr val="tx1"/>
                </a:solidFill>
                <a:latin typeface="Arial" panose="020B0604020202020204" pitchFamily="34" charset="0"/>
                <a:cs typeface="Arial" panose="020B0604020202020204" pitchFamily="34" charset="0"/>
              </a:rPr>
              <a:t>Добавляйте по одному элементу </a:t>
            </a:r>
            <a:r>
              <a:rPr lang="en-US" sz="1600" dirty="0">
                <a:solidFill>
                  <a:srgbClr val="0000FF"/>
                </a:solidFill>
                <a:latin typeface="Consolas" panose="020B0609020204030204" pitchFamily="49" charset="0"/>
                <a:cs typeface="Consolas" panose="020B0609020204030204" pitchFamily="49" charset="0"/>
              </a:rPr>
              <a:t>a[</a:t>
            </a:r>
            <a:r>
              <a:rPr lang="en-US" sz="1600" dirty="0" err="1">
                <a:solidFill>
                  <a:srgbClr val="0000FF"/>
                </a:solidFill>
                <a:latin typeface="Consolas" panose="020B0609020204030204" pitchFamily="49" charset="0"/>
                <a:cs typeface="Consolas" panose="020B0609020204030204" pitchFamily="49" charset="0"/>
              </a:rPr>
              <a:t>i</a:t>
            </a:r>
            <a:r>
              <a:rPr lang="en-US" sz="1600" dirty="0">
                <a:solidFill>
                  <a:srgbClr val="0000FF"/>
                </a:solidFill>
                <a:latin typeface="Consolas" panose="020B0609020204030204" pitchFamily="49" charset="0"/>
                <a:cs typeface="Consolas" panose="020B0609020204030204" pitchFamily="49" charset="0"/>
              </a:rPr>
              <a:t>]</a:t>
            </a:r>
            <a:r>
              <a:rPr lang="en-US" sz="1600" dirty="0">
                <a:solidFill>
                  <a:schemeClr val="tx1"/>
                </a:solidFill>
                <a:latin typeface="Arial" panose="020B0604020202020204" pitchFamily="34" charset="0"/>
                <a:cs typeface="Arial" panose="020B0604020202020204" pitchFamily="34" charset="0"/>
              </a:rPr>
              <a:t> </a:t>
            </a:r>
            <a:r>
              <a:rPr lang="ru-RU" sz="1600" dirty="0">
                <a:solidFill>
                  <a:schemeClr val="tx1"/>
                </a:solidFill>
                <a:latin typeface="Arial" panose="020B0604020202020204" pitchFamily="34" charset="0"/>
                <a:cs typeface="Arial" panose="020B0604020202020204" pitchFamily="34" charset="0"/>
              </a:rPr>
              <a:t>за один раз</a:t>
            </a:r>
            <a:endParaRPr lang="en-US" sz="1600" dirty="0">
              <a:solidFill>
                <a:schemeClr val="tx1"/>
              </a:solidFill>
              <a:latin typeface="Arial" panose="020B0604020202020204" pitchFamily="34" charset="0"/>
              <a:cs typeface="Arial" panose="020B0604020202020204" pitchFamily="34" charset="0"/>
            </a:endParaRPr>
          </a:p>
          <a:p>
            <a:pPr indent="-457200">
              <a:spcBef>
                <a:spcPts val="1000"/>
              </a:spcBef>
              <a:buSzPct val="120000"/>
            </a:pPr>
            <a:r>
              <a:rPr lang="ru-RU" sz="1600" dirty="0">
                <a:solidFill>
                  <a:schemeClr val="tx1"/>
                </a:solidFill>
                <a:latin typeface="Arial" panose="020B0604020202020204" pitchFamily="34" charset="0"/>
                <a:cs typeface="Arial" panose="020B0604020202020204" pitchFamily="34" charset="0"/>
              </a:rPr>
              <a:t>Найдите правильную позицию</a:t>
            </a:r>
            <a:r>
              <a:rPr lang="en-US" sz="1600" dirty="0">
                <a:solidFill>
                  <a:schemeClr val="tx1"/>
                </a:solidFill>
                <a:latin typeface="Arial" panose="020B0604020202020204" pitchFamily="34" charset="0"/>
                <a:cs typeface="Arial" panose="020B0604020202020204" pitchFamily="34" charset="0"/>
              </a:rPr>
              <a:t>, </a:t>
            </a:r>
            <a:r>
              <a:rPr lang="en-US" sz="1600" dirty="0">
                <a:solidFill>
                  <a:srgbClr val="0000FF"/>
                </a:solidFill>
                <a:latin typeface="Consolas" panose="020B0609020204030204" pitchFamily="49" charset="0"/>
                <a:cs typeface="Consolas" panose="020B0609020204030204" pitchFamily="49" charset="0"/>
              </a:rPr>
              <a:t>j + 1</a:t>
            </a:r>
            <a:r>
              <a:rPr lang="en-US" sz="1600" dirty="0">
                <a:solidFill>
                  <a:schemeClr val="tx1"/>
                </a:solidFill>
                <a:latin typeface="Arial" panose="020B0604020202020204" pitchFamily="34" charset="0"/>
                <a:cs typeface="Arial" panose="020B0604020202020204" pitchFamily="34" charset="0"/>
              </a:rPr>
              <a:t>, </a:t>
            </a:r>
            <a:r>
              <a:rPr lang="ru-RU" sz="1600" dirty="0">
                <a:solidFill>
                  <a:schemeClr val="tx1"/>
                </a:solidFill>
                <a:latin typeface="Arial" panose="020B0604020202020204" pitchFamily="34" charset="0"/>
                <a:cs typeface="Arial" panose="020B0604020202020204" pitchFamily="34" charset="0"/>
              </a:rPr>
              <a:t>влево, смещая соседей слева </a:t>
            </a:r>
            <a:r>
              <a:rPr lang="en-US" sz="1600" dirty="0">
                <a:solidFill>
                  <a:schemeClr val="tx1"/>
                </a:solidFill>
                <a:latin typeface="Arial" panose="020B0604020202020204" pitchFamily="34" charset="0"/>
                <a:cs typeface="Arial" panose="020B0604020202020204" pitchFamily="34" charset="0"/>
              </a:rPr>
              <a:t>( </a:t>
            </a:r>
            <a:r>
              <a:rPr lang="en-US" sz="1600" dirty="0">
                <a:solidFill>
                  <a:srgbClr val="0000FF"/>
                </a:solidFill>
                <a:latin typeface="Consolas" panose="020B0609020204030204" pitchFamily="49" charset="0"/>
                <a:cs typeface="Consolas" panose="020B0609020204030204" pitchFamily="49" charset="0"/>
              </a:rPr>
              <a:t>a[i-1]</a:t>
            </a:r>
            <a:r>
              <a:rPr lang="en-US" sz="1600" dirty="0">
                <a:solidFill>
                  <a:schemeClr val="tx1"/>
                </a:solidFill>
                <a:latin typeface="+mn-lt"/>
                <a:cs typeface="Consolas" panose="020B0609020204030204" pitchFamily="49" charset="0"/>
              </a:rPr>
              <a:t>, </a:t>
            </a:r>
            <a:r>
              <a:rPr lang="en-US" sz="1600" dirty="0">
                <a:solidFill>
                  <a:srgbClr val="0000FF"/>
                </a:solidFill>
                <a:latin typeface="Consolas" panose="020B0609020204030204" pitchFamily="49" charset="0"/>
                <a:cs typeface="Consolas" panose="020B0609020204030204" pitchFamily="49" charset="0"/>
              </a:rPr>
              <a:t>a[i-2]</a:t>
            </a:r>
            <a:r>
              <a:rPr lang="en-US" sz="1600" dirty="0">
                <a:solidFill>
                  <a:schemeClr val="tx1"/>
                </a:solidFill>
                <a:latin typeface="+mn-lt"/>
                <a:cs typeface="Consolas" panose="020B0609020204030204" pitchFamily="49" charset="0"/>
              </a:rPr>
              <a:t>, …, </a:t>
            </a:r>
            <a:r>
              <a:rPr lang="en-US" sz="1600" dirty="0">
                <a:solidFill>
                  <a:srgbClr val="0000FF"/>
                </a:solidFill>
                <a:latin typeface="Consolas" panose="020B0609020204030204" pitchFamily="49" charset="0"/>
                <a:cs typeface="Consolas" panose="020B0609020204030204" pitchFamily="49" charset="0"/>
              </a:rPr>
              <a:t>a[j+1] </a:t>
            </a:r>
            <a:r>
              <a:rPr lang="en-US" sz="1600" dirty="0">
                <a:solidFill>
                  <a:schemeClr val="tx1"/>
                </a:solidFill>
                <a:latin typeface="Arial" panose="020B0604020202020204" pitchFamily="34" charset="0"/>
                <a:cs typeface="Arial" panose="020B0604020202020204" pitchFamily="34" charset="0"/>
              </a:rPr>
              <a:t>)</a:t>
            </a:r>
            <a:r>
              <a:rPr lang="ru-RU" sz="1600" dirty="0">
                <a:solidFill>
                  <a:schemeClr val="tx1"/>
                </a:solidFill>
                <a:latin typeface="Arial" panose="020B0604020202020204" pitchFamily="34" charset="0"/>
                <a:cs typeface="Arial" panose="020B0604020202020204" pitchFamily="34" charset="0"/>
              </a:rPr>
              <a:t>направо</a:t>
            </a:r>
            <a:r>
              <a:rPr lang="en-US" sz="1600" dirty="0">
                <a:solidFill>
                  <a:schemeClr val="tx1"/>
                </a:solidFill>
                <a:latin typeface="Arial" panose="020B0604020202020204" pitchFamily="34" charset="0"/>
                <a:cs typeface="Arial" panose="020B0604020202020204" pitchFamily="34" charset="0"/>
              </a:rPr>
              <a:t>, </a:t>
            </a:r>
            <a:r>
              <a:rPr lang="ru-RU" sz="1600" dirty="0">
                <a:solidFill>
                  <a:schemeClr val="tx1"/>
                </a:solidFill>
                <a:latin typeface="Arial" panose="020B0604020202020204" pitchFamily="34" charset="0"/>
                <a:cs typeface="Arial" panose="020B0604020202020204" pitchFamily="34" charset="0"/>
              </a:rPr>
              <a:t>до тех пор пока </a:t>
            </a:r>
            <a:r>
              <a:rPr lang="en-US" sz="1600" dirty="0">
                <a:solidFill>
                  <a:srgbClr val="0000FF"/>
                </a:solidFill>
                <a:latin typeface="Consolas" panose="020B0609020204030204" pitchFamily="49" charset="0"/>
                <a:cs typeface="Consolas" panose="020B0609020204030204" pitchFamily="49" charset="0"/>
              </a:rPr>
              <a:t>[j] &lt; a[</a:t>
            </a:r>
            <a:r>
              <a:rPr lang="en-US" sz="1600" dirty="0" err="1">
                <a:solidFill>
                  <a:srgbClr val="0000FF"/>
                </a:solidFill>
                <a:latin typeface="Consolas" panose="020B0609020204030204" pitchFamily="49" charset="0"/>
                <a:cs typeface="Consolas" panose="020B0609020204030204" pitchFamily="49" charset="0"/>
              </a:rPr>
              <a:t>i</a:t>
            </a:r>
            <a:r>
              <a:rPr lang="en-US" sz="1600" dirty="0">
                <a:solidFill>
                  <a:srgbClr val="0000FF"/>
                </a:solidFill>
                <a:latin typeface="Consolas" panose="020B0609020204030204" pitchFamily="49" charset="0"/>
                <a:cs typeface="Consolas" panose="020B0609020204030204" pitchFamily="49" charset="0"/>
              </a:rPr>
              <a:t>]</a:t>
            </a:r>
          </a:p>
          <a:p>
            <a:pPr indent="-457200">
              <a:spcBef>
                <a:spcPts val="1000"/>
              </a:spcBef>
              <a:buSzPct val="120000"/>
            </a:pPr>
            <a:r>
              <a:rPr lang="ru-RU" sz="1600" dirty="0">
                <a:solidFill>
                  <a:schemeClr val="tx1"/>
                </a:solidFill>
                <a:latin typeface="Arial" panose="020B0604020202020204" pitchFamily="34" charset="0"/>
                <a:cs typeface="Arial" panose="020B0604020202020204" pitchFamily="34" charset="0"/>
              </a:rPr>
              <a:t>Передвигайте </a:t>
            </a:r>
            <a:r>
              <a:rPr lang="en-US" sz="1600" dirty="0">
                <a:solidFill>
                  <a:srgbClr val="0000FF"/>
                </a:solidFill>
                <a:latin typeface="Consolas" panose="020B0609020204030204" pitchFamily="49" charset="0"/>
                <a:cs typeface="Consolas" panose="020B0609020204030204" pitchFamily="49" charset="0"/>
              </a:rPr>
              <a:t>a[</a:t>
            </a:r>
            <a:r>
              <a:rPr lang="en-US" sz="1600" dirty="0" err="1">
                <a:solidFill>
                  <a:srgbClr val="0000FF"/>
                </a:solidFill>
                <a:latin typeface="Consolas" panose="020B0609020204030204" pitchFamily="49" charset="0"/>
                <a:cs typeface="Consolas" panose="020B0609020204030204" pitchFamily="49" charset="0"/>
              </a:rPr>
              <a:t>i</a:t>
            </a:r>
            <a:r>
              <a:rPr lang="en-US" sz="1600" dirty="0">
                <a:solidFill>
                  <a:srgbClr val="0000FF"/>
                </a:solidFill>
                <a:latin typeface="Consolas" panose="020B0609020204030204" pitchFamily="49" charset="0"/>
                <a:cs typeface="Consolas" panose="020B0609020204030204" pitchFamily="49" charset="0"/>
              </a:rPr>
              <a:t>]</a:t>
            </a:r>
            <a:r>
              <a:rPr lang="en-US" sz="1600" dirty="0">
                <a:solidFill>
                  <a:schemeClr val="tx1"/>
                </a:solidFill>
                <a:latin typeface="Arial" panose="020B0604020202020204" pitchFamily="34" charset="0"/>
                <a:cs typeface="Arial" panose="020B0604020202020204" pitchFamily="34" charset="0"/>
              </a:rPr>
              <a:t> </a:t>
            </a:r>
            <a:r>
              <a:rPr lang="ru-RU" sz="1600" dirty="0">
                <a:solidFill>
                  <a:schemeClr val="tx1"/>
                </a:solidFill>
                <a:latin typeface="Arial" panose="020B0604020202020204" pitchFamily="34" charset="0"/>
                <a:cs typeface="Arial" panose="020B0604020202020204" pitchFamily="34" charset="0"/>
              </a:rPr>
              <a:t>в освобожденный </a:t>
            </a:r>
            <a:r>
              <a:rPr lang="en-US" sz="1600" dirty="0">
                <a:solidFill>
                  <a:srgbClr val="0000FF"/>
                </a:solidFill>
                <a:latin typeface="Consolas" panose="020B0609020204030204" pitchFamily="49" charset="0"/>
                <a:cs typeface="Consolas" panose="020B0609020204030204" pitchFamily="49" charset="0"/>
              </a:rPr>
              <a:t>a[j+1]</a:t>
            </a:r>
          </a:p>
          <a:p>
            <a:pPr indent="-457200">
              <a:spcBef>
                <a:spcPts val="1000"/>
              </a:spcBef>
              <a:buSzPct val="120000"/>
            </a:pPr>
            <a:r>
              <a:rPr lang="ru-RU" sz="1600" dirty="0">
                <a:solidFill>
                  <a:srgbClr val="FF0000"/>
                </a:solidFill>
                <a:latin typeface="Arial" panose="020B0604020202020204" pitchFamily="34" charset="0"/>
                <a:cs typeface="Arial" panose="020B0604020202020204" pitchFamily="34" charset="0"/>
              </a:rPr>
              <a:t>После итерации </a:t>
            </a:r>
            <a:r>
              <a:rPr lang="en-US" sz="1600" dirty="0" err="1">
                <a:solidFill>
                  <a:srgbClr val="0000FF"/>
                </a:solidFill>
                <a:latin typeface="Consolas" panose="020B0609020204030204" pitchFamily="49" charset="0"/>
                <a:cs typeface="Consolas" panose="020B0609020204030204" pitchFamily="49" charset="0"/>
              </a:rPr>
              <a:t>i</a:t>
            </a:r>
            <a:r>
              <a:rPr lang="en-US" sz="1600" dirty="0">
                <a:solidFill>
                  <a:srgbClr val="0000FF"/>
                </a:solidFill>
                <a:latin typeface="Consolas" panose="020B0609020204030204" pitchFamily="49" charset="0"/>
                <a:cs typeface="Consolas" panose="020B0609020204030204" pitchFamily="49" charset="0"/>
              </a:rPr>
              <a:t> &lt; </a:t>
            </a:r>
            <a:r>
              <a:rPr lang="en-US" sz="1600" dirty="0" err="1">
                <a:solidFill>
                  <a:srgbClr val="0000FF"/>
                </a:solidFill>
                <a:latin typeface="Consolas" panose="020B0609020204030204" pitchFamily="49" charset="0"/>
                <a:cs typeface="Consolas" panose="020B0609020204030204" pitchFamily="49" charset="0"/>
              </a:rPr>
              <a:t>a.length</a:t>
            </a:r>
            <a:r>
              <a:rPr lang="en-US" sz="1600" dirty="0">
                <a:solidFill>
                  <a:srgbClr val="FF0000"/>
                </a:solidFill>
                <a:latin typeface="Arial" panose="020B0604020202020204" pitchFamily="34" charset="0"/>
                <a:cs typeface="Arial" panose="020B0604020202020204" pitchFamily="34" charset="0"/>
              </a:rPr>
              <a:t>, </a:t>
            </a:r>
            <a:r>
              <a:rPr lang="ru-RU" sz="1600" dirty="0">
                <a:solidFill>
                  <a:srgbClr val="FF0000"/>
                </a:solidFill>
                <a:latin typeface="Arial" panose="020B0604020202020204" pitchFamily="34" charset="0"/>
                <a:cs typeface="Arial" panose="020B0604020202020204" pitchFamily="34" charset="0"/>
              </a:rPr>
              <a:t>первоначальный </a:t>
            </a:r>
            <a:r>
              <a:rPr lang="en-US" sz="1600" dirty="0">
                <a:solidFill>
                  <a:srgbClr val="0000FF"/>
                </a:solidFill>
                <a:latin typeface="Consolas" panose="020B0609020204030204" pitchFamily="49" charset="0"/>
                <a:cs typeface="Consolas" panose="020B0609020204030204" pitchFamily="49" charset="0"/>
              </a:rPr>
              <a:t>a[0]</a:t>
            </a:r>
            <a:r>
              <a:rPr lang="en-US" sz="1600" dirty="0">
                <a:solidFill>
                  <a:srgbClr val="FF0000"/>
                </a:solidFill>
                <a:latin typeface="Arial" panose="020B0604020202020204" pitchFamily="34" charset="0"/>
                <a:cs typeface="Arial" panose="020B0604020202020204" pitchFamily="34" charset="0"/>
              </a:rPr>
              <a:t> ... </a:t>
            </a:r>
            <a:r>
              <a:rPr lang="en-US" sz="1600" dirty="0">
                <a:solidFill>
                  <a:srgbClr val="0000FF"/>
                </a:solidFill>
                <a:latin typeface="Consolas" panose="020B0609020204030204" pitchFamily="49" charset="0"/>
                <a:cs typeface="Consolas" panose="020B0609020204030204" pitchFamily="49" charset="0"/>
              </a:rPr>
              <a:t>a[</a:t>
            </a:r>
            <a:r>
              <a:rPr lang="en-US" sz="1600" dirty="0" err="1">
                <a:solidFill>
                  <a:srgbClr val="0000FF"/>
                </a:solidFill>
                <a:latin typeface="Consolas" panose="020B0609020204030204" pitchFamily="49" charset="0"/>
                <a:cs typeface="Consolas" panose="020B0609020204030204" pitchFamily="49" charset="0"/>
              </a:rPr>
              <a:t>i</a:t>
            </a:r>
            <a:r>
              <a:rPr lang="en-US" sz="1600" dirty="0">
                <a:solidFill>
                  <a:srgbClr val="0000FF"/>
                </a:solidFill>
                <a:latin typeface="Consolas" panose="020B0609020204030204" pitchFamily="49" charset="0"/>
                <a:cs typeface="Consolas" panose="020B0609020204030204" pitchFamily="49" charset="0"/>
              </a:rPr>
              <a:t>]</a:t>
            </a:r>
            <a:r>
              <a:rPr lang="en-US" sz="1600" dirty="0">
                <a:solidFill>
                  <a:srgbClr val="FF0000"/>
                </a:solidFill>
                <a:latin typeface="Arial" panose="020B0604020202020204" pitchFamily="34" charset="0"/>
                <a:cs typeface="Arial" panose="020B0604020202020204" pitchFamily="34" charset="0"/>
              </a:rPr>
              <a:t> </a:t>
            </a:r>
            <a:r>
              <a:rPr lang="ru-RU" sz="1600" dirty="0">
                <a:solidFill>
                  <a:srgbClr val="FF0000"/>
                </a:solidFill>
                <a:latin typeface="Arial" panose="020B0604020202020204" pitchFamily="34" charset="0"/>
                <a:cs typeface="Arial" panose="020B0604020202020204" pitchFamily="34" charset="0"/>
              </a:rPr>
              <a:t>находятся в отсортированном порядке, но не обязательно в конечном положении, в зависимости от того, что будет в </a:t>
            </a:r>
            <a:r>
              <a:rPr lang="en-US" sz="1600" dirty="0">
                <a:solidFill>
                  <a:srgbClr val="0000FF"/>
                </a:solidFill>
                <a:latin typeface="Consolas" panose="020B0609020204030204" pitchFamily="49" charset="0"/>
                <a:cs typeface="Consolas" panose="020B0609020204030204" pitchFamily="49" charset="0"/>
              </a:rPr>
              <a:t>a[i]</a:t>
            </a:r>
            <a:endParaRPr sz="1600" dirty="0">
              <a:solidFill>
                <a:srgbClr val="FF0000"/>
              </a:solidFill>
              <a:latin typeface="Arial" panose="020B0604020202020204" pitchFamily="34" charset="0"/>
              <a:cs typeface="Arial" panose="020B0604020202020204" pitchFamily="34" charset="0"/>
            </a:endParaRPr>
          </a:p>
          <a:p>
            <a:pPr indent="-330200">
              <a:spcBef>
                <a:spcPts val="1000"/>
              </a:spcBef>
              <a:buSzPts val="2000"/>
              <a:buNone/>
            </a:pPr>
            <a:endParaRPr sz="2000" dirty="0"/>
          </a:p>
          <a:p>
            <a:pPr indent="-368300">
              <a:buSzPts val="1400"/>
              <a:buNone/>
            </a:pPr>
            <a:endParaRPr sz="1400" dirty="0"/>
          </a:p>
        </p:txBody>
      </p:sp>
    </p:spTree>
    <p:extLst>
      <p:ext uri="{BB962C8B-B14F-4D97-AF65-F5344CB8AC3E}">
        <p14:creationId xmlns:p14="http://schemas.microsoft.com/office/powerpoint/2010/main" val="419283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05"/>
                                        </p:tgtEl>
                                        <p:attrNameLst>
                                          <p:attrName>style.visibility</p:attrName>
                                        </p:attrNameLst>
                                      </p:cBhvr>
                                      <p:to>
                                        <p:strVal val="visible"/>
                                      </p:to>
                                    </p:set>
                                    <p:animEffect transition="in" filter="fade">
                                      <p:cBhvr>
                                        <p:cTn id="20" dur="500"/>
                                        <p:tgtEl>
                                          <p:spTgt spid="20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Effect transition="in" filter="fade">
                                      <p:cBhvr>
                                        <p:cTn id="25" dur="500"/>
                                        <p:tgtEl>
                                          <p:spTgt spid="10">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06"/>
                                        </p:tgtEl>
                                        <p:attrNameLst>
                                          <p:attrName>style.visibility</p:attrName>
                                        </p:attrNameLst>
                                      </p:cBhvr>
                                      <p:to>
                                        <p:strVal val="visible"/>
                                      </p:to>
                                    </p:set>
                                    <p:animEffect transition="in" filter="fade">
                                      <p:cBhvr>
                                        <p:cTn id="28" dur="500"/>
                                        <p:tgtEl>
                                          <p:spTgt spid="20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xEl>
                                              <p:pRg st="4" end="4"/>
                                            </p:txEl>
                                          </p:spTgt>
                                        </p:tgtEl>
                                        <p:attrNameLst>
                                          <p:attrName>style.visibility</p:attrName>
                                        </p:attrNameLst>
                                      </p:cBhvr>
                                      <p:to>
                                        <p:strVal val="visible"/>
                                      </p:to>
                                    </p:set>
                                    <p:animEffect transition="in" filter="fade">
                                      <p:cBhvr>
                                        <p:cTn id="33" dur="500"/>
                                        <p:tgtEl>
                                          <p:spTgt spid="10">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07"/>
                                        </p:tgtEl>
                                        <p:attrNameLst>
                                          <p:attrName>style.visibility</p:attrName>
                                        </p:attrNameLst>
                                      </p:cBhvr>
                                      <p:to>
                                        <p:strVal val="visible"/>
                                      </p:to>
                                    </p:set>
                                    <p:animEffect transition="in" filter="fade">
                                      <p:cBhvr>
                                        <p:cTn id="36" dur="500"/>
                                        <p:tgtEl>
                                          <p:spTgt spid="20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xEl>
                                              <p:pRg st="5" end="5"/>
                                            </p:txEl>
                                          </p:spTgt>
                                        </p:tgtEl>
                                        <p:attrNameLst>
                                          <p:attrName>style.visibility</p:attrName>
                                        </p:attrNameLst>
                                      </p:cBhvr>
                                      <p:to>
                                        <p:strVal val="visible"/>
                                      </p:to>
                                    </p:set>
                                    <p:animEffect transition="in" filter="fade">
                                      <p:cBhvr>
                                        <p:cTn id="41"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8"/>
          <p:cNvSpPr txBox="1">
            <a:spLocks noGrp="1"/>
          </p:cNvSpPr>
          <p:nvPr>
            <p:ph type="title"/>
          </p:nvPr>
        </p:nvSpPr>
        <p:spPr>
          <a:xfrm>
            <a:off x="457200" y="1063228"/>
            <a:ext cx="8427309" cy="857250"/>
          </a:xfrm>
          <a:prstGeom prst="rect">
            <a:avLst/>
          </a:prstGeom>
          <a:noFill/>
          <a:ln>
            <a:noFill/>
          </a:ln>
        </p:spPr>
        <p:txBody>
          <a:bodyPr spcFirstLastPara="1" wrap="square" lIns="91425" tIns="91425" rIns="91425" bIns="91425" anchor="b" anchorCtr="0">
            <a:noAutofit/>
          </a:bodyPr>
          <a:lstStyle/>
          <a:p>
            <a:r>
              <a:rPr lang="ru-RU" sz="4400" dirty="0">
                <a:solidFill>
                  <a:srgbClr val="0070C0"/>
                </a:solidFill>
                <a:latin typeface="+mj-lt"/>
                <a:ea typeface="+mj-ea"/>
                <a:cs typeface="+mj-cs"/>
              </a:rPr>
              <a:t>Сортировка вставками</a:t>
            </a:r>
            <a:r>
              <a:rPr lang="en-US" sz="4400" dirty="0">
                <a:solidFill>
                  <a:srgbClr val="0070C0"/>
                </a:solidFill>
                <a:latin typeface="+mj-lt"/>
                <a:ea typeface="+mj-ea"/>
                <a:cs typeface="+mj-cs"/>
              </a:rPr>
              <a:t>(2/2)</a:t>
            </a:r>
            <a:endParaRPr sz="4400" dirty="0">
              <a:solidFill>
                <a:srgbClr val="0070C0"/>
              </a:solidFill>
              <a:latin typeface="+mj-lt"/>
              <a:ea typeface="+mj-ea"/>
              <a:cs typeface="+mj-cs"/>
            </a:endParaRPr>
          </a:p>
        </p:txBody>
      </p:sp>
      <p:pic>
        <p:nvPicPr>
          <p:cNvPr id="215" name="Google Shape;215;p28"/>
          <p:cNvPicPr preferRelativeResize="0"/>
          <p:nvPr/>
        </p:nvPicPr>
        <p:blipFill rotWithShape="1">
          <a:blip r:embed="rId3">
            <a:alphaModFix/>
          </a:blip>
          <a:srcRect b="75807"/>
          <a:stretch/>
        </p:blipFill>
        <p:spPr>
          <a:xfrm>
            <a:off x="6244443" y="2500655"/>
            <a:ext cx="2679255" cy="499899"/>
          </a:xfrm>
          <a:prstGeom prst="rect">
            <a:avLst/>
          </a:prstGeom>
          <a:noFill/>
          <a:ln>
            <a:noFill/>
          </a:ln>
        </p:spPr>
      </p:pic>
      <p:pic>
        <p:nvPicPr>
          <p:cNvPr id="216" name="Google Shape;216;p28"/>
          <p:cNvPicPr preferRelativeResize="0"/>
          <p:nvPr/>
        </p:nvPicPr>
        <p:blipFill rotWithShape="1">
          <a:blip r:embed="rId3">
            <a:alphaModFix/>
          </a:blip>
          <a:srcRect t="23738" b="30507"/>
          <a:stretch/>
        </p:blipFill>
        <p:spPr>
          <a:xfrm>
            <a:off x="6244443" y="3148086"/>
            <a:ext cx="2679254" cy="939310"/>
          </a:xfrm>
          <a:prstGeom prst="rect">
            <a:avLst/>
          </a:prstGeom>
          <a:noFill/>
          <a:ln>
            <a:noFill/>
          </a:ln>
        </p:spPr>
      </p:pic>
      <p:pic>
        <p:nvPicPr>
          <p:cNvPr id="217" name="Google Shape;217;p28"/>
          <p:cNvPicPr preferRelativeResize="0"/>
          <p:nvPr/>
        </p:nvPicPr>
        <p:blipFill rotWithShape="1">
          <a:blip r:embed="rId3">
            <a:alphaModFix/>
          </a:blip>
          <a:srcRect t="70521"/>
          <a:stretch/>
        </p:blipFill>
        <p:spPr>
          <a:xfrm>
            <a:off x="6244443" y="4296641"/>
            <a:ext cx="2679254" cy="662643"/>
          </a:xfrm>
          <a:prstGeom prst="rect">
            <a:avLst/>
          </a:prstGeom>
          <a:noFill/>
          <a:ln>
            <a:noFill/>
          </a:ln>
        </p:spPr>
      </p:pic>
      <p:sp>
        <p:nvSpPr>
          <p:cNvPr id="218" name="Google Shape;218;p28"/>
          <p:cNvSpPr/>
          <p:nvPr/>
        </p:nvSpPr>
        <p:spPr>
          <a:xfrm>
            <a:off x="457199" y="2239888"/>
            <a:ext cx="6556800" cy="3263700"/>
          </a:xfrm>
          <a:prstGeom prst="rect">
            <a:avLst/>
          </a:prstGeom>
          <a:noFill/>
          <a:ln>
            <a:noFill/>
          </a:ln>
        </p:spPr>
        <p:txBody>
          <a:bodyPr spcFirstLastPara="1" wrap="square" lIns="91425" tIns="45700" rIns="91425" bIns="45700" anchor="t" anchorCtr="0">
            <a:noAutofit/>
          </a:bodyPr>
          <a:lstStyle/>
          <a:p>
            <a:pPr>
              <a:lnSpc>
                <a:spcPct val="98181"/>
              </a:lnSpc>
              <a:spcBef>
                <a:spcPts val="500"/>
              </a:spcBef>
              <a:buClr>
                <a:schemeClr val="dk1"/>
              </a:buClr>
              <a:buSzPts val="1100"/>
            </a:pPr>
            <a:r>
              <a:rPr lang="en-US" dirty="0">
                <a:solidFill>
                  <a:schemeClr val="dk1"/>
                </a:solidFill>
                <a:latin typeface="Consolas"/>
                <a:ea typeface="Consolas"/>
                <a:cs typeface="Consolas"/>
                <a:sym typeface="Consolas"/>
              </a:rPr>
              <a:t>for (int </a:t>
            </a:r>
            <a:r>
              <a:rPr lang="en-US" dirty="0" err="1">
                <a:solidFill>
                  <a:schemeClr val="dk1"/>
                </a:solidFill>
                <a:latin typeface="Consolas"/>
                <a:ea typeface="Consolas"/>
                <a:cs typeface="Consolas"/>
                <a:sym typeface="Consolas"/>
              </a:rPr>
              <a:t>i</a:t>
            </a:r>
            <a:r>
              <a:rPr lang="en-US" dirty="0">
                <a:solidFill>
                  <a:schemeClr val="dk1"/>
                </a:solidFill>
                <a:latin typeface="Consolas"/>
                <a:ea typeface="Consolas"/>
                <a:cs typeface="Consolas"/>
                <a:sym typeface="Consolas"/>
              </a:rPr>
              <a:t> = 1; </a:t>
            </a:r>
            <a:r>
              <a:rPr lang="en-US" dirty="0" err="1">
                <a:solidFill>
                  <a:schemeClr val="dk1"/>
                </a:solidFill>
                <a:latin typeface="Consolas"/>
                <a:ea typeface="Consolas"/>
                <a:cs typeface="Consolas"/>
                <a:sym typeface="Consolas"/>
              </a:rPr>
              <a:t>i</a:t>
            </a:r>
            <a:r>
              <a:rPr lang="en-US" dirty="0">
                <a:solidFill>
                  <a:schemeClr val="dk1"/>
                </a:solidFill>
                <a:latin typeface="Consolas"/>
                <a:ea typeface="Consolas"/>
                <a:cs typeface="Consolas"/>
                <a:sym typeface="Consolas"/>
              </a:rPr>
              <a:t> &lt; </a:t>
            </a:r>
            <a:r>
              <a:rPr lang="en-US" dirty="0" err="1">
                <a:solidFill>
                  <a:schemeClr val="dk1"/>
                </a:solidFill>
                <a:latin typeface="Consolas"/>
                <a:ea typeface="Consolas"/>
                <a:cs typeface="Consolas"/>
                <a:sym typeface="Consolas"/>
              </a:rPr>
              <a:t>a.length</a:t>
            </a:r>
            <a:r>
              <a:rPr lang="en-US" dirty="0">
                <a:solidFill>
                  <a:schemeClr val="dk1"/>
                </a:solidFill>
                <a:latin typeface="Consolas"/>
                <a:ea typeface="Consolas"/>
                <a:cs typeface="Consolas"/>
                <a:sym typeface="Consolas"/>
              </a:rPr>
              <a:t>; </a:t>
            </a:r>
            <a:r>
              <a:rPr lang="en-US" dirty="0" err="1">
                <a:solidFill>
                  <a:schemeClr val="dk1"/>
                </a:solidFill>
                <a:latin typeface="Consolas"/>
                <a:ea typeface="Consolas"/>
                <a:cs typeface="Consolas"/>
                <a:sym typeface="Consolas"/>
              </a:rPr>
              <a:t>i</a:t>
            </a:r>
            <a:r>
              <a:rPr lang="en-US" dirty="0">
                <a:solidFill>
                  <a:schemeClr val="dk1"/>
                </a:solidFill>
                <a:latin typeface="Consolas"/>
                <a:ea typeface="Consolas"/>
                <a:cs typeface="Consolas"/>
                <a:sym typeface="Consolas"/>
              </a:rPr>
              <a:t>++) {</a:t>
            </a:r>
            <a:endParaRPr dirty="0">
              <a:solidFill>
                <a:schemeClr val="dk1"/>
              </a:solidFill>
              <a:latin typeface="Consolas"/>
              <a:ea typeface="Consolas"/>
              <a:cs typeface="Consolas"/>
              <a:sym typeface="Consolas"/>
            </a:endParaRPr>
          </a:p>
          <a:p>
            <a:pPr>
              <a:lnSpc>
                <a:spcPct val="98181"/>
              </a:lnSpc>
              <a:spcBef>
                <a:spcPts val="500"/>
              </a:spcBef>
              <a:buClr>
                <a:schemeClr val="dk1"/>
              </a:buClr>
              <a:buSzPts val="1100"/>
            </a:pPr>
            <a:r>
              <a:rPr lang="en-US" dirty="0">
                <a:solidFill>
                  <a:schemeClr val="dk1"/>
                </a:solidFill>
                <a:latin typeface="Consolas"/>
                <a:ea typeface="Consolas"/>
                <a:cs typeface="Consolas"/>
                <a:sym typeface="Consolas"/>
              </a:rPr>
              <a:t>    int </a:t>
            </a:r>
            <a:r>
              <a:rPr lang="en-US" dirty="0" err="1">
                <a:solidFill>
                  <a:schemeClr val="dk1"/>
                </a:solidFill>
                <a:latin typeface="Consolas"/>
                <a:ea typeface="Consolas"/>
                <a:cs typeface="Consolas"/>
                <a:sym typeface="Consolas"/>
              </a:rPr>
              <a:t>toInsert</a:t>
            </a:r>
            <a:r>
              <a:rPr lang="en-US" dirty="0">
                <a:solidFill>
                  <a:schemeClr val="dk1"/>
                </a:solidFill>
                <a:latin typeface="Consolas"/>
                <a:ea typeface="Consolas"/>
                <a:cs typeface="Consolas"/>
                <a:sym typeface="Consolas"/>
              </a:rPr>
              <a:t> = a[</a:t>
            </a:r>
            <a:r>
              <a:rPr lang="en-US" dirty="0" err="1">
                <a:solidFill>
                  <a:schemeClr val="dk1"/>
                </a:solidFill>
                <a:latin typeface="Consolas"/>
                <a:ea typeface="Consolas"/>
                <a:cs typeface="Consolas"/>
                <a:sym typeface="Consolas"/>
              </a:rPr>
              <a:t>i</a:t>
            </a:r>
            <a:r>
              <a:rPr lang="en-US" dirty="0">
                <a:solidFill>
                  <a:schemeClr val="dk1"/>
                </a:solidFill>
                <a:latin typeface="Consolas"/>
                <a:ea typeface="Consolas"/>
                <a:cs typeface="Consolas"/>
                <a:sym typeface="Consolas"/>
              </a:rPr>
              <a:t>];</a:t>
            </a:r>
            <a:endParaRPr dirty="0">
              <a:solidFill>
                <a:schemeClr val="dk1"/>
              </a:solidFill>
              <a:latin typeface="Consolas"/>
              <a:ea typeface="Consolas"/>
              <a:cs typeface="Consolas"/>
              <a:sym typeface="Consolas"/>
            </a:endParaRPr>
          </a:p>
          <a:p>
            <a:pPr>
              <a:lnSpc>
                <a:spcPct val="98181"/>
              </a:lnSpc>
              <a:spcBef>
                <a:spcPts val="500"/>
              </a:spcBef>
              <a:buClr>
                <a:schemeClr val="dk1"/>
              </a:buClr>
              <a:buSzPts val="1100"/>
            </a:pPr>
            <a:r>
              <a:rPr lang="en-US" dirty="0">
                <a:solidFill>
                  <a:schemeClr val="dk1"/>
                </a:solidFill>
                <a:latin typeface="Consolas"/>
                <a:ea typeface="Consolas"/>
                <a:cs typeface="Consolas"/>
                <a:sym typeface="Consolas"/>
              </a:rPr>
              <a:t>    int j = i-1;</a:t>
            </a:r>
            <a:endParaRPr dirty="0">
              <a:solidFill>
                <a:schemeClr val="dk1"/>
              </a:solidFill>
              <a:latin typeface="Consolas"/>
              <a:ea typeface="Consolas"/>
              <a:cs typeface="Consolas"/>
              <a:sym typeface="Consolas"/>
            </a:endParaRPr>
          </a:p>
          <a:p>
            <a:pPr>
              <a:lnSpc>
                <a:spcPct val="98181"/>
              </a:lnSpc>
              <a:spcBef>
                <a:spcPts val="500"/>
              </a:spcBef>
              <a:buClr>
                <a:schemeClr val="dk1"/>
              </a:buClr>
              <a:buSzPts val="1100"/>
            </a:pPr>
            <a:r>
              <a:rPr lang="en-US" dirty="0">
                <a:solidFill>
                  <a:schemeClr val="dk1"/>
                </a:solidFill>
                <a:latin typeface="Consolas"/>
                <a:ea typeface="Consolas"/>
                <a:cs typeface="Consolas"/>
                <a:sym typeface="Consolas"/>
              </a:rPr>
              <a:t>    while ((j &gt;= 0) &amp;&amp; (a[j] &gt; </a:t>
            </a:r>
            <a:r>
              <a:rPr lang="en-US" dirty="0" err="1">
                <a:solidFill>
                  <a:schemeClr val="dk1"/>
                </a:solidFill>
                <a:latin typeface="Consolas"/>
                <a:ea typeface="Consolas"/>
                <a:cs typeface="Consolas"/>
                <a:sym typeface="Consolas"/>
              </a:rPr>
              <a:t>toInsert</a:t>
            </a:r>
            <a:r>
              <a:rPr lang="en-US" dirty="0">
                <a:solidFill>
                  <a:schemeClr val="dk1"/>
                </a:solidFill>
                <a:latin typeface="Consolas"/>
                <a:ea typeface="Consolas"/>
                <a:cs typeface="Consolas"/>
                <a:sym typeface="Consolas"/>
              </a:rPr>
              <a:t>)){</a:t>
            </a:r>
            <a:endParaRPr dirty="0">
              <a:solidFill>
                <a:schemeClr val="dk1"/>
              </a:solidFill>
              <a:latin typeface="Consolas"/>
              <a:ea typeface="Consolas"/>
              <a:cs typeface="Consolas"/>
              <a:sym typeface="Consolas"/>
            </a:endParaRPr>
          </a:p>
          <a:p>
            <a:pPr>
              <a:lnSpc>
                <a:spcPct val="98181"/>
              </a:lnSpc>
              <a:spcBef>
                <a:spcPts val="500"/>
              </a:spcBef>
              <a:buClr>
                <a:schemeClr val="dk1"/>
              </a:buClr>
              <a:buSzPts val="1100"/>
            </a:pPr>
            <a:r>
              <a:rPr lang="en-US" dirty="0">
                <a:solidFill>
                  <a:schemeClr val="dk1"/>
                </a:solidFill>
                <a:latin typeface="Consolas"/>
                <a:ea typeface="Consolas"/>
                <a:cs typeface="Consolas"/>
                <a:sym typeface="Consolas"/>
              </a:rPr>
              <a:t>       a[j+1] = a[j];</a:t>
            </a:r>
            <a:endParaRPr dirty="0">
              <a:solidFill>
                <a:schemeClr val="dk1"/>
              </a:solidFill>
              <a:latin typeface="Consolas"/>
              <a:ea typeface="Consolas"/>
              <a:cs typeface="Consolas"/>
              <a:sym typeface="Consolas"/>
            </a:endParaRPr>
          </a:p>
          <a:p>
            <a:pPr>
              <a:lnSpc>
                <a:spcPct val="98181"/>
              </a:lnSpc>
              <a:spcBef>
                <a:spcPts val="500"/>
              </a:spcBef>
              <a:buClr>
                <a:schemeClr val="dk1"/>
              </a:buClr>
              <a:buSzPts val="1100"/>
            </a:pPr>
            <a:r>
              <a:rPr lang="en-US" dirty="0">
                <a:solidFill>
                  <a:schemeClr val="dk1"/>
                </a:solidFill>
                <a:latin typeface="Consolas"/>
                <a:ea typeface="Consolas"/>
                <a:cs typeface="Consolas"/>
                <a:sym typeface="Consolas"/>
              </a:rPr>
              <a:t>       j--;</a:t>
            </a:r>
            <a:endParaRPr dirty="0">
              <a:solidFill>
                <a:schemeClr val="dk1"/>
              </a:solidFill>
              <a:latin typeface="Consolas"/>
              <a:ea typeface="Consolas"/>
              <a:cs typeface="Consolas"/>
              <a:sym typeface="Consolas"/>
            </a:endParaRPr>
          </a:p>
          <a:p>
            <a:pPr>
              <a:lnSpc>
                <a:spcPct val="98181"/>
              </a:lnSpc>
              <a:spcBef>
                <a:spcPts val="500"/>
              </a:spcBef>
              <a:buClr>
                <a:schemeClr val="dk1"/>
              </a:buClr>
              <a:buSzPts val="1100"/>
            </a:pPr>
            <a:r>
              <a:rPr lang="en-US" dirty="0">
                <a:solidFill>
                  <a:schemeClr val="dk1"/>
                </a:solidFill>
                <a:latin typeface="Consolas"/>
                <a:ea typeface="Consolas"/>
                <a:cs typeface="Consolas"/>
                <a:sym typeface="Consolas"/>
              </a:rPr>
              <a:t>    }</a:t>
            </a:r>
            <a:endParaRPr dirty="0">
              <a:solidFill>
                <a:schemeClr val="dk1"/>
              </a:solidFill>
              <a:latin typeface="Consolas"/>
              <a:ea typeface="Consolas"/>
              <a:cs typeface="Consolas"/>
              <a:sym typeface="Consolas"/>
            </a:endParaRPr>
          </a:p>
          <a:p>
            <a:pPr>
              <a:lnSpc>
                <a:spcPct val="98181"/>
              </a:lnSpc>
              <a:spcBef>
                <a:spcPts val="500"/>
              </a:spcBef>
              <a:buClr>
                <a:schemeClr val="dk1"/>
              </a:buClr>
              <a:buSzPts val="1100"/>
            </a:pPr>
            <a:r>
              <a:rPr lang="en-US" dirty="0">
                <a:solidFill>
                  <a:schemeClr val="dk1"/>
                </a:solidFill>
                <a:latin typeface="Consolas"/>
                <a:ea typeface="Consolas"/>
                <a:cs typeface="Consolas"/>
                <a:sym typeface="Consolas"/>
              </a:rPr>
              <a:t>    a[j+1] = </a:t>
            </a:r>
            <a:r>
              <a:rPr lang="en-US" dirty="0" err="1">
                <a:solidFill>
                  <a:schemeClr val="dk1"/>
                </a:solidFill>
                <a:latin typeface="Consolas"/>
                <a:ea typeface="Consolas"/>
                <a:cs typeface="Consolas"/>
                <a:sym typeface="Consolas"/>
              </a:rPr>
              <a:t>toInsert</a:t>
            </a:r>
            <a:r>
              <a:rPr lang="en-US" dirty="0">
                <a:solidFill>
                  <a:schemeClr val="dk1"/>
                </a:solidFill>
                <a:latin typeface="Consolas"/>
                <a:ea typeface="Consolas"/>
                <a:cs typeface="Consolas"/>
                <a:sym typeface="Consolas"/>
              </a:rPr>
              <a:t>;</a:t>
            </a:r>
            <a:endParaRPr dirty="0">
              <a:solidFill>
                <a:schemeClr val="dk1"/>
              </a:solidFill>
              <a:latin typeface="Consolas"/>
              <a:ea typeface="Consolas"/>
              <a:cs typeface="Consolas"/>
              <a:sym typeface="Consolas"/>
            </a:endParaRPr>
          </a:p>
          <a:p>
            <a:pPr>
              <a:lnSpc>
                <a:spcPct val="98181"/>
              </a:lnSpc>
              <a:spcBef>
                <a:spcPts val="500"/>
              </a:spcBef>
              <a:buClr>
                <a:schemeClr val="dk1"/>
              </a:buClr>
              <a:buSzPts val="1100"/>
            </a:pPr>
            <a:r>
              <a:rPr lang="en-US" dirty="0">
                <a:solidFill>
                  <a:schemeClr val="dk1"/>
                </a:solidFill>
                <a:latin typeface="Consolas"/>
                <a:ea typeface="Consolas"/>
                <a:cs typeface="Consolas"/>
                <a:sym typeface="Consolas"/>
              </a:rPr>
              <a:t>  }</a:t>
            </a:r>
            <a:endParaRPr dirty="0">
              <a:solidFill>
                <a:schemeClr val="dk1"/>
              </a:solidFill>
              <a:latin typeface="Consolas"/>
              <a:ea typeface="Consolas"/>
              <a:cs typeface="Consolas"/>
              <a:sym typeface="Consolas"/>
            </a:endParaRPr>
          </a:p>
          <a:p>
            <a:pPr>
              <a:lnSpc>
                <a:spcPct val="90000"/>
              </a:lnSpc>
              <a:spcBef>
                <a:spcPts val="500"/>
              </a:spcBef>
              <a:buClr>
                <a:schemeClr val="dk1"/>
              </a:buClr>
              <a:buSzPts val="1100"/>
            </a:pPr>
            <a:endParaRPr dirty="0">
              <a:solidFill>
                <a:schemeClr val="dk1"/>
              </a:solidFill>
              <a:latin typeface="Consolas"/>
              <a:ea typeface="Consolas"/>
              <a:cs typeface="Consolas"/>
              <a:sym typeface="Consolas"/>
            </a:endParaRPr>
          </a:p>
          <a:p>
            <a:pPr>
              <a:lnSpc>
                <a:spcPct val="90000"/>
              </a:lnSpc>
              <a:spcBef>
                <a:spcPts val="500"/>
              </a:spcBef>
              <a:buClr>
                <a:schemeClr val="dk1"/>
              </a:buClr>
              <a:buSzPts val="1042"/>
            </a:pPr>
            <a:endParaRPr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395809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5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a:spLocks noGrp="1"/>
          </p:cNvSpPr>
          <p:nvPr>
            <p:ph type="title"/>
          </p:nvPr>
        </p:nvSpPr>
        <p:spPr>
          <a:xfrm>
            <a:off x="457200" y="655608"/>
            <a:ext cx="8427310" cy="1264870"/>
          </a:xfrm>
          <a:prstGeom prst="rect">
            <a:avLst/>
          </a:prstGeom>
          <a:noFill/>
          <a:ln>
            <a:noFill/>
          </a:ln>
        </p:spPr>
        <p:txBody>
          <a:bodyPr spcFirstLastPara="1" wrap="square" lIns="91425" tIns="91425" rIns="91425" bIns="91425" anchor="b" anchorCtr="0">
            <a:noAutofit/>
          </a:bodyPr>
          <a:lstStyle/>
          <a:p>
            <a:r>
              <a:rPr lang="ru-RU" sz="4400" dirty="0">
                <a:solidFill>
                  <a:srgbClr val="0070C0"/>
                </a:solidFill>
                <a:latin typeface="+mj-lt"/>
                <a:ea typeface="+mj-ea"/>
                <a:cs typeface="+mj-cs"/>
              </a:rPr>
              <a:t>Сортировка вставками </a:t>
            </a:r>
            <a:r>
              <a:rPr lang="en-US" sz="4400" dirty="0">
                <a:solidFill>
                  <a:srgbClr val="0070C0"/>
                </a:solidFill>
                <a:latin typeface="+mj-lt"/>
                <a:ea typeface="+mj-ea"/>
                <a:cs typeface="+mj-cs"/>
              </a:rPr>
              <a:t>–</a:t>
            </a:r>
            <a:r>
              <a:rPr lang="ru-RU" sz="4400" dirty="0">
                <a:solidFill>
                  <a:srgbClr val="0070C0"/>
                </a:solidFill>
                <a:latin typeface="+mj-lt"/>
                <a:ea typeface="+mj-ea"/>
                <a:cs typeface="+mj-cs"/>
              </a:rPr>
              <a:t> время выполнения</a:t>
            </a:r>
            <a:endParaRPr sz="4400" dirty="0">
              <a:solidFill>
                <a:srgbClr val="0070C0"/>
              </a:solidFill>
              <a:latin typeface="+mj-lt"/>
              <a:ea typeface="+mj-ea"/>
              <a:cs typeface="+mj-cs"/>
            </a:endParaRPr>
          </a:p>
        </p:txBody>
      </p:sp>
      <p:sp>
        <p:nvSpPr>
          <p:cNvPr id="224" name="Google Shape;224;p29"/>
          <p:cNvSpPr txBox="1">
            <a:spLocks noGrp="1"/>
          </p:cNvSpPr>
          <p:nvPr>
            <p:ph type="body" idx="1"/>
          </p:nvPr>
        </p:nvSpPr>
        <p:spPr>
          <a:xfrm>
            <a:off x="5783282" y="1764834"/>
            <a:ext cx="3233718" cy="3841281"/>
          </a:xfrm>
          <a:prstGeom prst="rect">
            <a:avLst/>
          </a:prstGeom>
          <a:noFill/>
          <a:ln>
            <a:noFill/>
          </a:ln>
        </p:spPr>
        <p:txBody>
          <a:bodyPr spcFirstLastPara="1" wrap="square" lIns="91425" tIns="91425" rIns="91425" bIns="91425" anchor="t" anchorCtr="0">
            <a:noAutofit/>
          </a:bodyPr>
          <a:lstStyle/>
          <a:p>
            <a:pPr indent="-457200">
              <a:buSzPts val="1800"/>
            </a:pPr>
            <a:r>
              <a:rPr lang="ru-RU" sz="1800" dirty="0">
                <a:sym typeface="Consolas"/>
              </a:rPr>
              <a:t>Цикл</a:t>
            </a:r>
            <a:r>
              <a:rPr lang="ru-RU" sz="1800" dirty="0">
                <a:solidFill>
                  <a:srgbClr val="0000FF"/>
                </a:solidFill>
                <a:latin typeface="Consolas"/>
                <a:ea typeface="Consolas"/>
                <a:cs typeface="Consolas"/>
                <a:sym typeface="Consolas"/>
              </a:rPr>
              <a:t> </a:t>
            </a:r>
            <a:r>
              <a:rPr lang="en-US" sz="1800" dirty="0">
                <a:solidFill>
                  <a:srgbClr val="0000FF"/>
                </a:solidFill>
                <a:latin typeface="Consolas"/>
                <a:ea typeface="Consolas"/>
                <a:cs typeface="Consolas"/>
                <a:sym typeface="Consolas"/>
              </a:rPr>
              <a:t>while</a:t>
            </a:r>
            <a:r>
              <a:rPr lang="en-US" sz="1800" dirty="0">
                <a:ea typeface="Consolas"/>
              </a:rPr>
              <a:t> </a:t>
            </a:r>
            <a:r>
              <a:rPr lang="ru-RU" sz="1800" dirty="0">
                <a:ea typeface="Consolas"/>
              </a:rPr>
              <a:t>внутри </a:t>
            </a:r>
            <a:r>
              <a:rPr lang="en-US" sz="1800" dirty="0"/>
              <a:t> </a:t>
            </a:r>
            <a:r>
              <a:rPr lang="ru-RU" sz="1800" dirty="0"/>
              <a:t>нашего цикла </a:t>
            </a:r>
            <a:r>
              <a:rPr lang="en-US" sz="1800" dirty="0">
                <a:solidFill>
                  <a:srgbClr val="0000FF"/>
                </a:solidFill>
                <a:latin typeface="Consolas"/>
                <a:ea typeface="Consolas"/>
                <a:cs typeface="Consolas"/>
                <a:sym typeface="Consolas"/>
              </a:rPr>
              <a:t>for</a:t>
            </a:r>
            <a:endParaRPr lang="en-US" sz="1800" dirty="0"/>
          </a:p>
          <a:p>
            <a:pPr lvl="1" indent="-457200">
              <a:buSzPts val="1800"/>
              <a:buFont typeface="Courier New" panose="02070309020205020404" pitchFamily="49" charset="0"/>
              <a:buChar char="o"/>
            </a:pPr>
            <a:r>
              <a:rPr lang="ru-RU" sz="1600" dirty="0">
                <a:sym typeface="Consolas"/>
              </a:rPr>
              <a:t>цикл</a:t>
            </a:r>
            <a:r>
              <a:rPr lang="ru-RU" sz="1600" dirty="0">
                <a:solidFill>
                  <a:srgbClr val="0000FF"/>
                </a:solidFill>
                <a:latin typeface="Consolas"/>
                <a:ea typeface="Consolas"/>
                <a:cs typeface="Consolas"/>
                <a:sym typeface="Consolas"/>
              </a:rPr>
              <a:t> </a:t>
            </a:r>
            <a:r>
              <a:rPr lang="en-US" sz="1600" dirty="0">
                <a:solidFill>
                  <a:srgbClr val="0000FF"/>
                </a:solidFill>
                <a:latin typeface="Consolas"/>
                <a:ea typeface="Consolas"/>
                <a:cs typeface="Consolas"/>
                <a:sym typeface="Consolas"/>
              </a:rPr>
              <a:t>while</a:t>
            </a:r>
            <a:r>
              <a:rPr lang="en-US" sz="1600" dirty="0">
                <a:ea typeface="Consolas"/>
              </a:rPr>
              <a:t> </a:t>
            </a:r>
            <a:r>
              <a:rPr lang="ru-RU" sz="1600" dirty="0">
                <a:ea typeface="Consolas"/>
              </a:rPr>
              <a:t>вызывает </a:t>
            </a:r>
            <a:r>
              <a:rPr lang="en-US" sz="1600" dirty="0"/>
              <a:t>N-1 </a:t>
            </a:r>
            <a:r>
              <a:rPr lang="ru-RU" sz="1600" dirty="0"/>
              <a:t>операций</a:t>
            </a:r>
            <a:endParaRPr lang="en-US" sz="1600" dirty="0"/>
          </a:p>
          <a:p>
            <a:pPr lvl="1" indent="-457200">
              <a:buSzPts val="1800"/>
              <a:buFont typeface="Courier New" panose="02070309020205020404" pitchFamily="49" charset="0"/>
              <a:buChar char="o"/>
            </a:pPr>
            <a:r>
              <a:rPr lang="ru-RU" sz="1600" dirty="0">
                <a:sym typeface="Consolas"/>
              </a:rPr>
              <a:t>цикл</a:t>
            </a:r>
            <a:r>
              <a:rPr lang="ru-RU" sz="1600" dirty="0">
                <a:solidFill>
                  <a:srgbClr val="0000FF"/>
                </a:solidFill>
                <a:latin typeface="Consolas"/>
                <a:ea typeface="Consolas"/>
                <a:cs typeface="Consolas"/>
                <a:sym typeface="Consolas"/>
              </a:rPr>
              <a:t> </a:t>
            </a:r>
            <a:r>
              <a:rPr lang="en-US" sz="1600" dirty="0">
                <a:solidFill>
                  <a:srgbClr val="0000FF"/>
                </a:solidFill>
                <a:latin typeface="Consolas"/>
                <a:ea typeface="Consolas"/>
                <a:cs typeface="Consolas"/>
                <a:sym typeface="Consolas"/>
              </a:rPr>
              <a:t>for</a:t>
            </a:r>
            <a:r>
              <a:rPr lang="en-US" sz="1600" dirty="0">
                <a:ea typeface="Consolas"/>
              </a:rPr>
              <a:t> </a:t>
            </a:r>
            <a:r>
              <a:rPr lang="ru-RU" sz="1600" dirty="0">
                <a:ea typeface="Consolas"/>
              </a:rPr>
              <a:t>вызывает цикл </a:t>
            </a:r>
            <a:r>
              <a:rPr lang="en-US" sz="1600" dirty="0">
                <a:solidFill>
                  <a:srgbClr val="0000FF"/>
                </a:solidFill>
                <a:latin typeface="Consolas"/>
                <a:ea typeface="Consolas"/>
                <a:cs typeface="Consolas"/>
                <a:sym typeface="Consolas"/>
              </a:rPr>
              <a:t>while</a:t>
            </a:r>
            <a:r>
              <a:rPr lang="en-US" sz="1600" dirty="0">
                <a:ea typeface="Consolas"/>
              </a:rPr>
              <a:t> </a:t>
            </a:r>
            <a:r>
              <a:rPr lang="en-US" sz="1600" dirty="0"/>
              <a:t> N </a:t>
            </a:r>
            <a:r>
              <a:rPr lang="ru-RU" sz="1600" dirty="0"/>
              <a:t>раз</a:t>
            </a:r>
            <a:endParaRPr sz="1600" dirty="0"/>
          </a:p>
          <a:p>
            <a:pPr indent="-457200">
              <a:spcBef>
                <a:spcPts val="1000"/>
              </a:spcBef>
              <a:buSzPts val="1800"/>
            </a:pPr>
            <a:r>
              <a:rPr lang="en-US" sz="1800" b="1" dirty="0">
                <a:solidFill>
                  <a:srgbClr val="FF0000"/>
                </a:solidFill>
              </a:rPr>
              <a:t>O(N</a:t>
            </a:r>
            <a:r>
              <a:rPr lang="en-US" sz="1800" b="1" baseline="30000" dirty="0">
                <a:solidFill>
                  <a:srgbClr val="FF0000"/>
                </a:solidFill>
              </a:rPr>
              <a:t>2</a:t>
            </a:r>
            <a:r>
              <a:rPr lang="en-US" sz="1800" b="1" dirty="0">
                <a:solidFill>
                  <a:srgbClr val="FF0000"/>
                </a:solidFill>
              </a:rPr>
              <a:t>)</a:t>
            </a:r>
            <a:r>
              <a:rPr lang="ru-RU" sz="1800" b="1" dirty="0">
                <a:solidFill>
                  <a:srgbClr val="FF0000"/>
                </a:solidFill>
              </a:rPr>
              <a:t> </a:t>
            </a:r>
            <a:r>
              <a:rPr lang="ru-RU" sz="1800" dirty="0"/>
              <a:t>потому что мы должны вызывать цикл</a:t>
            </a:r>
            <a:r>
              <a:rPr lang="ru-RU" sz="1800" b="1" dirty="0">
                <a:solidFill>
                  <a:srgbClr val="FF0000"/>
                </a:solidFill>
              </a:rPr>
              <a:t> </a:t>
            </a:r>
            <a:r>
              <a:rPr lang="en-US" sz="1600" dirty="0">
                <a:solidFill>
                  <a:srgbClr val="0000FF"/>
                </a:solidFill>
                <a:latin typeface="Consolas"/>
                <a:ea typeface="Consolas"/>
                <a:cs typeface="Consolas"/>
              </a:rPr>
              <a:t>while </a:t>
            </a:r>
            <a:r>
              <a:rPr lang="ru-RU" sz="1800" dirty="0"/>
              <a:t>с ~ </a:t>
            </a:r>
            <a:r>
              <a:rPr lang="en-US" sz="1800" dirty="0"/>
              <a:t>N </a:t>
            </a:r>
            <a:r>
              <a:rPr lang="ru-RU" sz="1800" dirty="0"/>
              <a:t>разными операциями </a:t>
            </a:r>
            <a:r>
              <a:rPr lang="en-US" sz="1800" dirty="0"/>
              <a:t>N </a:t>
            </a:r>
            <a:r>
              <a:rPr lang="ru-RU" sz="1800" dirty="0"/>
              <a:t> раз</a:t>
            </a:r>
            <a:endParaRPr lang="ru-RU" sz="1800" b="1" dirty="0">
              <a:solidFill>
                <a:srgbClr val="FF0000"/>
              </a:solidFill>
            </a:endParaRPr>
          </a:p>
          <a:p>
            <a:pPr indent="-457200">
              <a:spcBef>
                <a:spcPts val="1000"/>
              </a:spcBef>
              <a:buSzPts val="1800"/>
            </a:pPr>
            <a:r>
              <a:rPr lang="ru-RU" sz="1800" i="1" dirty="0"/>
              <a:t>Напомню</a:t>
            </a:r>
            <a:r>
              <a:rPr lang="en-US" sz="1800" i="1" dirty="0"/>
              <a:t>:</a:t>
            </a:r>
            <a:r>
              <a:rPr lang="ru-RU" sz="1800" i="1" dirty="0"/>
              <a:t>константы не имеют значения с </a:t>
            </a:r>
            <a:r>
              <a:rPr lang="en-US" sz="1800" i="1" dirty="0"/>
              <a:t>Big-O!!</a:t>
            </a:r>
            <a:endParaRPr sz="1800" i="1" dirty="0"/>
          </a:p>
          <a:p>
            <a:pPr indent="-342900">
              <a:spcBef>
                <a:spcPts val="1000"/>
              </a:spcBef>
              <a:buSzPts val="1800"/>
              <a:buNone/>
            </a:pPr>
            <a:endParaRPr sz="1800" dirty="0"/>
          </a:p>
        </p:txBody>
      </p:sp>
      <p:sp>
        <p:nvSpPr>
          <p:cNvPr id="5" name="Google Shape;218;p28">
            <a:extLst>
              <a:ext uri="{FF2B5EF4-FFF2-40B4-BE49-F238E27FC236}">
                <a16:creationId xmlns:a16="http://schemas.microsoft.com/office/drawing/2014/main" id="{CBAA36D1-3359-1449-B7C3-A96356C70AC6}"/>
              </a:ext>
            </a:extLst>
          </p:cNvPr>
          <p:cNvSpPr/>
          <p:nvPr/>
        </p:nvSpPr>
        <p:spPr>
          <a:xfrm>
            <a:off x="457199" y="2239888"/>
            <a:ext cx="6556800" cy="3263700"/>
          </a:xfrm>
          <a:prstGeom prst="rect">
            <a:avLst/>
          </a:prstGeom>
          <a:noFill/>
          <a:ln>
            <a:noFill/>
          </a:ln>
        </p:spPr>
        <p:txBody>
          <a:bodyPr spcFirstLastPara="1" wrap="square" lIns="91425" tIns="45700" rIns="91425" bIns="45700" anchor="t" anchorCtr="0">
            <a:noAutofit/>
          </a:bodyPr>
          <a:lstStyle/>
          <a:p>
            <a:pPr>
              <a:lnSpc>
                <a:spcPct val="98181"/>
              </a:lnSpc>
              <a:spcBef>
                <a:spcPts val="500"/>
              </a:spcBef>
              <a:buClr>
                <a:schemeClr val="dk1"/>
              </a:buClr>
              <a:buSzPts val="1100"/>
            </a:pPr>
            <a:r>
              <a:rPr lang="en-US" dirty="0">
                <a:solidFill>
                  <a:schemeClr val="dk1"/>
                </a:solidFill>
                <a:latin typeface="Consolas"/>
                <a:ea typeface="Consolas"/>
                <a:cs typeface="Consolas"/>
                <a:sym typeface="Consolas"/>
              </a:rPr>
              <a:t>for (int </a:t>
            </a:r>
            <a:r>
              <a:rPr lang="en-US" dirty="0" err="1">
                <a:solidFill>
                  <a:schemeClr val="dk1"/>
                </a:solidFill>
                <a:latin typeface="Consolas"/>
                <a:ea typeface="Consolas"/>
                <a:cs typeface="Consolas"/>
                <a:sym typeface="Consolas"/>
              </a:rPr>
              <a:t>i</a:t>
            </a:r>
            <a:r>
              <a:rPr lang="en-US" dirty="0">
                <a:solidFill>
                  <a:schemeClr val="dk1"/>
                </a:solidFill>
                <a:latin typeface="Consolas"/>
                <a:ea typeface="Consolas"/>
                <a:cs typeface="Consolas"/>
                <a:sym typeface="Consolas"/>
              </a:rPr>
              <a:t> = 1; </a:t>
            </a:r>
            <a:r>
              <a:rPr lang="en-US" dirty="0" err="1">
                <a:solidFill>
                  <a:schemeClr val="dk1"/>
                </a:solidFill>
                <a:latin typeface="Consolas"/>
                <a:ea typeface="Consolas"/>
                <a:cs typeface="Consolas"/>
                <a:sym typeface="Consolas"/>
              </a:rPr>
              <a:t>i</a:t>
            </a:r>
            <a:r>
              <a:rPr lang="en-US" dirty="0">
                <a:solidFill>
                  <a:schemeClr val="dk1"/>
                </a:solidFill>
                <a:latin typeface="Consolas"/>
                <a:ea typeface="Consolas"/>
                <a:cs typeface="Consolas"/>
                <a:sym typeface="Consolas"/>
              </a:rPr>
              <a:t> &lt; </a:t>
            </a:r>
            <a:r>
              <a:rPr lang="en-US" dirty="0" err="1">
                <a:solidFill>
                  <a:schemeClr val="dk1"/>
                </a:solidFill>
                <a:latin typeface="Consolas"/>
                <a:ea typeface="Consolas"/>
                <a:cs typeface="Consolas"/>
                <a:sym typeface="Consolas"/>
              </a:rPr>
              <a:t>a.length</a:t>
            </a:r>
            <a:r>
              <a:rPr lang="en-US" dirty="0">
                <a:solidFill>
                  <a:schemeClr val="dk1"/>
                </a:solidFill>
                <a:latin typeface="Consolas"/>
                <a:ea typeface="Consolas"/>
                <a:cs typeface="Consolas"/>
                <a:sym typeface="Consolas"/>
              </a:rPr>
              <a:t>; </a:t>
            </a:r>
            <a:r>
              <a:rPr lang="en-US" dirty="0" err="1">
                <a:solidFill>
                  <a:schemeClr val="dk1"/>
                </a:solidFill>
                <a:latin typeface="Consolas"/>
                <a:ea typeface="Consolas"/>
                <a:cs typeface="Consolas"/>
                <a:sym typeface="Consolas"/>
              </a:rPr>
              <a:t>i</a:t>
            </a:r>
            <a:r>
              <a:rPr lang="en-US" dirty="0">
                <a:solidFill>
                  <a:schemeClr val="dk1"/>
                </a:solidFill>
                <a:latin typeface="Consolas"/>
                <a:ea typeface="Consolas"/>
                <a:cs typeface="Consolas"/>
                <a:sym typeface="Consolas"/>
              </a:rPr>
              <a:t>++) {</a:t>
            </a:r>
            <a:endParaRPr dirty="0">
              <a:solidFill>
                <a:schemeClr val="dk1"/>
              </a:solidFill>
              <a:latin typeface="Consolas"/>
              <a:ea typeface="Consolas"/>
              <a:cs typeface="Consolas"/>
              <a:sym typeface="Consolas"/>
            </a:endParaRPr>
          </a:p>
          <a:p>
            <a:pPr>
              <a:lnSpc>
                <a:spcPct val="98181"/>
              </a:lnSpc>
              <a:spcBef>
                <a:spcPts val="500"/>
              </a:spcBef>
              <a:buClr>
                <a:schemeClr val="dk1"/>
              </a:buClr>
              <a:buSzPts val="1100"/>
            </a:pPr>
            <a:r>
              <a:rPr lang="en-US" dirty="0">
                <a:solidFill>
                  <a:schemeClr val="dk1"/>
                </a:solidFill>
                <a:latin typeface="Consolas"/>
                <a:ea typeface="Consolas"/>
                <a:cs typeface="Consolas"/>
                <a:sym typeface="Consolas"/>
              </a:rPr>
              <a:t>    int </a:t>
            </a:r>
            <a:r>
              <a:rPr lang="en-US" dirty="0" err="1">
                <a:solidFill>
                  <a:schemeClr val="dk1"/>
                </a:solidFill>
                <a:latin typeface="Consolas"/>
                <a:ea typeface="Consolas"/>
                <a:cs typeface="Consolas"/>
                <a:sym typeface="Consolas"/>
              </a:rPr>
              <a:t>toInsert</a:t>
            </a:r>
            <a:r>
              <a:rPr lang="en-US" dirty="0">
                <a:solidFill>
                  <a:schemeClr val="dk1"/>
                </a:solidFill>
                <a:latin typeface="Consolas"/>
                <a:ea typeface="Consolas"/>
                <a:cs typeface="Consolas"/>
                <a:sym typeface="Consolas"/>
              </a:rPr>
              <a:t> = a[</a:t>
            </a:r>
            <a:r>
              <a:rPr lang="en-US" dirty="0" err="1">
                <a:solidFill>
                  <a:schemeClr val="dk1"/>
                </a:solidFill>
                <a:latin typeface="Consolas"/>
                <a:ea typeface="Consolas"/>
                <a:cs typeface="Consolas"/>
                <a:sym typeface="Consolas"/>
              </a:rPr>
              <a:t>i</a:t>
            </a:r>
            <a:r>
              <a:rPr lang="en-US" dirty="0">
                <a:solidFill>
                  <a:schemeClr val="dk1"/>
                </a:solidFill>
                <a:latin typeface="Consolas"/>
                <a:ea typeface="Consolas"/>
                <a:cs typeface="Consolas"/>
                <a:sym typeface="Consolas"/>
              </a:rPr>
              <a:t>];</a:t>
            </a:r>
            <a:endParaRPr dirty="0">
              <a:solidFill>
                <a:schemeClr val="dk1"/>
              </a:solidFill>
              <a:latin typeface="Consolas"/>
              <a:ea typeface="Consolas"/>
              <a:cs typeface="Consolas"/>
              <a:sym typeface="Consolas"/>
            </a:endParaRPr>
          </a:p>
          <a:p>
            <a:pPr>
              <a:lnSpc>
                <a:spcPct val="98181"/>
              </a:lnSpc>
              <a:spcBef>
                <a:spcPts val="500"/>
              </a:spcBef>
              <a:buClr>
                <a:schemeClr val="dk1"/>
              </a:buClr>
              <a:buSzPts val="1100"/>
            </a:pPr>
            <a:r>
              <a:rPr lang="en-US" dirty="0">
                <a:solidFill>
                  <a:schemeClr val="dk1"/>
                </a:solidFill>
                <a:latin typeface="Consolas"/>
                <a:ea typeface="Consolas"/>
                <a:cs typeface="Consolas"/>
                <a:sym typeface="Consolas"/>
              </a:rPr>
              <a:t>    int j = i-1;</a:t>
            </a:r>
            <a:endParaRPr dirty="0">
              <a:solidFill>
                <a:schemeClr val="dk1"/>
              </a:solidFill>
              <a:latin typeface="Consolas"/>
              <a:ea typeface="Consolas"/>
              <a:cs typeface="Consolas"/>
              <a:sym typeface="Consolas"/>
            </a:endParaRPr>
          </a:p>
          <a:p>
            <a:pPr>
              <a:lnSpc>
                <a:spcPct val="98181"/>
              </a:lnSpc>
              <a:spcBef>
                <a:spcPts val="500"/>
              </a:spcBef>
              <a:buClr>
                <a:schemeClr val="dk1"/>
              </a:buClr>
              <a:buSzPts val="1100"/>
            </a:pPr>
            <a:r>
              <a:rPr lang="en-US" dirty="0">
                <a:solidFill>
                  <a:schemeClr val="dk1"/>
                </a:solidFill>
                <a:latin typeface="Consolas"/>
                <a:ea typeface="Consolas"/>
                <a:cs typeface="Consolas"/>
                <a:sym typeface="Consolas"/>
              </a:rPr>
              <a:t>    while ((j &gt;= 0) &amp;&amp; (a[j] &gt; </a:t>
            </a:r>
            <a:r>
              <a:rPr lang="en-US" dirty="0" err="1">
                <a:solidFill>
                  <a:schemeClr val="dk1"/>
                </a:solidFill>
                <a:latin typeface="Consolas"/>
                <a:ea typeface="Consolas"/>
                <a:cs typeface="Consolas"/>
                <a:sym typeface="Consolas"/>
              </a:rPr>
              <a:t>toInsert</a:t>
            </a:r>
            <a:r>
              <a:rPr lang="en-US" dirty="0">
                <a:solidFill>
                  <a:schemeClr val="dk1"/>
                </a:solidFill>
                <a:latin typeface="Consolas"/>
                <a:ea typeface="Consolas"/>
                <a:cs typeface="Consolas"/>
                <a:sym typeface="Consolas"/>
              </a:rPr>
              <a:t>)){</a:t>
            </a:r>
            <a:endParaRPr dirty="0">
              <a:solidFill>
                <a:schemeClr val="dk1"/>
              </a:solidFill>
              <a:latin typeface="Consolas"/>
              <a:ea typeface="Consolas"/>
              <a:cs typeface="Consolas"/>
              <a:sym typeface="Consolas"/>
            </a:endParaRPr>
          </a:p>
          <a:p>
            <a:pPr>
              <a:lnSpc>
                <a:spcPct val="98181"/>
              </a:lnSpc>
              <a:spcBef>
                <a:spcPts val="500"/>
              </a:spcBef>
              <a:buClr>
                <a:schemeClr val="dk1"/>
              </a:buClr>
              <a:buSzPts val="1100"/>
            </a:pPr>
            <a:r>
              <a:rPr lang="en-US" dirty="0">
                <a:solidFill>
                  <a:schemeClr val="dk1"/>
                </a:solidFill>
                <a:latin typeface="Consolas"/>
                <a:ea typeface="Consolas"/>
                <a:cs typeface="Consolas"/>
                <a:sym typeface="Consolas"/>
              </a:rPr>
              <a:t>       a[j+1] = a[j];</a:t>
            </a:r>
            <a:endParaRPr dirty="0">
              <a:solidFill>
                <a:schemeClr val="dk1"/>
              </a:solidFill>
              <a:latin typeface="Consolas"/>
              <a:ea typeface="Consolas"/>
              <a:cs typeface="Consolas"/>
              <a:sym typeface="Consolas"/>
            </a:endParaRPr>
          </a:p>
          <a:p>
            <a:pPr>
              <a:lnSpc>
                <a:spcPct val="98181"/>
              </a:lnSpc>
              <a:spcBef>
                <a:spcPts val="500"/>
              </a:spcBef>
              <a:buClr>
                <a:schemeClr val="dk1"/>
              </a:buClr>
              <a:buSzPts val="1100"/>
            </a:pPr>
            <a:r>
              <a:rPr lang="en-US" dirty="0">
                <a:solidFill>
                  <a:schemeClr val="dk1"/>
                </a:solidFill>
                <a:latin typeface="Consolas"/>
                <a:ea typeface="Consolas"/>
                <a:cs typeface="Consolas"/>
                <a:sym typeface="Consolas"/>
              </a:rPr>
              <a:t>       j--;</a:t>
            </a:r>
            <a:endParaRPr dirty="0">
              <a:solidFill>
                <a:schemeClr val="dk1"/>
              </a:solidFill>
              <a:latin typeface="Consolas"/>
              <a:ea typeface="Consolas"/>
              <a:cs typeface="Consolas"/>
              <a:sym typeface="Consolas"/>
            </a:endParaRPr>
          </a:p>
          <a:p>
            <a:pPr>
              <a:lnSpc>
                <a:spcPct val="98181"/>
              </a:lnSpc>
              <a:spcBef>
                <a:spcPts val="500"/>
              </a:spcBef>
              <a:buClr>
                <a:schemeClr val="dk1"/>
              </a:buClr>
              <a:buSzPts val="1100"/>
            </a:pPr>
            <a:r>
              <a:rPr lang="en-US" dirty="0">
                <a:solidFill>
                  <a:schemeClr val="dk1"/>
                </a:solidFill>
                <a:latin typeface="Consolas"/>
                <a:ea typeface="Consolas"/>
                <a:cs typeface="Consolas"/>
                <a:sym typeface="Consolas"/>
              </a:rPr>
              <a:t>    }</a:t>
            </a:r>
            <a:endParaRPr dirty="0">
              <a:solidFill>
                <a:schemeClr val="dk1"/>
              </a:solidFill>
              <a:latin typeface="Consolas"/>
              <a:ea typeface="Consolas"/>
              <a:cs typeface="Consolas"/>
              <a:sym typeface="Consolas"/>
            </a:endParaRPr>
          </a:p>
          <a:p>
            <a:pPr>
              <a:lnSpc>
                <a:spcPct val="98181"/>
              </a:lnSpc>
              <a:spcBef>
                <a:spcPts val="500"/>
              </a:spcBef>
              <a:buClr>
                <a:schemeClr val="dk1"/>
              </a:buClr>
              <a:buSzPts val="1100"/>
            </a:pPr>
            <a:r>
              <a:rPr lang="en-US" dirty="0">
                <a:solidFill>
                  <a:schemeClr val="dk1"/>
                </a:solidFill>
                <a:latin typeface="Consolas"/>
                <a:ea typeface="Consolas"/>
                <a:cs typeface="Consolas"/>
                <a:sym typeface="Consolas"/>
              </a:rPr>
              <a:t>    a[j+1] = </a:t>
            </a:r>
            <a:r>
              <a:rPr lang="en-US" dirty="0" err="1">
                <a:solidFill>
                  <a:schemeClr val="dk1"/>
                </a:solidFill>
                <a:latin typeface="Consolas"/>
                <a:ea typeface="Consolas"/>
                <a:cs typeface="Consolas"/>
                <a:sym typeface="Consolas"/>
              </a:rPr>
              <a:t>toInsert</a:t>
            </a:r>
            <a:r>
              <a:rPr lang="en-US" dirty="0">
                <a:solidFill>
                  <a:schemeClr val="dk1"/>
                </a:solidFill>
                <a:latin typeface="Consolas"/>
                <a:ea typeface="Consolas"/>
                <a:cs typeface="Consolas"/>
                <a:sym typeface="Consolas"/>
              </a:rPr>
              <a:t>;</a:t>
            </a:r>
            <a:endParaRPr dirty="0">
              <a:solidFill>
                <a:schemeClr val="dk1"/>
              </a:solidFill>
              <a:latin typeface="Consolas"/>
              <a:ea typeface="Consolas"/>
              <a:cs typeface="Consolas"/>
              <a:sym typeface="Consolas"/>
            </a:endParaRPr>
          </a:p>
          <a:p>
            <a:pPr>
              <a:lnSpc>
                <a:spcPct val="98181"/>
              </a:lnSpc>
              <a:spcBef>
                <a:spcPts val="500"/>
              </a:spcBef>
              <a:buClr>
                <a:schemeClr val="dk1"/>
              </a:buClr>
              <a:buSzPts val="1100"/>
            </a:pPr>
            <a:r>
              <a:rPr lang="en-US" dirty="0">
                <a:solidFill>
                  <a:schemeClr val="dk1"/>
                </a:solidFill>
                <a:latin typeface="Consolas"/>
                <a:ea typeface="Consolas"/>
                <a:cs typeface="Consolas"/>
                <a:sym typeface="Consolas"/>
              </a:rPr>
              <a:t>  }</a:t>
            </a:r>
            <a:endParaRPr dirty="0">
              <a:solidFill>
                <a:schemeClr val="dk1"/>
              </a:solidFill>
              <a:latin typeface="Consolas"/>
              <a:ea typeface="Consolas"/>
              <a:cs typeface="Consolas"/>
              <a:sym typeface="Consolas"/>
            </a:endParaRPr>
          </a:p>
          <a:p>
            <a:pPr>
              <a:lnSpc>
                <a:spcPct val="90000"/>
              </a:lnSpc>
              <a:spcBef>
                <a:spcPts val="500"/>
              </a:spcBef>
              <a:buClr>
                <a:schemeClr val="dk1"/>
              </a:buClr>
              <a:buSzPts val="1042"/>
            </a:pPr>
            <a:endParaRPr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237891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4">
                                            <p:txEl>
                                              <p:pRg st="0" end="0"/>
                                            </p:txEl>
                                          </p:spTgt>
                                        </p:tgtEl>
                                        <p:attrNameLst>
                                          <p:attrName>style.visibility</p:attrName>
                                        </p:attrNameLst>
                                      </p:cBhvr>
                                      <p:to>
                                        <p:strVal val="visible"/>
                                      </p:to>
                                    </p:set>
                                    <p:animEffect transition="in" filter="fade">
                                      <p:cBhvr>
                                        <p:cTn id="7" dur="500"/>
                                        <p:tgtEl>
                                          <p:spTgt spid="224">
                                            <p:txEl>
                                              <p:pRg st="0" end="0"/>
                                            </p:txEl>
                                          </p:spTgt>
                                        </p:tgtEl>
                                      </p:cBhvr>
                                    </p:animEffect>
                                  </p:childTnLst>
                                </p:cTn>
                              </p:par>
                              <p:par>
                                <p:cTn id="8" presetID="3" presetClass="emph" presetSubtype="2" fill="hold" nodeType="withEffect">
                                  <p:stCondLst>
                                    <p:cond delay="0"/>
                                  </p:stCondLst>
                                  <p:childTnLst>
                                    <p:animClr clrSpc="rgb" dir="cw">
                                      <p:cBhvr override="childStyle">
                                        <p:cTn id="9" dur="500" fill="hold"/>
                                        <p:tgtEl>
                                          <p:spTgt spid="5">
                                            <p:txEl>
                                              <p:pRg st="3" end="3"/>
                                            </p:txEl>
                                          </p:spTgt>
                                        </p:tgtEl>
                                        <p:attrNameLst>
                                          <p:attrName>style.color</p:attrName>
                                        </p:attrNameLst>
                                      </p:cBhvr>
                                      <p:to>
                                        <a:srgbClr val="FF0000"/>
                                      </p:to>
                                    </p:animClr>
                                  </p:childTnLst>
                                </p:cTn>
                              </p:par>
                              <p:par>
                                <p:cTn id="10" presetID="3" presetClass="emph" presetSubtype="2" fill="hold" nodeType="withEffect">
                                  <p:stCondLst>
                                    <p:cond delay="0"/>
                                  </p:stCondLst>
                                  <p:childTnLst>
                                    <p:animClr clrSpc="rgb" dir="cw">
                                      <p:cBhvr override="childStyle">
                                        <p:cTn id="11" dur="500" fill="hold"/>
                                        <p:tgtEl>
                                          <p:spTgt spid="5">
                                            <p:txEl>
                                              <p:pRg st="4" end="4"/>
                                            </p:txEl>
                                          </p:spTgt>
                                        </p:tgtEl>
                                        <p:attrNameLst>
                                          <p:attrName>style.color</p:attrName>
                                        </p:attrNameLst>
                                      </p:cBhvr>
                                      <p:to>
                                        <a:srgbClr val="FF0000"/>
                                      </p:to>
                                    </p:animClr>
                                  </p:childTnLst>
                                </p:cTn>
                              </p:par>
                              <p:par>
                                <p:cTn id="12" presetID="3" presetClass="emph" presetSubtype="2" fill="hold" nodeType="withEffect">
                                  <p:stCondLst>
                                    <p:cond delay="0"/>
                                  </p:stCondLst>
                                  <p:childTnLst>
                                    <p:animClr clrSpc="rgb" dir="cw">
                                      <p:cBhvr override="childStyle">
                                        <p:cTn id="13" dur="500" fill="hold"/>
                                        <p:tgtEl>
                                          <p:spTgt spid="5">
                                            <p:txEl>
                                              <p:pRg st="5" end="5"/>
                                            </p:txEl>
                                          </p:spTgt>
                                        </p:tgtEl>
                                        <p:attrNameLst>
                                          <p:attrName>style.color</p:attrName>
                                        </p:attrNameLst>
                                      </p:cBhvr>
                                      <p:to>
                                        <a:srgbClr val="FF0000"/>
                                      </p:to>
                                    </p:animClr>
                                  </p:childTnLst>
                                </p:cTn>
                              </p:par>
                              <p:par>
                                <p:cTn id="14" presetID="3" presetClass="emph" presetSubtype="2" fill="hold" nodeType="withEffect">
                                  <p:stCondLst>
                                    <p:cond delay="0"/>
                                  </p:stCondLst>
                                  <p:childTnLst>
                                    <p:animClr clrSpc="rgb" dir="cw">
                                      <p:cBhvr override="childStyle">
                                        <p:cTn id="15" dur="500" fill="hold"/>
                                        <p:tgtEl>
                                          <p:spTgt spid="5">
                                            <p:txEl>
                                              <p:pRg st="6" end="6"/>
                                            </p:txEl>
                                          </p:spTgt>
                                        </p:tgtEl>
                                        <p:attrNameLst>
                                          <p:attrName>style.color</p:attrName>
                                        </p:attrNameLst>
                                      </p:cBhvr>
                                      <p:to>
                                        <a:srgbClr val="FF0000"/>
                                      </p:to>
                                    </p:animClr>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4">
                                            <p:txEl>
                                              <p:pRg st="1" end="1"/>
                                            </p:txEl>
                                          </p:spTgt>
                                        </p:tgtEl>
                                        <p:attrNameLst>
                                          <p:attrName>style.visibility</p:attrName>
                                        </p:attrNameLst>
                                      </p:cBhvr>
                                      <p:to>
                                        <p:strVal val="visible"/>
                                      </p:to>
                                    </p:set>
                                    <p:animEffect transition="in" filter="fade">
                                      <p:cBhvr>
                                        <p:cTn id="20" dur="500"/>
                                        <p:tgtEl>
                                          <p:spTgt spid="22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4">
                                            <p:txEl>
                                              <p:pRg st="2" end="2"/>
                                            </p:txEl>
                                          </p:spTgt>
                                        </p:tgtEl>
                                        <p:attrNameLst>
                                          <p:attrName>style.visibility</p:attrName>
                                        </p:attrNameLst>
                                      </p:cBhvr>
                                      <p:to>
                                        <p:strVal val="visible"/>
                                      </p:to>
                                    </p:set>
                                    <p:animEffect transition="in" filter="fade">
                                      <p:cBhvr>
                                        <p:cTn id="25" dur="500"/>
                                        <p:tgtEl>
                                          <p:spTgt spid="224">
                                            <p:txEl>
                                              <p:pRg st="2" end="2"/>
                                            </p:txEl>
                                          </p:spTgt>
                                        </p:tgtEl>
                                      </p:cBhvr>
                                    </p:animEffect>
                                  </p:childTnLst>
                                </p:cTn>
                              </p:par>
                              <p:par>
                                <p:cTn id="26" presetID="3" presetClass="emph" presetSubtype="2" fill="hold" nodeType="withEffect">
                                  <p:stCondLst>
                                    <p:cond delay="0"/>
                                  </p:stCondLst>
                                  <p:childTnLst>
                                    <p:animClr clrSpc="rgb" dir="cw">
                                      <p:cBhvr override="childStyle">
                                        <p:cTn id="27" dur="500" fill="hold"/>
                                        <p:tgtEl>
                                          <p:spTgt spid="5">
                                            <p:txEl>
                                              <p:pRg st="0" end="0"/>
                                            </p:txEl>
                                          </p:spTgt>
                                        </p:tgtEl>
                                        <p:attrNameLst>
                                          <p:attrName>style.color</p:attrName>
                                        </p:attrNameLst>
                                      </p:cBhvr>
                                      <p:to>
                                        <a:srgbClr val="FF0000"/>
                                      </p:to>
                                    </p:animClr>
                                  </p:childTnLst>
                                </p:cTn>
                              </p:par>
                              <p:par>
                                <p:cTn id="28" presetID="3" presetClass="emph" presetSubtype="2" fill="hold" nodeType="withEffect">
                                  <p:stCondLst>
                                    <p:cond delay="0"/>
                                  </p:stCondLst>
                                  <p:childTnLst>
                                    <p:animClr clrSpc="rgb" dir="cw">
                                      <p:cBhvr override="childStyle">
                                        <p:cTn id="29" dur="500" fill="hold"/>
                                        <p:tgtEl>
                                          <p:spTgt spid="5">
                                            <p:txEl>
                                              <p:pRg st="8" end="8"/>
                                            </p:txEl>
                                          </p:spTgt>
                                        </p:tgtEl>
                                        <p:attrNameLst>
                                          <p:attrName>style.color</p:attrName>
                                        </p:attrNameLst>
                                      </p:cBhvr>
                                      <p:to>
                                        <a:srgbClr val="FF0000"/>
                                      </p:to>
                                    </p:animClr>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4">
                                            <p:txEl>
                                              <p:pRg st="3" end="3"/>
                                            </p:txEl>
                                          </p:spTgt>
                                        </p:tgtEl>
                                        <p:attrNameLst>
                                          <p:attrName>style.visibility</p:attrName>
                                        </p:attrNameLst>
                                      </p:cBhvr>
                                      <p:to>
                                        <p:strVal val="visible"/>
                                      </p:to>
                                    </p:set>
                                    <p:animEffect transition="in" filter="fade">
                                      <p:cBhvr>
                                        <p:cTn id="34" dur="500"/>
                                        <p:tgtEl>
                                          <p:spTgt spid="224">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24">
                                            <p:txEl>
                                              <p:pRg st="4" end="4"/>
                                            </p:txEl>
                                          </p:spTgt>
                                        </p:tgtEl>
                                        <p:attrNameLst>
                                          <p:attrName>style.visibility</p:attrName>
                                        </p:attrNameLst>
                                      </p:cBhvr>
                                      <p:to>
                                        <p:strVal val="visible"/>
                                      </p:to>
                                    </p:set>
                                    <p:animEffect transition="in" filter="fade">
                                      <p:cBhvr>
                                        <p:cTn id="39" dur="500"/>
                                        <p:tgtEl>
                                          <p:spTgt spid="22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3"/>
          <p:cNvSpPr txBox="1">
            <a:spLocks noGrp="1"/>
          </p:cNvSpPr>
          <p:nvPr>
            <p:ph type="title"/>
          </p:nvPr>
        </p:nvSpPr>
        <p:spPr>
          <a:xfrm>
            <a:off x="457200" y="1145172"/>
            <a:ext cx="8229600" cy="738633"/>
          </a:xfrm>
          <a:prstGeom prst="rect">
            <a:avLst/>
          </a:prstGeom>
          <a:noFill/>
          <a:ln>
            <a:noFill/>
          </a:ln>
        </p:spPr>
        <p:txBody>
          <a:bodyPr spcFirstLastPara="1" wrap="square" lIns="91425" tIns="91425" rIns="91425" bIns="91425" anchor="b" anchorCtr="0">
            <a:noAutofit/>
          </a:bodyPr>
          <a:lstStyle/>
          <a:p>
            <a:pPr>
              <a:buClr>
                <a:srgbClr val="000000"/>
              </a:buClr>
            </a:pPr>
            <a:r>
              <a:rPr lang="ru-RU" sz="4400" dirty="0">
                <a:solidFill>
                  <a:srgbClr val="0070C0"/>
                </a:solidFill>
                <a:latin typeface="+mj-lt"/>
                <a:ea typeface="+mj-ea"/>
                <a:cs typeface="+mj-cs"/>
              </a:rPr>
              <a:t>Сортировки</a:t>
            </a:r>
            <a:endParaRPr sz="4400" dirty="0">
              <a:solidFill>
                <a:srgbClr val="0070C0"/>
              </a:solidFill>
              <a:latin typeface="+mj-lt"/>
              <a:ea typeface="+mj-ea"/>
              <a:cs typeface="+mj-cs"/>
            </a:endParaRPr>
          </a:p>
        </p:txBody>
      </p:sp>
      <p:sp>
        <p:nvSpPr>
          <p:cNvPr id="42" name="Google Shape;42;p3"/>
          <p:cNvSpPr txBox="1">
            <a:spLocks noGrp="1"/>
          </p:cNvSpPr>
          <p:nvPr>
            <p:ph type="body" idx="1"/>
          </p:nvPr>
        </p:nvSpPr>
        <p:spPr>
          <a:xfrm>
            <a:off x="587347" y="1883804"/>
            <a:ext cx="8229600" cy="3824846"/>
          </a:xfrm>
          <a:prstGeom prst="rect">
            <a:avLst/>
          </a:prstGeom>
          <a:noFill/>
          <a:ln>
            <a:noFill/>
          </a:ln>
        </p:spPr>
        <p:txBody>
          <a:bodyPr spcFirstLastPara="1" wrap="square" lIns="91425" tIns="91425" rIns="91425" bIns="91425" anchor="ctr" anchorCtr="0">
            <a:noAutofit/>
          </a:bodyPr>
          <a:lstStyle/>
          <a:p>
            <a:pPr marL="533400" indent="-457200">
              <a:spcBef>
                <a:spcPts val="1000"/>
              </a:spcBef>
              <a:buSzPct val="100000"/>
              <a:buFont typeface="Arial" charset="0"/>
              <a:buChar char="•"/>
            </a:pPr>
            <a:r>
              <a:rPr lang="en-US" sz="2600" u="sng" dirty="0">
                <a:solidFill>
                  <a:srgbClr val="7F7F7F"/>
                </a:solidFill>
                <a:hlinkClick r:id="rId3" action="ppaction://hlinksldjump">
                  <a:extLst>
                    <a:ext uri="{A12FA001-AC4F-418D-AE19-62706E023703}">
                      <ahyp:hlinkClr xmlns:ahyp="http://schemas.microsoft.com/office/drawing/2018/hyperlinkcolor" val="tx"/>
                    </a:ext>
                  </a:extLst>
                </a:hlinkClick>
              </a:rPr>
              <a:t>Bubble Sort</a:t>
            </a:r>
            <a:endParaRPr sz="2600" dirty="0">
              <a:solidFill>
                <a:srgbClr val="7F7F7F"/>
              </a:solidFill>
            </a:endParaRPr>
          </a:p>
          <a:p>
            <a:pPr marL="533400" indent="-457200">
              <a:spcBef>
                <a:spcPts val="1000"/>
              </a:spcBef>
              <a:buSzPct val="100000"/>
              <a:buFont typeface="Arial" charset="0"/>
              <a:buChar char="•"/>
            </a:pPr>
            <a:r>
              <a:rPr lang="en-US" sz="2600" u="sng" dirty="0">
                <a:solidFill>
                  <a:srgbClr val="7F7F7F"/>
                </a:solidFill>
                <a:hlinkClick r:id="rId4" action="ppaction://hlinksldjump">
                  <a:extLst>
                    <a:ext uri="{A12FA001-AC4F-418D-AE19-62706E023703}">
                      <ahyp:hlinkClr xmlns:ahyp="http://schemas.microsoft.com/office/drawing/2018/hyperlinkcolor" val="tx"/>
                    </a:ext>
                  </a:extLst>
                </a:hlinkClick>
              </a:rPr>
              <a:t>Insertion Sort</a:t>
            </a:r>
            <a:endParaRPr sz="2600" dirty="0">
              <a:solidFill>
                <a:srgbClr val="7F7F7F"/>
              </a:solidFill>
            </a:endParaRPr>
          </a:p>
          <a:p>
            <a:pPr marL="533400" indent="-457200">
              <a:spcBef>
                <a:spcPts val="1000"/>
              </a:spcBef>
              <a:buClr>
                <a:srgbClr val="FF0000"/>
              </a:buClr>
              <a:buSzPct val="100000"/>
              <a:buFont typeface="Arial" charset="0"/>
              <a:buChar char="•"/>
            </a:pPr>
            <a:r>
              <a:rPr lang="en-US" sz="2600" u="sng" dirty="0">
                <a:solidFill>
                  <a:srgbClr val="FF0000"/>
                </a:solidFill>
                <a:hlinkClick r:id="rId5" action="ppaction://hlinksldjump">
                  <a:extLst>
                    <a:ext uri="{A12FA001-AC4F-418D-AE19-62706E023703}">
                      <ahyp:hlinkClr xmlns:ahyp="http://schemas.microsoft.com/office/drawing/2018/hyperlinkcolor" val="tx"/>
                    </a:ext>
                  </a:extLst>
                </a:hlinkClick>
              </a:rPr>
              <a:t>Selection Sort</a:t>
            </a:r>
            <a:endParaRPr sz="2600" dirty="0">
              <a:solidFill>
                <a:srgbClr val="FF0000"/>
              </a:solidFill>
            </a:endParaRPr>
          </a:p>
          <a:p>
            <a:pPr marL="533400" indent="-457200">
              <a:spcBef>
                <a:spcPts val="1000"/>
              </a:spcBef>
              <a:buSzPct val="100000"/>
              <a:buFont typeface="Arial" charset="0"/>
              <a:buChar char="•"/>
            </a:pPr>
            <a:r>
              <a:rPr lang="en-US" sz="2600" u="sng" dirty="0">
                <a:solidFill>
                  <a:srgbClr val="0000FF"/>
                </a:solidFill>
                <a:hlinkClick r:id="rId6" action="ppaction://hlinksldjump">
                  <a:extLst>
                    <a:ext uri="{A12FA001-AC4F-418D-AE19-62706E023703}">
                      <ahyp:hlinkClr xmlns:ahyp="http://schemas.microsoft.com/office/drawing/2018/hyperlinkcolor" val="tx"/>
                    </a:ext>
                  </a:extLst>
                </a:hlinkClick>
              </a:rPr>
              <a:t>Merge Sort</a:t>
            </a:r>
            <a:endParaRPr sz="2600" u="sng" dirty="0">
              <a:solidFill>
                <a:srgbClr val="0000FF"/>
              </a:solidFill>
            </a:endParaRPr>
          </a:p>
        </p:txBody>
      </p:sp>
      <p:pic>
        <p:nvPicPr>
          <p:cNvPr id="4" name="Рисунок 3">
            <a:extLst>
              <a:ext uri="{FF2B5EF4-FFF2-40B4-BE49-F238E27FC236}">
                <a16:creationId xmlns:a16="http://schemas.microsoft.com/office/drawing/2014/main" id="{8D001212-2966-E548-817A-FDDD31ACCD78}"/>
              </a:ext>
            </a:extLst>
          </p:cNvPr>
          <p:cNvPicPr>
            <a:picLocks noChangeAspect="1"/>
          </p:cNvPicPr>
          <p:nvPr/>
        </p:nvPicPr>
        <p:blipFill>
          <a:blip r:embed="rId7"/>
          <a:stretch>
            <a:fillRect/>
          </a:stretch>
        </p:blipFill>
        <p:spPr>
          <a:xfrm>
            <a:off x="5215633" y="1883804"/>
            <a:ext cx="2788513" cy="4011168"/>
          </a:xfrm>
          <a:prstGeom prst="rect">
            <a:avLst/>
          </a:prstGeom>
        </p:spPr>
      </p:pic>
    </p:spTree>
    <p:extLst>
      <p:ext uri="{BB962C8B-B14F-4D97-AF65-F5344CB8AC3E}">
        <p14:creationId xmlns:p14="http://schemas.microsoft.com/office/powerpoint/2010/main" val="1857911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txBox="1">
            <a:spLocks noGrp="1"/>
          </p:cNvSpPr>
          <p:nvPr>
            <p:ph type="title"/>
          </p:nvPr>
        </p:nvSpPr>
        <p:spPr>
          <a:xfrm>
            <a:off x="457200" y="1063228"/>
            <a:ext cx="8427309" cy="857250"/>
          </a:xfrm>
          <a:prstGeom prst="rect">
            <a:avLst/>
          </a:prstGeom>
          <a:noFill/>
          <a:ln>
            <a:noFill/>
          </a:ln>
        </p:spPr>
        <p:txBody>
          <a:bodyPr spcFirstLastPara="1" wrap="square" lIns="91425" tIns="91425" rIns="91425" bIns="91425" anchor="b" anchorCtr="0">
            <a:noAutofit/>
          </a:bodyPr>
          <a:lstStyle/>
          <a:p>
            <a:pPr>
              <a:buClr>
                <a:srgbClr val="000000"/>
              </a:buClr>
            </a:pPr>
            <a:r>
              <a:rPr lang="ru-RU" sz="4400" dirty="0">
                <a:solidFill>
                  <a:srgbClr val="0070C0"/>
                </a:solidFill>
                <a:latin typeface="+mj-lt"/>
                <a:ea typeface="+mj-ea"/>
                <a:cs typeface="+mj-cs"/>
              </a:rPr>
              <a:t>Сортировка выбором</a:t>
            </a:r>
            <a:r>
              <a:rPr lang="en-US" sz="4400" dirty="0">
                <a:solidFill>
                  <a:srgbClr val="0070C0"/>
                </a:solidFill>
                <a:latin typeface="+mj-lt"/>
                <a:ea typeface="+mj-ea"/>
                <a:cs typeface="+mj-cs"/>
              </a:rPr>
              <a:t> (1/2)</a:t>
            </a:r>
            <a:endParaRPr sz="4400" dirty="0">
              <a:solidFill>
                <a:srgbClr val="0070C0"/>
              </a:solidFill>
              <a:latin typeface="+mj-lt"/>
              <a:ea typeface="+mj-ea"/>
              <a:cs typeface="+mj-cs"/>
            </a:endParaRPr>
          </a:p>
        </p:txBody>
      </p:sp>
      <p:sp>
        <p:nvSpPr>
          <p:cNvPr id="231" name="Google Shape;231;p30"/>
          <p:cNvSpPr txBox="1"/>
          <p:nvPr/>
        </p:nvSpPr>
        <p:spPr>
          <a:xfrm>
            <a:off x="705367" y="2065736"/>
            <a:ext cx="7420716" cy="4542097"/>
          </a:xfrm>
          <a:prstGeom prst="rect">
            <a:avLst/>
          </a:prstGeom>
          <a:noFill/>
          <a:ln>
            <a:noFill/>
          </a:ln>
        </p:spPr>
        <p:txBody>
          <a:bodyPr spcFirstLastPara="1" wrap="square" lIns="91425" tIns="91425" rIns="91425" bIns="91425" anchor="t" anchorCtr="0">
            <a:noAutofit/>
          </a:bodyPr>
          <a:lstStyle/>
          <a:p>
            <a:pPr marL="457200" indent="-457200">
              <a:buClr>
                <a:schemeClr val="dk1"/>
              </a:buClr>
              <a:buSzPts val="2000"/>
              <a:buFont typeface="Merriweather Sans"/>
              <a:buChar char="●"/>
            </a:pPr>
            <a:r>
              <a:rPr lang="ru-RU" sz="2000" dirty="0">
                <a:solidFill>
                  <a:schemeClr val="dk1"/>
                </a:solidFill>
                <a:latin typeface="Arial"/>
                <a:ea typeface="Arial"/>
                <a:cs typeface="Arial"/>
                <a:sym typeface="Arial"/>
              </a:rPr>
              <a:t>Покажите наименьший элемент и вставьте его в </a:t>
            </a:r>
            <a:r>
              <a:rPr lang="en-US" sz="2000" dirty="0">
                <a:solidFill>
                  <a:schemeClr val="dk1"/>
                </a:solidFill>
                <a:latin typeface="Arial"/>
                <a:ea typeface="Arial"/>
                <a:cs typeface="Arial"/>
                <a:sym typeface="Arial"/>
              </a:rPr>
              <a:t>a[0]</a:t>
            </a:r>
            <a:endParaRPr sz="1400" dirty="0">
              <a:solidFill>
                <a:srgbClr val="000000"/>
              </a:solidFill>
              <a:latin typeface="Arial"/>
              <a:ea typeface="Arial"/>
              <a:cs typeface="Arial"/>
              <a:sym typeface="Arial"/>
            </a:endParaRPr>
          </a:p>
          <a:p>
            <a:pPr marL="457200" indent="-457200">
              <a:spcBef>
                <a:spcPts val="2000"/>
              </a:spcBef>
              <a:buClr>
                <a:schemeClr val="dk1"/>
              </a:buClr>
              <a:buSzPts val="2000"/>
              <a:buFont typeface="Merriweather Sans"/>
              <a:buChar char="●"/>
            </a:pPr>
            <a:r>
              <a:rPr lang="ru-RU" sz="2000" dirty="0">
                <a:solidFill>
                  <a:schemeClr val="dk1"/>
                </a:solidFill>
                <a:latin typeface="Arial"/>
                <a:ea typeface="Arial"/>
                <a:cs typeface="Arial"/>
                <a:sym typeface="Arial"/>
              </a:rPr>
              <a:t>Найти </a:t>
            </a:r>
            <a:r>
              <a:rPr lang="en-US" sz="2000" dirty="0">
                <a:solidFill>
                  <a:schemeClr val="dk1"/>
                </a:solidFill>
                <a:latin typeface="Arial"/>
                <a:ea typeface="Arial"/>
                <a:cs typeface="Arial"/>
                <a:sym typeface="Arial"/>
              </a:rPr>
              <a:t> 2</a:t>
            </a:r>
            <a:r>
              <a:rPr lang="ru-RU" sz="2000" baseline="30000" dirty="0">
                <a:solidFill>
                  <a:schemeClr val="dk1"/>
                </a:solidFill>
                <a:latin typeface="Arial"/>
                <a:ea typeface="Arial"/>
                <a:cs typeface="Arial"/>
                <a:sym typeface="Arial"/>
              </a:rPr>
              <a:t>ой</a:t>
            </a:r>
            <a:r>
              <a:rPr lang="en-US" sz="2000" dirty="0">
                <a:solidFill>
                  <a:schemeClr val="dk1"/>
                </a:solidFill>
                <a:latin typeface="Arial"/>
                <a:ea typeface="Arial"/>
                <a:cs typeface="Arial"/>
                <a:sym typeface="Arial"/>
              </a:rPr>
              <a:t> </a:t>
            </a:r>
            <a:r>
              <a:rPr lang="ru-RU" sz="2000" dirty="0">
                <a:solidFill>
                  <a:schemeClr val="dk1"/>
                </a:solidFill>
                <a:latin typeface="Arial"/>
                <a:ea typeface="Arial"/>
                <a:cs typeface="Arial"/>
                <a:sym typeface="Arial"/>
              </a:rPr>
              <a:t> наименьший элемент и положить его а </a:t>
            </a:r>
            <a:r>
              <a:rPr lang="en-US" sz="2000" dirty="0">
                <a:solidFill>
                  <a:schemeClr val="dk1"/>
                </a:solidFill>
                <a:latin typeface="Arial"/>
                <a:ea typeface="Arial"/>
                <a:cs typeface="Arial"/>
                <a:sym typeface="Arial"/>
              </a:rPr>
              <a:t>a[1], </a:t>
            </a:r>
            <a:r>
              <a:rPr lang="ru-RU" sz="2000" dirty="0">
                <a:solidFill>
                  <a:schemeClr val="dk1"/>
                </a:solidFill>
                <a:latin typeface="Arial"/>
                <a:ea typeface="Arial"/>
                <a:cs typeface="Arial"/>
                <a:sym typeface="Arial"/>
              </a:rPr>
              <a:t>и т д</a:t>
            </a:r>
            <a:r>
              <a:rPr lang="en-US" sz="2000" dirty="0">
                <a:solidFill>
                  <a:schemeClr val="dk1"/>
                </a:solidFill>
                <a:latin typeface="Arial"/>
                <a:ea typeface="Arial"/>
                <a:cs typeface="Arial"/>
                <a:sym typeface="Arial"/>
              </a:rPr>
              <a:t>.</a:t>
            </a:r>
            <a:endParaRPr sz="2000" dirty="0">
              <a:solidFill>
                <a:schemeClr val="dk1"/>
              </a:solidFill>
              <a:latin typeface="Arial"/>
              <a:ea typeface="Arial"/>
              <a:cs typeface="Arial"/>
              <a:sym typeface="Arial"/>
            </a:endParaRPr>
          </a:p>
          <a:p>
            <a:pPr marL="457200" indent="-457200">
              <a:spcBef>
                <a:spcPts val="2000"/>
              </a:spcBef>
              <a:buClr>
                <a:schemeClr val="dk1"/>
              </a:buClr>
              <a:buSzPts val="2000"/>
              <a:buFont typeface="Merriweather Sans"/>
              <a:buChar char="●"/>
            </a:pPr>
            <a:r>
              <a:rPr lang="ru-RU" sz="2000" dirty="0">
                <a:solidFill>
                  <a:schemeClr val="dk1"/>
                </a:solidFill>
                <a:latin typeface="Arial"/>
                <a:ea typeface="Arial"/>
                <a:cs typeface="Arial"/>
                <a:sym typeface="Arial"/>
              </a:rPr>
              <a:t>Меньше перемещений данных </a:t>
            </a:r>
            <a:r>
              <a:rPr lang="en-US" sz="2000" dirty="0">
                <a:solidFill>
                  <a:schemeClr val="dk1"/>
                </a:solidFill>
                <a:latin typeface="Arial"/>
                <a:ea typeface="Arial"/>
                <a:cs typeface="Arial"/>
                <a:sym typeface="Arial"/>
              </a:rPr>
              <a:t>(</a:t>
            </a:r>
            <a:r>
              <a:rPr lang="ru-RU" sz="2000" dirty="0">
                <a:solidFill>
                  <a:schemeClr val="dk1"/>
                </a:solidFill>
                <a:latin typeface="Arial"/>
                <a:ea typeface="Arial"/>
                <a:cs typeface="Arial"/>
                <a:sym typeface="Arial"/>
              </a:rPr>
              <a:t>не так как перемещения пузырьков</a:t>
            </a:r>
            <a:r>
              <a:rPr lang="en-US" sz="2000" dirty="0">
                <a:solidFill>
                  <a:schemeClr val="dk1"/>
                </a:solidFill>
                <a:latin typeface="Arial"/>
                <a:ea typeface="Arial"/>
                <a:cs typeface="Arial"/>
                <a:sym typeface="Arial"/>
              </a:rPr>
              <a:t>)</a:t>
            </a:r>
            <a:r>
              <a:rPr lang="en-US" sz="2000" dirty="0">
                <a:solidFill>
                  <a:schemeClr val="lt1"/>
                </a:solidFill>
                <a:latin typeface="Arial"/>
                <a:ea typeface="Arial"/>
                <a:cs typeface="Arial"/>
                <a:sym typeface="Arial"/>
              </a:rPr>
              <a:t>N is the number of objects in sequence</a:t>
            </a:r>
            <a:endParaRPr sz="1400" dirty="0">
              <a:solidFill>
                <a:srgbClr val="000000"/>
              </a:solidFill>
              <a:latin typeface="Arial"/>
              <a:ea typeface="Arial"/>
              <a:cs typeface="Arial"/>
              <a:sym typeface="Arial"/>
            </a:endParaRPr>
          </a:p>
          <a:p>
            <a:pPr marL="457200" indent="-330200">
              <a:spcBef>
                <a:spcPts val="1000"/>
              </a:spcBef>
              <a:buClr>
                <a:schemeClr val="dk1"/>
              </a:buClr>
              <a:buSzPts val="2000"/>
            </a:pPr>
            <a:endParaRPr sz="2000" dirty="0">
              <a:solidFill>
                <a:schemeClr val="dk1"/>
              </a:solidFill>
              <a:latin typeface="Arial"/>
              <a:ea typeface="Arial"/>
              <a:cs typeface="Arial"/>
              <a:sym typeface="Arial"/>
            </a:endParaRPr>
          </a:p>
          <a:p>
            <a:pPr marL="457200" indent="-330200">
              <a:buClr>
                <a:schemeClr val="dk1"/>
              </a:buClr>
              <a:buSzPts val="2000"/>
            </a:pPr>
            <a:endParaRPr sz="2000" dirty="0">
              <a:solidFill>
                <a:schemeClr val="dk1"/>
              </a:solidFill>
              <a:latin typeface="Arial"/>
              <a:ea typeface="Arial"/>
              <a:cs typeface="Arial"/>
              <a:sym typeface="Arial"/>
            </a:endParaRPr>
          </a:p>
        </p:txBody>
      </p:sp>
      <p:grpSp>
        <p:nvGrpSpPr>
          <p:cNvPr id="232" name="Google Shape;232;p30"/>
          <p:cNvGrpSpPr/>
          <p:nvPr/>
        </p:nvGrpSpPr>
        <p:grpSpPr>
          <a:xfrm>
            <a:off x="2933700" y="4158851"/>
            <a:ext cx="3276600" cy="1266825"/>
            <a:chOff x="5114475" y="3372750"/>
            <a:chExt cx="3276600" cy="1266825"/>
          </a:xfrm>
        </p:grpSpPr>
        <p:pic>
          <p:nvPicPr>
            <p:cNvPr id="233" name="Google Shape;233;p30"/>
            <p:cNvPicPr preferRelativeResize="0"/>
            <p:nvPr/>
          </p:nvPicPr>
          <p:blipFill rotWithShape="1">
            <a:blip r:embed="rId3">
              <a:alphaModFix/>
            </a:blip>
            <a:srcRect/>
            <a:stretch/>
          </p:blipFill>
          <p:spPr>
            <a:xfrm>
              <a:off x="6770250" y="3888400"/>
              <a:ext cx="819150" cy="423850"/>
            </a:xfrm>
            <a:prstGeom prst="rect">
              <a:avLst/>
            </a:prstGeom>
            <a:noFill/>
            <a:ln>
              <a:noFill/>
            </a:ln>
          </p:spPr>
        </p:pic>
        <p:pic>
          <p:nvPicPr>
            <p:cNvPr id="234" name="Google Shape;234;p30"/>
            <p:cNvPicPr preferRelativeResize="0"/>
            <p:nvPr/>
          </p:nvPicPr>
          <p:blipFill rotWithShape="1">
            <a:blip r:embed="rId4">
              <a:alphaModFix/>
            </a:blip>
            <a:srcRect/>
            <a:stretch/>
          </p:blipFill>
          <p:spPr>
            <a:xfrm>
              <a:off x="5114475" y="3372750"/>
              <a:ext cx="3276600" cy="1266825"/>
            </a:xfrm>
            <a:prstGeom prst="rect">
              <a:avLst/>
            </a:prstGeom>
            <a:noFill/>
            <a:ln>
              <a:noFill/>
            </a:ln>
          </p:spPr>
        </p:pic>
      </p:grpSp>
    </p:spTree>
    <p:extLst>
      <p:ext uri="{BB962C8B-B14F-4D97-AF65-F5344CB8AC3E}">
        <p14:creationId xmlns:p14="http://schemas.microsoft.com/office/powerpoint/2010/main" val="134639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1">
                                            <p:txEl>
                                              <p:pRg st="0" end="0"/>
                                            </p:txEl>
                                          </p:spTgt>
                                        </p:tgtEl>
                                        <p:attrNameLst>
                                          <p:attrName>style.visibility</p:attrName>
                                        </p:attrNameLst>
                                      </p:cBhvr>
                                      <p:to>
                                        <p:strVal val="visible"/>
                                      </p:to>
                                    </p:set>
                                    <p:animEffect transition="in" filter="fade">
                                      <p:cBhvr>
                                        <p:cTn id="7" dur="500"/>
                                        <p:tgtEl>
                                          <p:spTgt spid="23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2"/>
                                        </p:tgtEl>
                                        <p:attrNameLst>
                                          <p:attrName>style.visibility</p:attrName>
                                        </p:attrNameLst>
                                      </p:cBhvr>
                                      <p:to>
                                        <p:strVal val="visible"/>
                                      </p:to>
                                    </p:set>
                                    <p:animEffect transition="in" filter="fade">
                                      <p:cBhvr>
                                        <p:cTn id="10" dur="500"/>
                                        <p:tgtEl>
                                          <p:spTgt spid="2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1">
                                            <p:txEl>
                                              <p:pRg st="1" end="1"/>
                                            </p:txEl>
                                          </p:spTgt>
                                        </p:tgtEl>
                                        <p:attrNameLst>
                                          <p:attrName>style.visibility</p:attrName>
                                        </p:attrNameLst>
                                      </p:cBhvr>
                                      <p:to>
                                        <p:strVal val="visible"/>
                                      </p:to>
                                    </p:set>
                                    <p:animEffect transition="in" filter="fade">
                                      <p:cBhvr>
                                        <p:cTn id="15" dur="500"/>
                                        <p:tgtEl>
                                          <p:spTgt spid="23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1">
                                            <p:txEl>
                                              <p:pRg st="2" end="2"/>
                                            </p:txEl>
                                          </p:spTgt>
                                        </p:tgtEl>
                                        <p:attrNameLst>
                                          <p:attrName>style.visibility</p:attrName>
                                        </p:attrNameLst>
                                      </p:cBhvr>
                                      <p:to>
                                        <p:strVal val="visible"/>
                                      </p:to>
                                    </p:set>
                                    <p:animEffect transition="in" filter="fade">
                                      <p:cBhvr>
                                        <p:cTn id="20" dur="500"/>
                                        <p:tgtEl>
                                          <p:spTgt spid="2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911069" y="683881"/>
            <a:ext cx="8232931" cy="857250"/>
          </a:xfrm>
          <a:prstGeom prst="rect">
            <a:avLst/>
          </a:prstGeom>
          <a:noFill/>
          <a:ln>
            <a:noFill/>
          </a:ln>
        </p:spPr>
        <p:txBody>
          <a:bodyPr spcFirstLastPara="1" wrap="square" lIns="91425" tIns="91425" rIns="91425" bIns="91425" anchor="b" anchorCtr="0">
            <a:noAutofit/>
          </a:bodyPr>
          <a:lstStyle/>
          <a:p>
            <a:r>
              <a:rPr kumimoji="0" lang="ru-RU" sz="4400" b="1" i="0" u="none" strike="noStrike" kern="1200" cap="none" spc="0" normalizeH="0" baseline="0" noProof="0" dirty="0">
                <a:ln>
                  <a:noFill/>
                </a:ln>
                <a:solidFill>
                  <a:srgbClr val="0070C0"/>
                </a:solidFill>
                <a:effectLst/>
                <a:uLnTx/>
                <a:uFillTx/>
                <a:latin typeface="Calibri Light" panose="020F0302020204030204"/>
                <a:ea typeface="+mj-ea"/>
                <a:cs typeface="Arial"/>
                <a:sym typeface="Arial"/>
              </a:rPr>
              <a:t>Сортировка выбором</a:t>
            </a:r>
            <a:r>
              <a:rPr lang="en-US" sz="4400" dirty="0">
                <a:solidFill>
                  <a:srgbClr val="0070C0"/>
                </a:solidFill>
                <a:latin typeface="Calibri Light" panose="020F0302020204030204"/>
                <a:ea typeface="+mj-ea"/>
              </a:rPr>
              <a:t>(2/2)</a:t>
            </a:r>
            <a:endParaRPr sz="4400" dirty="0">
              <a:solidFill>
                <a:srgbClr val="0070C0"/>
              </a:solidFill>
              <a:latin typeface="Calibri Light" panose="020F0302020204030204"/>
              <a:ea typeface="+mj-ea"/>
            </a:endParaRPr>
          </a:p>
        </p:txBody>
      </p:sp>
      <p:grpSp>
        <p:nvGrpSpPr>
          <p:cNvPr id="240" name="Google Shape;240;p31"/>
          <p:cNvGrpSpPr/>
          <p:nvPr/>
        </p:nvGrpSpPr>
        <p:grpSpPr>
          <a:xfrm>
            <a:off x="651578" y="4405845"/>
            <a:ext cx="3276600" cy="1266825"/>
            <a:chOff x="5114475" y="3372750"/>
            <a:chExt cx="3276600" cy="1266825"/>
          </a:xfrm>
        </p:grpSpPr>
        <p:pic>
          <p:nvPicPr>
            <p:cNvPr id="241" name="Google Shape;241;p31"/>
            <p:cNvPicPr preferRelativeResize="0"/>
            <p:nvPr/>
          </p:nvPicPr>
          <p:blipFill rotWithShape="1">
            <a:blip r:embed="rId3">
              <a:alphaModFix/>
            </a:blip>
            <a:srcRect/>
            <a:stretch/>
          </p:blipFill>
          <p:spPr>
            <a:xfrm>
              <a:off x="6770250" y="3888400"/>
              <a:ext cx="819150" cy="423850"/>
            </a:xfrm>
            <a:prstGeom prst="rect">
              <a:avLst/>
            </a:prstGeom>
            <a:noFill/>
            <a:ln>
              <a:noFill/>
            </a:ln>
          </p:spPr>
        </p:pic>
        <p:pic>
          <p:nvPicPr>
            <p:cNvPr id="242" name="Google Shape;242;p31"/>
            <p:cNvPicPr preferRelativeResize="0"/>
            <p:nvPr/>
          </p:nvPicPr>
          <p:blipFill rotWithShape="1">
            <a:blip r:embed="rId4">
              <a:alphaModFix/>
            </a:blip>
            <a:srcRect/>
            <a:stretch/>
          </p:blipFill>
          <p:spPr>
            <a:xfrm>
              <a:off x="5114475" y="3372750"/>
              <a:ext cx="3276600" cy="1266825"/>
            </a:xfrm>
            <a:prstGeom prst="rect">
              <a:avLst/>
            </a:prstGeom>
            <a:noFill/>
            <a:ln>
              <a:noFill/>
            </a:ln>
          </p:spPr>
        </p:pic>
      </p:grpSp>
      <p:sp>
        <p:nvSpPr>
          <p:cNvPr id="243" name="Google Shape;243;p31"/>
          <p:cNvSpPr txBox="1">
            <a:spLocks noGrp="1"/>
          </p:cNvSpPr>
          <p:nvPr>
            <p:ph type="body" idx="1"/>
          </p:nvPr>
        </p:nvSpPr>
        <p:spPr>
          <a:xfrm>
            <a:off x="342834" y="1780453"/>
            <a:ext cx="4649291" cy="4003663"/>
          </a:xfrm>
          <a:prstGeom prst="rect">
            <a:avLst/>
          </a:prstGeom>
          <a:noFill/>
          <a:ln>
            <a:noFill/>
          </a:ln>
        </p:spPr>
        <p:txBody>
          <a:bodyPr spcFirstLastPara="1" wrap="square" lIns="91425" tIns="91425" rIns="91425" bIns="91425" anchor="t" anchorCtr="0">
            <a:noAutofit/>
          </a:bodyPr>
          <a:lstStyle/>
          <a:p>
            <a:pPr indent="-457200">
              <a:lnSpc>
                <a:spcPct val="115000"/>
              </a:lnSpc>
              <a:buSzPts val="1100"/>
              <a:buNone/>
            </a:pPr>
            <a:r>
              <a:rPr lang="ru-RU" sz="2300" b="1" dirty="0"/>
              <a:t>Что мы хотим, чтобы произошло</a:t>
            </a:r>
            <a:r>
              <a:rPr lang="en-US" sz="2300" b="1" dirty="0"/>
              <a:t>:</a:t>
            </a:r>
            <a:endParaRPr dirty="0"/>
          </a:p>
          <a:p>
            <a:pPr indent="-457200">
              <a:buSzPts val="1100"/>
              <a:buNone/>
            </a:pPr>
            <a:r>
              <a:rPr lang="en-US" sz="2300" b="1" dirty="0"/>
              <a:t>   </a:t>
            </a:r>
            <a:r>
              <a:rPr lang="en-US" sz="1800" dirty="0">
                <a:latin typeface="Consolas"/>
                <a:ea typeface="Consolas"/>
                <a:cs typeface="Consolas"/>
                <a:sym typeface="Consolas"/>
              </a:rPr>
              <a:t>int n = </a:t>
            </a:r>
            <a:r>
              <a:rPr lang="en-US" sz="1800" dirty="0" err="1">
                <a:latin typeface="Consolas"/>
                <a:ea typeface="Consolas"/>
                <a:cs typeface="Consolas"/>
                <a:sym typeface="Consolas"/>
              </a:rPr>
              <a:t>a.length</a:t>
            </a:r>
            <a:r>
              <a:rPr lang="en-US" sz="1800" dirty="0">
                <a:latin typeface="Consolas"/>
                <a:ea typeface="Consolas"/>
                <a:cs typeface="Consolas"/>
                <a:sym typeface="Consolas"/>
              </a:rPr>
              <a:t>;</a:t>
            </a:r>
            <a:endParaRPr sz="1800" dirty="0">
              <a:latin typeface="Consolas"/>
              <a:ea typeface="Consolas"/>
              <a:cs typeface="Consolas"/>
              <a:sym typeface="Consolas"/>
            </a:endParaRPr>
          </a:p>
          <a:p>
            <a:pPr indent="-457200">
              <a:spcBef>
                <a:spcPts val="500"/>
              </a:spcBef>
              <a:buSzPts val="990"/>
              <a:buNone/>
            </a:pPr>
            <a:r>
              <a:rPr lang="en-US" sz="1800" dirty="0">
                <a:latin typeface="Consolas"/>
                <a:ea typeface="Consolas"/>
                <a:cs typeface="Consolas"/>
                <a:sym typeface="Consolas"/>
              </a:rPr>
              <a:t>  for (int </a:t>
            </a:r>
            <a:r>
              <a:rPr lang="en-US" sz="1800" dirty="0" err="1">
                <a:latin typeface="Consolas"/>
                <a:ea typeface="Consolas"/>
                <a:cs typeface="Consolas"/>
                <a:sym typeface="Consolas"/>
              </a:rPr>
              <a:t>i</a:t>
            </a:r>
            <a:r>
              <a:rPr lang="en-US" sz="1800" dirty="0">
                <a:latin typeface="Consolas"/>
                <a:ea typeface="Consolas"/>
                <a:cs typeface="Consolas"/>
                <a:sym typeface="Consolas"/>
              </a:rPr>
              <a:t> = 0; </a:t>
            </a:r>
            <a:r>
              <a:rPr lang="en-US" sz="1800" dirty="0" err="1">
                <a:latin typeface="Consolas"/>
                <a:ea typeface="Consolas"/>
                <a:cs typeface="Consolas"/>
                <a:sym typeface="Consolas"/>
              </a:rPr>
              <a:t>i</a:t>
            </a:r>
            <a:r>
              <a:rPr lang="en-US" sz="1800" dirty="0">
                <a:latin typeface="Consolas"/>
                <a:ea typeface="Consolas"/>
                <a:cs typeface="Consolas"/>
                <a:sym typeface="Consolas"/>
              </a:rPr>
              <a:t> &lt; n; </a:t>
            </a:r>
            <a:r>
              <a:rPr lang="en-US" sz="1800" dirty="0" err="1">
                <a:latin typeface="Consolas"/>
                <a:ea typeface="Consolas"/>
                <a:cs typeface="Consolas"/>
                <a:sym typeface="Consolas"/>
              </a:rPr>
              <a:t>i</a:t>
            </a:r>
            <a:r>
              <a:rPr lang="en-US" sz="1800" dirty="0">
                <a:latin typeface="Consolas"/>
                <a:ea typeface="Consolas"/>
                <a:cs typeface="Consolas"/>
                <a:sym typeface="Consolas"/>
              </a:rPr>
              <a:t>++) {</a:t>
            </a:r>
            <a:endParaRPr dirty="0"/>
          </a:p>
          <a:p>
            <a:pPr indent="-457200">
              <a:lnSpc>
                <a:spcPct val="115000"/>
              </a:lnSpc>
              <a:spcBef>
                <a:spcPts val="500"/>
              </a:spcBef>
              <a:buSzPts val="990"/>
              <a:buNone/>
            </a:pPr>
            <a:r>
              <a:rPr lang="ru-RU" sz="1800" dirty="0">
                <a:latin typeface="Consolas"/>
                <a:ea typeface="Consolas"/>
                <a:cs typeface="Consolas"/>
                <a:sym typeface="Consolas"/>
              </a:rPr>
              <a:t>    Найдем мин элемент </a:t>
            </a:r>
            <a:r>
              <a:rPr lang="en-US" sz="1800" dirty="0">
                <a:latin typeface="Consolas"/>
                <a:ea typeface="Consolas"/>
                <a:cs typeface="Consolas"/>
                <a:sym typeface="Consolas"/>
              </a:rPr>
              <a:t>a[min] </a:t>
            </a:r>
            <a:r>
              <a:rPr lang="ru-RU" sz="1800" dirty="0">
                <a:latin typeface="Consolas"/>
                <a:ea typeface="Consolas"/>
                <a:cs typeface="Consolas"/>
                <a:sym typeface="Consolas"/>
              </a:rPr>
              <a:t>в последовательности </a:t>
            </a:r>
            <a:r>
              <a:rPr lang="en-US" sz="1800" dirty="0">
                <a:latin typeface="Consolas"/>
                <a:ea typeface="Consolas"/>
                <a:cs typeface="Consolas"/>
                <a:sym typeface="Consolas"/>
              </a:rPr>
              <a:t>a[i...n-1]</a:t>
            </a:r>
            <a:endParaRPr dirty="0"/>
          </a:p>
          <a:p>
            <a:pPr indent="-457200">
              <a:lnSpc>
                <a:spcPct val="115000"/>
              </a:lnSpc>
              <a:spcBef>
                <a:spcPts val="500"/>
              </a:spcBef>
              <a:buSzPts val="990"/>
              <a:buNone/>
            </a:pPr>
            <a:r>
              <a:rPr lang="en-US" sz="1800" dirty="0">
                <a:latin typeface="Consolas"/>
                <a:ea typeface="Consolas"/>
                <a:cs typeface="Consolas"/>
                <a:sym typeface="Consolas"/>
              </a:rPr>
              <a:t>    swap a[min] and a[</a:t>
            </a:r>
            <a:r>
              <a:rPr lang="en-US" sz="1800" dirty="0" err="1">
                <a:latin typeface="Consolas"/>
                <a:ea typeface="Consolas"/>
                <a:cs typeface="Consolas"/>
                <a:sym typeface="Consolas"/>
              </a:rPr>
              <a:t>i</a:t>
            </a:r>
            <a:r>
              <a:rPr lang="en-US" sz="1800" dirty="0">
                <a:latin typeface="Consolas"/>
                <a:ea typeface="Consolas"/>
                <a:cs typeface="Consolas"/>
                <a:sym typeface="Consolas"/>
              </a:rPr>
              <a:t>]</a:t>
            </a:r>
            <a:endParaRPr dirty="0"/>
          </a:p>
          <a:p>
            <a:pPr indent="-457200">
              <a:lnSpc>
                <a:spcPct val="115000"/>
              </a:lnSpc>
              <a:spcBef>
                <a:spcPts val="500"/>
              </a:spcBef>
              <a:buSzPts val="990"/>
              <a:buNone/>
            </a:pPr>
            <a:r>
              <a:rPr lang="en-US" sz="1800" dirty="0">
                <a:latin typeface="Consolas"/>
                <a:ea typeface="Consolas"/>
                <a:cs typeface="Consolas"/>
                <a:sym typeface="Consolas"/>
              </a:rPr>
              <a:t>  }</a:t>
            </a:r>
            <a:endParaRPr dirty="0"/>
          </a:p>
          <a:p>
            <a:pPr indent="-457200">
              <a:buNone/>
            </a:pPr>
            <a:endParaRPr dirty="0"/>
          </a:p>
        </p:txBody>
      </p:sp>
      <p:sp>
        <p:nvSpPr>
          <p:cNvPr id="244" name="Google Shape;244;p31"/>
          <p:cNvSpPr txBox="1"/>
          <p:nvPr/>
        </p:nvSpPr>
        <p:spPr>
          <a:xfrm>
            <a:off x="4896676" y="1838821"/>
            <a:ext cx="4225235" cy="3833849"/>
          </a:xfrm>
          <a:prstGeom prst="rect">
            <a:avLst/>
          </a:prstGeom>
          <a:noFill/>
          <a:ln>
            <a:noFill/>
          </a:ln>
        </p:spPr>
        <p:txBody>
          <a:bodyPr spcFirstLastPara="1" wrap="square" lIns="91425" tIns="91425" rIns="91425" bIns="91425" anchor="t" anchorCtr="0">
            <a:noAutofit/>
          </a:bodyPr>
          <a:lstStyle/>
          <a:p>
            <a:pPr>
              <a:buClr>
                <a:schemeClr val="dk1"/>
              </a:buClr>
              <a:buSzPts val="880"/>
            </a:pPr>
            <a:r>
              <a:rPr lang="en-US" sz="1600" dirty="0">
                <a:latin typeface="Consolas"/>
                <a:ea typeface="Consolas"/>
                <a:cs typeface="Consolas"/>
                <a:sym typeface="Consolas"/>
              </a:rPr>
              <a:t>int n = </a:t>
            </a:r>
            <a:r>
              <a:rPr lang="en-US" sz="1600" dirty="0" err="1">
                <a:latin typeface="Consolas"/>
                <a:ea typeface="Consolas"/>
                <a:cs typeface="Consolas"/>
                <a:sym typeface="Consolas"/>
              </a:rPr>
              <a:t>a.length</a:t>
            </a:r>
            <a:r>
              <a:rPr lang="en-US" sz="1600" dirty="0">
                <a:latin typeface="Consolas"/>
                <a:ea typeface="Consolas"/>
                <a:cs typeface="Consolas"/>
                <a:sym typeface="Consolas"/>
              </a:rPr>
              <a:t>;</a:t>
            </a:r>
          </a:p>
          <a:p>
            <a:pPr>
              <a:buClr>
                <a:schemeClr val="dk1"/>
              </a:buClr>
              <a:buSzPts val="880"/>
            </a:pPr>
            <a:r>
              <a:rPr lang="en-US" sz="1600" dirty="0">
                <a:solidFill>
                  <a:schemeClr val="dk1"/>
                </a:solidFill>
                <a:latin typeface="Consolas"/>
                <a:ea typeface="Consolas"/>
                <a:cs typeface="Consolas"/>
                <a:sym typeface="Consolas"/>
              </a:rPr>
              <a:t>for (int i = 0; i &lt; n-1; i++) {</a:t>
            </a:r>
            <a:endParaRPr sz="1400" dirty="0">
              <a:solidFill>
                <a:srgbClr val="000000"/>
              </a:solidFill>
              <a:latin typeface="Arial"/>
              <a:ea typeface="Arial"/>
              <a:cs typeface="Arial"/>
              <a:sym typeface="Arial"/>
            </a:endParaRPr>
          </a:p>
          <a:p>
            <a:pPr>
              <a:spcBef>
                <a:spcPts val="500"/>
              </a:spcBef>
              <a:buClr>
                <a:schemeClr val="dk1"/>
              </a:buClr>
              <a:buSzPts val="880"/>
            </a:pPr>
            <a:r>
              <a:rPr lang="en-US" sz="1600" dirty="0">
                <a:solidFill>
                  <a:schemeClr val="dk1"/>
                </a:solidFill>
                <a:latin typeface="Consolas"/>
                <a:ea typeface="Consolas"/>
                <a:cs typeface="Consolas"/>
                <a:sym typeface="Consolas"/>
              </a:rPr>
              <a:t>  int min = </a:t>
            </a:r>
            <a:r>
              <a:rPr lang="en-US" sz="1600" dirty="0" err="1">
                <a:solidFill>
                  <a:schemeClr val="dk1"/>
                </a:solidFill>
                <a:latin typeface="Consolas"/>
                <a:ea typeface="Consolas"/>
                <a:cs typeface="Consolas"/>
                <a:sym typeface="Consolas"/>
              </a:rPr>
              <a:t>i</a:t>
            </a:r>
            <a:r>
              <a:rPr lang="en-US" sz="1600" dirty="0">
                <a:solidFill>
                  <a:schemeClr val="dk1"/>
                </a:solidFill>
                <a:latin typeface="Consolas"/>
                <a:ea typeface="Consolas"/>
                <a:cs typeface="Consolas"/>
                <a:sym typeface="Consolas"/>
              </a:rPr>
              <a:t>;</a:t>
            </a:r>
            <a:endParaRPr sz="1400" dirty="0">
              <a:solidFill>
                <a:srgbClr val="000000"/>
              </a:solidFill>
              <a:latin typeface="Arial"/>
              <a:ea typeface="Arial"/>
              <a:cs typeface="Arial"/>
              <a:sym typeface="Arial"/>
            </a:endParaRPr>
          </a:p>
          <a:p>
            <a:pPr>
              <a:spcBef>
                <a:spcPts val="500"/>
              </a:spcBef>
              <a:buClr>
                <a:schemeClr val="dk1"/>
              </a:buClr>
              <a:buSzPts val="880"/>
            </a:pPr>
            <a:r>
              <a:rPr lang="en-US" sz="1600" dirty="0">
                <a:solidFill>
                  <a:schemeClr val="dk1"/>
                </a:solidFill>
                <a:latin typeface="Consolas"/>
                <a:ea typeface="Consolas"/>
                <a:cs typeface="Consolas"/>
                <a:sym typeface="Consolas"/>
              </a:rPr>
              <a:t>  for (int j = </a:t>
            </a:r>
            <a:r>
              <a:rPr lang="en-US" sz="1600" dirty="0" err="1">
                <a:solidFill>
                  <a:schemeClr val="dk1"/>
                </a:solidFill>
                <a:latin typeface="Consolas"/>
                <a:ea typeface="Consolas"/>
                <a:cs typeface="Consolas"/>
                <a:sym typeface="Consolas"/>
              </a:rPr>
              <a:t>i</a:t>
            </a:r>
            <a:r>
              <a:rPr lang="en-US" sz="1600" dirty="0">
                <a:solidFill>
                  <a:schemeClr val="dk1"/>
                </a:solidFill>
                <a:latin typeface="Consolas"/>
                <a:ea typeface="Consolas"/>
                <a:cs typeface="Consolas"/>
                <a:sym typeface="Consolas"/>
              </a:rPr>
              <a:t> + 1; j &lt; n; </a:t>
            </a:r>
            <a:r>
              <a:rPr lang="en-US" sz="1600" dirty="0" err="1">
                <a:solidFill>
                  <a:schemeClr val="dk1"/>
                </a:solidFill>
                <a:latin typeface="Consolas"/>
                <a:ea typeface="Consolas"/>
                <a:cs typeface="Consolas"/>
                <a:sym typeface="Consolas"/>
              </a:rPr>
              <a:t>j++</a:t>
            </a:r>
            <a:r>
              <a:rPr lang="en-US" sz="1600" dirty="0">
                <a:solidFill>
                  <a:schemeClr val="dk1"/>
                </a:solidFill>
                <a:latin typeface="Consolas"/>
                <a:ea typeface="Consolas"/>
                <a:cs typeface="Consolas"/>
                <a:sym typeface="Consolas"/>
              </a:rPr>
              <a:t>) {</a:t>
            </a:r>
            <a:endParaRPr sz="1400" dirty="0">
              <a:solidFill>
                <a:srgbClr val="000000"/>
              </a:solidFill>
              <a:latin typeface="Arial"/>
              <a:ea typeface="Arial"/>
              <a:cs typeface="Arial"/>
              <a:sym typeface="Arial"/>
            </a:endParaRPr>
          </a:p>
          <a:p>
            <a:pPr>
              <a:spcBef>
                <a:spcPts val="500"/>
              </a:spcBef>
              <a:buClr>
                <a:schemeClr val="dk1"/>
              </a:buClr>
              <a:buSzPts val="880"/>
            </a:pPr>
            <a:r>
              <a:rPr lang="en-US" sz="1600" dirty="0">
                <a:solidFill>
                  <a:schemeClr val="dk1"/>
                </a:solidFill>
                <a:latin typeface="Consolas"/>
                <a:ea typeface="Consolas"/>
                <a:cs typeface="Consolas"/>
                <a:sym typeface="Consolas"/>
              </a:rPr>
              <a:t>     if (a[j] &lt; a[min]) {</a:t>
            </a:r>
            <a:endParaRPr sz="1400" dirty="0">
              <a:solidFill>
                <a:srgbClr val="000000"/>
              </a:solidFill>
              <a:latin typeface="Arial"/>
              <a:ea typeface="Arial"/>
              <a:cs typeface="Arial"/>
              <a:sym typeface="Arial"/>
            </a:endParaRPr>
          </a:p>
          <a:p>
            <a:pPr>
              <a:spcBef>
                <a:spcPts val="500"/>
              </a:spcBef>
              <a:buClr>
                <a:schemeClr val="dk1"/>
              </a:buClr>
              <a:buSzPts val="880"/>
            </a:pPr>
            <a:r>
              <a:rPr lang="en-US" sz="1600" dirty="0">
                <a:solidFill>
                  <a:schemeClr val="dk1"/>
                </a:solidFill>
                <a:latin typeface="Consolas"/>
                <a:ea typeface="Consolas"/>
                <a:cs typeface="Consolas"/>
                <a:sym typeface="Consolas"/>
              </a:rPr>
              <a:t>   	min = j;</a:t>
            </a:r>
            <a:endParaRPr sz="1400" dirty="0">
              <a:solidFill>
                <a:srgbClr val="000000"/>
              </a:solidFill>
              <a:latin typeface="Arial"/>
              <a:ea typeface="Arial"/>
              <a:cs typeface="Arial"/>
              <a:sym typeface="Arial"/>
            </a:endParaRPr>
          </a:p>
          <a:p>
            <a:pPr>
              <a:spcBef>
                <a:spcPts val="500"/>
              </a:spcBef>
              <a:buClr>
                <a:schemeClr val="dk1"/>
              </a:buClr>
              <a:buSzPts val="880"/>
            </a:pPr>
            <a:r>
              <a:rPr lang="en-US" sz="1600" dirty="0">
                <a:solidFill>
                  <a:schemeClr val="dk1"/>
                </a:solidFill>
                <a:latin typeface="Consolas"/>
                <a:ea typeface="Consolas"/>
                <a:cs typeface="Consolas"/>
                <a:sym typeface="Consolas"/>
              </a:rPr>
              <a:t>     }</a:t>
            </a:r>
            <a:endParaRPr sz="1400" dirty="0">
              <a:solidFill>
                <a:srgbClr val="000000"/>
              </a:solidFill>
              <a:latin typeface="Arial"/>
              <a:ea typeface="Arial"/>
              <a:cs typeface="Arial"/>
              <a:sym typeface="Arial"/>
            </a:endParaRPr>
          </a:p>
          <a:p>
            <a:pPr>
              <a:spcBef>
                <a:spcPts val="500"/>
              </a:spcBef>
              <a:buClr>
                <a:schemeClr val="dk1"/>
              </a:buClr>
              <a:buSzPts val="880"/>
            </a:pPr>
            <a:r>
              <a:rPr lang="en-US" sz="1600" dirty="0">
                <a:solidFill>
                  <a:schemeClr val="dk1"/>
                </a:solidFill>
                <a:latin typeface="Consolas"/>
                <a:ea typeface="Consolas"/>
                <a:cs typeface="Consolas"/>
                <a:sym typeface="Consolas"/>
              </a:rPr>
              <a:t>  }</a:t>
            </a:r>
            <a:endParaRPr sz="1600" dirty="0">
              <a:solidFill>
                <a:schemeClr val="dk1"/>
              </a:solidFill>
              <a:latin typeface="Consolas"/>
              <a:ea typeface="Consolas"/>
              <a:cs typeface="Consolas"/>
              <a:sym typeface="Consolas"/>
            </a:endParaRPr>
          </a:p>
          <a:p>
            <a:pPr>
              <a:spcBef>
                <a:spcPts val="500"/>
              </a:spcBef>
              <a:buClr>
                <a:schemeClr val="dk1"/>
              </a:buClr>
              <a:buSzPts val="880"/>
            </a:pPr>
            <a:r>
              <a:rPr lang="en-US" sz="1600" dirty="0">
                <a:solidFill>
                  <a:schemeClr val="dk1"/>
                </a:solidFill>
                <a:latin typeface="Consolas"/>
                <a:ea typeface="Consolas"/>
                <a:cs typeface="Consolas"/>
                <a:sym typeface="Consolas"/>
              </a:rPr>
              <a:t>  temp = a[min];</a:t>
            </a:r>
            <a:endParaRPr sz="1400" dirty="0">
              <a:solidFill>
                <a:srgbClr val="000000"/>
              </a:solidFill>
              <a:latin typeface="Arial"/>
              <a:ea typeface="Arial"/>
              <a:cs typeface="Arial"/>
              <a:sym typeface="Arial"/>
            </a:endParaRPr>
          </a:p>
          <a:p>
            <a:pPr>
              <a:spcBef>
                <a:spcPts val="500"/>
              </a:spcBef>
              <a:buClr>
                <a:schemeClr val="dk1"/>
              </a:buClr>
              <a:buSzPts val="880"/>
            </a:pPr>
            <a:r>
              <a:rPr lang="en-US" sz="1600" dirty="0">
                <a:solidFill>
                  <a:schemeClr val="dk1"/>
                </a:solidFill>
                <a:latin typeface="Consolas"/>
                <a:ea typeface="Consolas"/>
                <a:cs typeface="Consolas"/>
                <a:sym typeface="Consolas"/>
              </a:rPr>
              <a:t>  a[min] = a[</a:t>
            </a:r>
            <a:r>
              <a:rPr lang="en-US" sz="1600" dirty="0" err="1">
                <a:solidFill>
                  <a:schemeClr val="dk1"/>
                </a:solidFill>
                <a:latin typeface="Consolas"/>
                <a:ea typeface="Consolas"/>
                <a:cs typeface="Consolas"/>
                <a:sym typeface="Consolas"/>
              </a:rPr>
              <a:t>i</a:t>
            </a:r>
            <a:r>
              <a:rPr lang="en-US" sz="1600" dirty="0">
                <a:solidFill>
                  <a:schemeClr val="dk1"/>
                </a:solidFill>
                <a:latin typeface="Consolas"/>
                <a:ea typeface="Consolas"/>
                <a:cs typeface="Consolas"/>
                <a:sym typeface="Consolas"/>
              </a:rPr>
              <a:t>];</a:t>
            </a:r>
            <a:endParaRPr sz="1400" dirty="0">
              <a:solidFill>
                <a:srgbClr val="000000"/>
              </a:solidFill>
              <a:latin typeface="Arial"/>
              <a:ea typeface="Arial"/>
              <a:cs typeface="Arial"/>
              <a:sym typeface="Arial"/>
            </a:endParaRPr>
          </a:p>
          <a:p>
            <a:pPr>
              <a:spcBef>
                <a:spcPts val="500"/>
              </a:spcBef>
              <a:buClr>
                <a:schemeClr val="dk1"/>
              </a:buClr>
              <a:buSzPts val="880"/>
            </a:pPr>
            <a:r>
              <a:rPr lang="en-US" sz="1600" dirty="0">
                <a:solidFill>
                  <a:schemeClr val="dk1"/>
                </a:solidFill>
                <a:latin typeface="Consolas"/>
                <a:ea typeface="Consolas"/>
                <a:cs typeface="Consolas"/>
                <a:sym typeface="Consolas"/>
              </a:rPr>
              <a:t>  a[</a:t>
            </a:r>
            <a:r>
              <a:rPr lang="en-US" sz="1600" dirty="0" err="1">
                <a:solidFill>
                  <a:schemeClr val="dk1"/>
                </a:solidFill>
                <a:latin typeface="Consolas"/>
                <a:ea typeface="Consolas"/>
                <a:cs typeface="Consolas"/>
                <a:sym typeface="Consolas"/>
              </a:rPr>
              <a:t>i</a:t>
            </a:r>
            <a:r>
              <a:rPr lang="en-US" sz="1600" dirty="0">
                <a:solidFill>
                  <a:schemeClr val="dk1"/>
                </a:solidFill>
                <a:latin typeface="Consolas"/>
                <a:ea typeface="Consolas"/>
                <a:cs typeface="Consolas"/>
                <a:sym typeface="Consolas"/>
              </a:rPr>
              <a:t>] = temp;</a:t>
            </a:r>
            <a:endParaRPr sz="1400" dirty="0">
              <a:solidFill>
                <a:srgbClr val="000000"/>
              </a:solidFill>
              <a:latin typeface="Arial"/>
              <a:ea typeface="Arial"/>
              <a:cs typeface="Arial"/>
              <a:sym typeface="Arial"/>
            </a:endParaRPr>
          </a:p>
          <a:p>
            <a:pPr>
              <a:spcBef>
                <a:spcPts val="500"/>
              </a:spcBef>
              <a:buClr>
                <a:schemeClr val="dk1"/>
              </a:buClr>
              <a:buSzPts val="880"/>
            </a:pPr>
            <a:r>
              <a:rPr lang="en-US" sz="1600" dirty="0">
                <a:solidFill>
                  <a:schemeClr val="dk1"/>
                </a:solidFill>
                <a:latin typeface="Consolas"/>
                <a:ea typeface="Consolas"/>
                <a:cs typeface="Consolas"/>
                <a:sym typeface="Consolas"/>
              </a:rPr>
              <a:t>}</a:t>
            </a:r>
            <a:endParaRPr sz="1600" dirty="0">
              <a:solidFill>
                <a:schemeClr val="dk1"/>
              </a:solidFill>
              <a:latin typeface="Consolas"/>
              <a:ea typeface="Consolas"/>
              <a:cs typeface="Consolas"/>
              <a:sym typeface="Consolas"/>
            </a:endParaRPr>
          </a:p>
        </p:txBody>
      </p:sp>
      <p:grpSp>
        <p:nvGrpSpPr>
          <p:cNvPr id="245" name="Google Shape;245;p31"/>
          <p:cNvGrpSpPr/>
          <p:nvPr/>
        </p:nvGrpSpPr>
        <p:grpSpPr>
          <a:xfrm>
            <a:off x="839096" y="2739838"/>
            <a:ext cx="8132782" cy="2517290"/>
            <a:chOff x="839096" y="1882588"/>
            <a:chExt cx="8132782" cy="2517290"/>
          </a:xfrm>
        </p:grpSpPr>
        <p:sp>
          <p:nvSpPr>
            <p:cNvPr id="246" name="Google Shape;246;p31"/>
            <p:cNvSpPr/>
            <p:nvPr/>
          </p:nvSpPr>
          <p:spPr>
            <a:xfrm>
              <a:off x="839096" y="2140772"/>
              <a:ext cx="3732904" cy="720762"/>
            </a:xfrm>
            <a:prstGeom prst="rect">
              <a:avLst/>
            </a:prstGeom>
            <a:no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sz="1400">
                <a:solidFill>
                  <a:schemeClr val="dk1"/>
                </a:solidFill>
                <a:latin typeface="Arial"/>
                <a:ea typeface="Arial"/>
                <a:cs typeface="Arial"/>
                <a:sym typeface="Arial"/>
              </a:endParaRPr>
            </a:p>
          </p:txBody>
        </p:sp>
        <p:sp>
          <p:nvSpPr>
            <p:cNvPr id="247" name="Google Shape;247;p31"/>
            <p:cNvSpPr/>
            <p:nvPr/>
          </p:nvSpPr>
          <p:spPr>
            <a:xfrm>
              <a:off x="5142156" y="1884381"/>
              <a:ext cx="3829722" cy="1568823"/>
            </a:xfrm>
            <a:prstGeom prst="rect">
              <a:avLst/>
            </a:prstGeom>
            <a:no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sz="1400">
                <a:solidFill>
                  <a:schemeClr val="dk1"/>
                </a:solidFill>
                <a:latin typeface="Arial"/>
                <a:ea typeface="Arial"/>
                <a:cs typeface="Arial"/>
                <a:sym typeface="Arial"/>
              </a:endParaRPr>
            </a:p>
          </p:txBody>
        </p:sp>
        <p:sp>
          <p:nvSpPr>
            <p:cNvPr id="248" name="Google Shape;248;p31"/>
            <p:cNvSpPr/>
            <p:nvPr/>
          </p:nvSpPr>
          <p:spPr>
            <a:xfrm>
              <a:off x="840889" y="2863327"/>
              <a:ext cx="2676862" cy="363967"/>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sz="1400">
                <a:solidFill>
                  <a:schemeClr val="dk1"/>
                </a:solidFill>
                <a:latin typeface="Arial"/>
                <a:ea typeface="Arial"/>
                <a:cs typeface="Arial"/>
                <a:sym typeface="Arial"/>
              </a:endParaRPr>
            </a:p>
          </p:txBody>
        </p:sp>
        <p:sp>
          <p:nvSpPr>
            <p:cNvPr id="249" name="Google Shape;249;p31"/>
            <p:cNvSpPr/>
            <p:nvPr/>
          </p:nvSpPr>
          <p:spPr>
            <a:xfrm>
              <a:off x="5145741" y="3456791"/>
              <a:ext cx="1663850" cy="943087"/>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sz="1400">
                <a:solidFill>
                  <a:schemeClr val="dk1"/>
                </a:solidFill>
                <a:latin typeface="Arial"/>
                <a:ea typeface="Arial"/>
                <a:cs typeface="Arial"/>
                <a:sym typeface="Arial"/>
              </a:endParaRPr>
            </a:p>
          </p:txBody>
        </p:sp>
        <p:cxnSp>
          <p:nvCxnSpPr>
            <p:cNvPr id="250" name="Google Shape;250;p31"/>
            <p:cNvCxnSpPr/>
            <p:nvPr/>
          </p:nvCxnSpPr>
          <p:spPr>
            <a:xfrm rot="10800000" flipH="1">
              <a:off x="4561242" y="1882588"/>
              <a:ext cx="559398" cy="258184"/>
            </a:xfrm>
            <a:prstGeom prst="straightConnector1">
              <a:avLst/>
            </a:prstGeom>
            <a:noFill/>
            <a:ln w="19050" cap="flat" cmpd="sng">
              <a:solidFill>
                <a:schemeClr val="accent6"/>
              </a:solidFill>
              <a:prstDash val="solid"/>
              <a:round/>
              <a:headEnd type="none" w="sm" len="sm"/>
              <a:tailEnd type="none" w="sm" len="sm"/>
            </a:ln>
          </p:spPr>
        </p:cxnSp>
        <p:cxnSp>
          <p:nvCxnSpPr>
            <p:cNvPr id="251" name="Google Shape;251;p31"/>
            <p:cNvCxnSpPr/>
            <p:nvPr/>
          </p:nvCxnSpPr>
          <p:spPr>
            <a:xfrm rot="10800000">
              <a:off x="4572000" y="2861534"/>
              <a:ext cx="570155" cy="580913"/>
            </a:xfrm>
            <a:prstGeom prst="straightConnector1">
              <a:avLst/>
            </a:prstGeom>
            <a:noFill/>
            <a:ln w="19050" cap="flat" cmpd="sng">
              <a:solidFill>
                <a:schemeClr val="accent6"/>
              </a:solidFill>
              <a:prstDash val="solid"/>
              <a:round/>
              <a:headEnd type="none" w="sm" len="sm"/>
              <a:tailEnd type="none" w="sm" len="sm"/>
            </a:ln>
          </p:spPr>
        </p:cxnSp>
        <p:cxnSp>
          <p:nvCxnSpPr>
            <p:cNvPr id="252" name="Google Shape;252;p31"/>
            <p:cNvCxnSpPr/>
            <p:nvPr/>
          </p:nvCxnSpPr>
          <p:spPr>
            <a:xfrm rot="10800000">
              <a:off x="3519544" y="3229088"/>
              <a:ext cx="1622611" cy="1160032"/>
            </a:xfrm>
            <a:prstGeom prst="straightConnector1">
              <a:avLst/>
            </a:prstGeom>
            <a:noFill/>
            <a:ln w="19050" cap="flat" cmpd="sng">
              <a:solidFill>
                <a:srgbClr val="347EB8"/>
              </a:solidFill>
              <a:prstDash val="solid"/>
              <a:round/>
              <a:headEnd type="none" w="sm" len="sm"/>
              <a:tailEnd type="none" w="sm" len="sm"/>
            </a:ln>
          </p:spPr>
        </p:cxnSp>
        <p:cxnSp>
          <p:nvCxnSpPr>
            <p:cNvPr id="253" name="Google Shape;253;p31"/>
            <p:cNvCxnSpPr/>
            <p:nvPr/>
          </p:nvCxnSpPr>
          <p:spPr>
            <a:xfrm rot="10800000">
              <a:off x="3510580" y="2875878"/>
              <a:ext cx="1610060" cy="566569"/>
            </a:xfrm>
            <a:prstGeom prst="straightConnector1">
              <a:avLst/>
            </a:prstGeom>
            <a:noFill/>
            <a:ln w="19050" cap="flat" cmpd="sng">
              <a:solidFill>
                <a:srgbClr val="347EB8"/>
              </a:solidFill>
              <a:prstDash val="solid"/>
              <a:round/>
              <a:headEnd type="none" w="sm" len="sm"/>
              <a:tailEnd type="none" w="sm" len="sm"/>
            </a:ln>
          </p:spPr>
        </p:cxnSp>
      </p:grpSp>
    </p:spTree>
    <p:extLst>
      <p:ext uri="{BB962C8B-B14F-4D97-AF65-F5344CB8AC3E}">
        <p14:creationId xmlns:p14="http://schemas.microsoft.com/office/powerpoint/2010/main" val="97251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
                                            <p:txEl>
                                              <p:pRg st="0" end="0"/>
                                            </p:txEl>
                                          </p:spTgt>
                                        </p:tgtEl>
                                        <p:attrNameLst>
                                          <p:attrName>style.visibility</p:attrName>
                                        </p:attrNameLst>
                                      </p:cBhvr>
                                      <p:to>
                                        <p:strVal val="visible"/>
                                      </p:to>
                                    </p:set>
                                    <p:animEffect transition="in" filter="fade">
                                      <p:cBhvr>
                                        <p:cTn id="7" dur="500"/>
                                        <p:tgtEl>
                                          <p:spTgt spid="24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3">
                                            <p:txEl>
                                              <p:pRg st="1" end="1"/>
                                            </p:txEl>
                                          </p:spTgt>
                                        </p:tgtEl>
                                        <p:attrNameLst>
                                          <p:attrName>style.visibility</p:attrName>
                                        </p:attrNameLst>
                                      </p:cBhvr>
                                      <p:to>
                                        <p:strVal val="visible"/>
                                      </p:to>
                                    </p:set>
                                    <p:animEffect transition="in" filter="fade">
                                      <p:cBhvr>
                                        <p:cTn id="10" dur="500"/>
                                        <p:tgtEl>
                                          <p:spTgt spid="24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43">
                                            <p:txEl>
                                              <p:pRg st="2" end="2"/>
                                            </p:txEl>
                                          </p:spTgt>
                                        </p:tgtEl>
                                        <p:attrNameLst>
                                          <p:attrName>style.visibility</p:attrName>
                                        </p:attrNameLst>
                                      </p:cBhvr>
                                      <p:to>
                                        <p:strVal val="visible"/>
                                      </p:to>
                                    </p:set>
                                    <p:animEffect transition="in" filter="fade">
                                      <p:cBhvr>
                                        <p:cTn id="13" dur="500"/>
                                        <p:tgtEl>
                                          <p:spTgt spid="24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43">
                                            <p:txEl>
                                              <p:pRg st="3" end="3"/>
                                            </p:txEl>
                                          </p:spTgt>
                                        </p:tgtEl>
                                        <p:attrNameLst>
                                          <p:attrName>style.visibility</p:attrName>
                                        </p:attrNameLst>
                                      </p:cBhvr>
                                      <p:to>
                                        <p:strVal val="visible"/>
                                      </p:to>
                                    </p:set>
                                    <p:animEffect transition="in" filter="fade">
                                      <p:cBhvr>
                                        <p:cTn id="16" dur="500"/>
                                        <p:tgtEl>
                                          <p:spTgt spid="24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43">
                                            <p:txEl>
                                              <p:pRg st="4" end="4"/>
                                            </p:txEl>
                                          </p:spTgt>
                                        </p:tgtEl>
                                        <p:attrNameLst>
                                          <p:attrName>style.visibility</p:attrName>
                                        </p:attrNameLst>
                                      </p:cBhvr>
                                      <p:to>
                                        <p:strVal val="visible"/>
                                      </p:to>
                                    </p:set>
                                    <p:animEffect transition="in" filter="fade">
                                      <p:cBhvr>
                                        <p:cTn id="19" dur="500"/>
                                        <p:tgtEl>
                                          <p:spTgt spid="24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43">
                                            <p:txEl>
                                              <p:pRg st="5" end="5"/>
                                            </p:txEl>
                                          </p:spTgt>
                                        </p:tgtEl>
                                        <p:attrNameLst>
                                          <p:attrName>style.visibility</p:attrName>
                                        </p:attrNameLst>
                                      </p:cBhvr>
                                      <p:to>
                                        <p:strVal val="visible"/>
                                      </p:to>
                                    </p:set>
                                    <p:animEffect transition="in" filter="fade">
                                      <p:cBhvr>
                                        <p:cTn id="22" dur="500"/>
                                        <p:tgtEl>
                                          <p:spTgt spid="24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0"/>
                                        </p:tgtEl>
                                        <p:attrNameLst>
                                          <p:attrName>style.visibility</p:attrName>
                                        </p:attrNameLst>
                                      </p:cBhvr>
                                      <p:to>
                                        <p:strVal val="visible"/>
                                      </p:to>
                                    </p:set>
                                    <p:animEffect transition="in" filter="fade">
                                      <p:cBhvr>
                                        <p:cTn id="27" dur="500"/>
                                        <p:tgtEl>
                                          <p:spTgt spid="2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4">
                                            <p:txEl>
                                              <p:pRg st="1" end="1"/>
                                            </p:txEl>
                                          </p:spTgt>
                                        </p:tgtEl>
                                        <p:attrNameLst>
                                          <p:attrName>style.visibility</p:attrName>
                                        </p:attrNameLst>
                                      </p:cBhvr>
                                      <p:to>
                                        <p:strVal val="visible"/>
                                      </p:to>
                                    </p:set>
                                    <p:animEffect transition="in" filter="fade">
                                      <p:cBhvr>
                                        <p:cTn id="32" dur="500"/>
                                        <p:tgtEl>
                                          <p:spTgt spid="24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4">
                                            <p:txEl>
                                              <p:pRg st="0" end="0"/>
                                            </p:txEl>
                                          </p:spTgt>
                                        </p:tgtEl>
                                        <p:attrNameLst>
                                          <p:attrName>style.visibility</p:attrName>
                                        </p:attrNameLst>
                                      </p:cBhvr>
                                      <p:to>
                                        <p:strVal val="visible"/>
                                      </p:to>
                                    </p:set>
                                    <p:animEffect transition="in" filter="fade">
                                      <p:cBhvr>
                                        <p:cTn id="37" dur="500"/>
                                        <p:tgtEl>
                                          <p:spTgt spid="244">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44">
                                            <p:txEl>
                                              <p:pRg st="2" end="2"/>
                                            </p:txEl>
                                          </p:spTgt>
                                        </p:tgtEl>
                                        <p:attrNameLst>
                                          <p:attrName>style.visibility</p:attrName>
                                        </p:attrNameLst>
                                      </p:cBhvr>
                                      <p:to>
                                        <p:strVal val="visible"/>
                                      </p:to>
                                    </p:set>
                                    <p:animEffect transition="in" filter="fade">
                                      <p:cBhvr>
                                        <p:cTn id="40" dur="500"/>
                                        <p:tgtEl>
                                          <p:spTgt spid="244">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44">
                                            <p:txEl>
                                              <p:pRg st="3" end="3"/>
                                            </p:txEl>
                                          </p:spTgt>
                                        </p:tgtEl>
                                        <p:attrNameLst>
                                          <p:attrName>style.visibility</p:attrName>
                                        </p:attrNameLst>
                                      </p:cBhvr>
                                      <p:to>
                                        <p:strVal val="visible"/>
                                      </p:to>
                                    </p:set>
                                    <p:animEffect transition="in" filter="fade">
                                      <p:cBhvr>
                                        <p:cTn id="45" dur="500"/>
                                        <p:tgtEl>
                                          <p:spTgt spid="244">
                                            <p:txEl>
                                              <p:pRg st="3" end="3"/>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244">
                                            <p:txEl>
                                              <p:pRg st="4" end="4"/>
                                            </p:txEl>
                                          </p:spTgt>
                                        </p:tgtEl>
                                        <p:attrNameLst>
                                          <p:attrName>style.visibility</p:attrName>
                                        </p:attrNameLst>
                                      </p:cBhvr>
                                      <p:to>
                                        <p:strVal val="visible"/>
                                      </p:to>
                                    </p:set>
                                    <p:animEffect transition="in" filter="fade">
                                      <p:cBhvr>
                                        <p:cTn id="48" dur="500"/>
                                        <p:tgtEl>
                                          <p:spTgt spid="244">
                                            <p:txEl>
                                              <p:pRg st="4" end="4"/>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244">
                                            <p:txEl>
                                              <p:pRg st="5" end="5"/>
                                            </p:txEl>
                                          </p:spTgt>
                                        </p:tgtEl>
                                        <p:attrNameLst>
                                          <p:attrName>style.visibility</p:attrName>
                                        </p:attrNameLst>
                                      </p:cBhvr>
                                      <p:to>
                                        <p:strVal val="visible"/>
                                      </p:to>
                                    </p:set>
                                    <p:animEffect transition="in" filter="fade">
                                      <p:cBhvr>
                                        <p:cTn id="51" dur="500"/>
                                        <p:tgtEl>
                                          <p:spTgt spid="244">
                                            <p:txEl>
                                              <p:pRg st="5" end="5"/>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244">
                                            <p:txEl>
                                              <p:pRg st="6" end="6"/>
                                            </p:txEl>
                                          </p:spTgt>
                                        </p:tgtEl>
                                        <p:attrNameLst>
                                          <p:attrName>style.visibility</p:attrName>
                                        </p:attrNameLst>
                                      </p:cBhvr>
                                      <p:to>
                                        <p:strVal val="visible"/>
                                      </p:to>
                                    </p:set>
                                    <p:animEffect transition="in" filter="fade">
                                      <p:cBhvr>
                                        <p:cTn id="54" dur="500"/>
                                        <p:tgtEl>
                                          <p:spTgt spid="244">
                                            <p:txEl>
                                              <p:pRg st="6" end="6"/>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244">
                                            <p:txEl>
                                              <p:pRg st="7" end="7"/>
                                            </p:txEl>
                                          </p:spTgt>
                                        </p:tgtEl>
                                        <p:attrNameLst>
                                          <p:attrName>style.visibility</p:attrName>
                                        </p:attrNameLst>
                                      </p:cBhvr>
                                      <p:to>
                                        <p:strVal val="visible"/>
                                      </p:to>
                                    </p:set>
                                    <p:animEffect transition="in" filter="fade">
                                      <p:cBhvr>
                                        <p:cTn id="57" dur="500"/>
                                        <p:tgtEl>
                                          <p:spTgt spid="244">
                                            <p:txEl>
                                              <p:pRg st="7" end="7"/>
                                            </p:txEl>
                                          </p:spTgt>
                                        </p:tgtEl>
                                      </p:cBhvr>
                                    </p:animEffect>
                                  </p:childTnLst>
                                </p:cTn>
                              </p:par>
                              <p:par>
                                <p:cTn id="58" presetID="3" presetClass="emph" presetSubtype="2" fill="hold" nodeType="withEffect">
                                  <p:stCondLst>
                                    <p:cond delay="0"/>
                                  </p:stCondLst>
                                  <p:childTnLst>
                                    <p:animClr clrSpc="rgb" dir="cw">
                                      <p:cBhvr override="childStyle">
                                        <p:cTn id="59" dur="500" fill="hold"/>
                                        <p:tgtEl>
                                          <p:spTgt spid="244">
                                            <p:txEl>
                                              <p:pRg st="4" end="4"/>
                                            </p:txEl>
                                          </p:spTgt>
                                        </p:tgtEl>
                                        <p:attrNameLst>
                                          <p:attrName>style.color</p:attrName>
                                        </p:attrNameLst>
                                      </p:cBhvr>
                                      <p:to>
                                        <a:srgbClr val="FF2600"/>
                                      </p:to>
                                    </p:animClr>
                                  </p:childTnLst>
                                  <p:subTnLst>
                                    <p:animClr clrSpc="rgb" dir="cw">
                                      <p:cBhvr override="childStyle">
                                        <p:cTn dur="1" fill="hold" display="0" masterRel="nextClick" afterEffect="1"/>
                                        <p:tgtEl>
                                          <p:spTgt spid="244">
                                            <p:txEl>
                                              <p:pRg st="4" end="4"/>
                                            </p:txEl>
                                          </p:spTgt>
                                        </p:tgtEl>
                                        <p:attrNameLst>
                                          <p:attrName>ppt_c</p:attrName>
                                        </p:attrNameLst>
                                      </p:cBhvr>
                                      <p:to>
                                        <a:schemeClr val="tx1"/>
                                      </p:to>
                                    </p:animClr>
                                  </p:subTnLst>
                                </p:cTn>
                              </p:par>
                              <p:par>
                                <p:cTn id="60" presetID="3" presetClass="emph" presetSubtype="2" fill="hold" nodeType="withEffect">
                                  <p:stCondLst>
                                    <p:cond delay="0"/>
                                  </p:stCondLst>
                                  <p:childTnLst>
                                    <p:animClr clrSpc="rgb" dir="cw">
                                      <p:cBhvr override="childStyle">
                                        <p:cTn id="61" dur="500" fill="hold"/>
                                        <p:tgtEl>
                                          <p:spTgt spid="243">
                                            <p:txEl>
                                              <p:pRg st="3" end="3"/>
                                            </p:txEl>
                                          </p:spTgt>
                                        </p:tgtEl>
                                        <p:attrNameLst>
                                          <p:attrName>style.color</p:attrName>
                                        </p:attrNameLst>
                                      </p:cBhvr>
                                      <p:to>
                                        <a:srgbClr val="FF2600"/>
                                      </p:to>
                                    </p:animClr>
                                  </p:childTnLst>
                                  <p:subTnLst>
                                    <p:animClr clrSpc="rgb" dir="cw">
                                      <p:cBhvr override="childStyle">
                                        <p:cTn dur="1" fill="hold" display="0" masterRel="nextClick" afterEffect="1"/>
                                        <p:tgtEl>
                                          <p:spTgt spid="243">
                                            <p:txEl>
                                              <p:pRg st="3" end="3"/>
                                            </p:txEl>
                                          </p:spTgt>
                                        </p:tgtEl>
                                        <p:attrNameLst>
                                          <p:attrName>ppt_c</p:attrName>
                                        </p:attrNameLst>
                                      </p:cBhvr>
                                      <p:to>
                                        <a:schemeClr val="tx1"/>
                                      </p:to>
                                    </p:animClr>
                                  </p:subTnLst>
                                </p:cTn>
                              </p:par>
                              <p:par>
                                <p:cTn id="62" presetID="3" presetClass="emph" presetSubtype="2" fill="hold" nodeType="withEffect">
                                  <p:stCondLst>
                                    <p:cond delay="0"/>
                                  </p:stCondLst>
                                  <p:childTnLst>
                                    <p:animClr clrSpc="rgb" dir="cw">
                                      <p:cBhvr override="childStyle">
                                        <p:cTn id="63" dur="500" fill="hold"/>
                                        <p:tgtEl>
                                          <p:spTgt spid="244">
                                            <p:txEl>
                                              <p:pRg st="3" end="3"/>
                                            </p:txEl>
                                          </p:spTgt>
                                        </p:tgtEl>
                                        <p:attrNameLst>
                                          <p:attrName>style.color</p:attrName>
                                        </p:attrNameLst>
                                      </p:cBhvr>
                                      <p:to>
                                        <a:srgbClr val="FF2600"/>
                                      </p:to>
                                    </p:animClr>
                                  </p:childTnLst>
                                  <p:subTnLst>
                                    <p:animClr clrSpc="rgb" dir="cw">
                                      <p:cBhvr override="childStyle">
                                        <p:cTn dur="1" fill="hold" display="0" masterRel="nextClick" afterEffect="1"/>
                                        <p:tgtEl>
                                          <p:spTgt spid="244">
                                            <p:txEl>
                                              <p:pRg st="3" end="3"/>
                                            </p:txEl>
                                          </p:spTgt>
                                        </p:tgtEl>
                                        <p:attrNameLst>
                                          <p:attrName>ppt_c</p:attrName>
                                        </p:attrNameLst>
                                      </p:cBhvr>
                                      <p:to>
                                        <a:schemeClr val="tx1"/>
                                      </p:to>
                                    </p:animClr>
                                  </p:subTnLst>
                                </p:cTn>
                              </p:par>
                              <p:par>
                                <p:cTn id="64" presetID="3" presetClass="emph" presetSubtype="2" fill="hold" nodeType="withEffect">
                                  <p:stCondLst>
                                    <p:cond delay="0"/>
                                  </p:stCondLst>
                                  <p:childTnLst>
                                    <p:animClr clrSpc="rgb" dir="cw">
                                      <p:cBhvr override="childStyle">
                                        <p:cTn id="65" dur="500" fill="hold"/>
                                        <p:tgtEl>
                                          <p:spTgt spid="244">
                                            <p:txEl>
                                              <p:pRg st="5" end="5"/>
                                            </p:txEl>
                                          </p:spTgt>
                                        </p:tgtEl>
                                        <p:attrNameLst>
                                          <p:attrName>style.color</p:attrName>
                                        </p:attrNameLst>
                                      </p:cBhvr>
                                      <p:to>
                                        <a:srgbClr val="FF2600"/>
                                      </p:to>
                                    </p:animClr>
                                  </p:childTnLst>
                                  <p:subTnLst>
                                    <p:animClr clrSpc="rgb" dir="cw">
                                      <p:cBhvr override="childStyle">
                                        <p:cTn dur="1" fill="hold" display="0" masterRel="nextClick" afterEffect="1"/>
                                        <p:tgtEl>
                                          <p:spTgt spid="244">
                                            <p:txEl>
                                              <p:pRg st="5" end="5"/>
                                            </p:txEl>
                                          </p:spTgt>
                                        </p:tgtEl>
                                        <p:attrNameLst>
                                          <p:attrName>ppt_c</p:attrName>
                                        </p:attrNameLst>
                                      </p:cBhvr>
                                      <p:to>
                                        <a:schemeClr val="tx1"/>
                                      </p:to>
                                    </p:animClr>
                                  </p:subTnLst>
                                </p:cTn>
                              </p:par>
                              <p:par>
                                <p:cTn id="66" presetID="3" presetClass="emph" presetSubtype="2" fill="hold" nodeType="withEffect">
                                  <p:stCondLst>
                                    <p:cond delay="0"/>
                                  </p:stCondLst>
                                  <p:childTnLst>
                                    <p:animClr clrSpc="rgb" dir="cw">
                                      <p:cBhvr override="childStyle">
                                        <p:cTn id="67" dur="500" fill="hold"/>
                                        <p:tgtEl>
                                          <p:spTgt spid="244">
                                            <p:txEl>
                                              <p:pRg st="6" end="6"/>
                                            </p:txEl>
                                          </p:spTgt>
                                        </p:tgtEl>
                                        <p:attrNameLst>
                                          <p:attrName>style.color</p:attrName>
                                        </p:attrNameLst>
                                      </p:cBhvr>
                                      <p:to>
                                        <a:srgbClr val="FF2600"/>
                                      </p:to>
                                    </p:animClr>
                                  </p:childTnLst>
                                  <p:subTnLst>
                                    <p:animClr clrSpc="rgb" dir="cw">
                                      <p:cBhvr override="childStyle">
                                        <p:cTn dur="1" fill="hold" display="0" masterRel="nextClick" afterEffect="1"/>
                                        <p:tgtEl>
                                          <p:spTgt spid="244">
                                            <p:txEl>
                                              <p:pRg st="6" end="6"/>
                                            </p:txEl>
                                          </p:spTgt>
                                        </p:tgtEl>
                                        <p:attrNameLst>
                                          <p:attrName>ppt_c</p:attrName>
                                        </p:attrNameLst>
                                      </p:cBhvr>
                                      <p:to>
                                        <a:schemeClr val="tx1"/>
                                      </p:to>
                                    </p:animClr>
                                  </p:subTnLst>
                                </p:cTn>
                              </p:par>
                              <p:par>
                                <p:cTn id="68" presetID="3" presetClass="emph" presetSubtype="2" fill="hold" nodeType="withEffect">
                                  <p:stCondLst>
                                    <p:cond delay="0"/>
                                  </p:stCondLst>
                                  <p:childTnLst>
                                    <p:animClr clrSpc="rgb" dir="cw">
                                      <p:cBhvr override="childStyle">
                                        <p:cTn id="69" dur="500" fill="hold"/>
                                        <p:tgtEl>
                                          <p:spTgt spid="244">
                                            <p:txEl>
                                              <p:pRg st="7" end="7"/>
                                            </p:txEl>
                                          </p:spTgt>
                                        </p:tgtEl>
                                        <p:attrNameLst>
                                          <p:attrName>style.color</p:attrName>
                                        </p:attrNameLst>
                                      </p:cBhvr>
                                      <p:to>
                                        <a:srgbClr val="FF2600"/>
                                      </p:to>
                                    </p:animClr>
                                  </p:childTnLst>
                                  <p:subTnLst>
                                    <p:animClr clrSpc="rgb" dir="cw">
                                      <p:cBhvr override="childStyle">
                                        <p:cTn dur="1" fill="hold" display="0" masterRel="nextClick" afterEffect="1"/>
                                        <p:tgtEl>
                                          <p:spTgt spid="244">
                                            <p:txEl>
                                              <p:pRg st="7" end="7"/>
                                            </p:txEl>
                                          </p:spTgt>
                                        </p:tgtEl>
                                        <p:attrNameLst>
                                          <p:attrName>ppt_c</p:attrName>
                                        </p:attrNameLst>
                                      </p:cBhvr>
                                      <p:to>
                                        <a:schemeClr val="tx1"/>
                                      </p:to>
                                    </p:animClr>
                                  </p:sub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44">
                                            <p:txEl>
                                              <p:pRg st="8" end="8"/>
                                            </p:txEl>
                                          </p:spTgt>
                                        </p:tgtEl>
                                        <p:attrNameLst>
                                          <p:attrName>style.visibility</p:attrName>
                                        </p:attrNameLst>
                                      </p:cBhvr>
                                      <p:to>
                                        <p:strVal val="visible"/>
                                      </p:to>
                                    </p:set>
                                    <p:animEffect transition="in" filter="fade">
                                      <p:cBhvr>
                                        <p:cTn id="74" dur="500"/>
                                        <p:tgtEl>
                                          <p:spTgt spid="244">
                                            <p:txEl>
                                              <p:pRg st="8" end="8"/>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244">
                                            <p:txEl>
                                              <p:pRg st="9" end="9"/>
                                            </p:txEl>
                                          </p:spTgt>
                                        </p:tgtEl>
                                        <p:attrNameLst>
                                          <p:attrName>style.visibility</p:attrName>
                                        </p:attrNameLst>
                                      </p:cBhvr>
                                      <p:to>
                                        <p:strVal val="visible"/>
                                      </p:to>
                                    </p:set>
                                    <p:animEffect transition="in" filter="fade">
                                      <p:cBhvr>
                                        <p:cTn id="77" dur="500"/>
                                        <p:tgtEl>
                                          <p:spTgt spid="244">
                                            <p:txEl>
                                              <p:pRg st="9" end="9"/>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244">
                                            <p:txEl>
                                              <p:pRg st="10" end="10"/>
                                            </p:txEl>
                                          </p:spTgt>
                                        </p:tgtEl>
                                        <p:attrNameLst>
                                          <p:attrName>style.visibility</p:attrName>
                                        </p:attrNameLst>
                                      </p:cBhvr>
                                      <p:to>
                                        <p:strVal val="visible"/>
                                      </p:to>
                                    </p:set>
                                    <p:animEffect transition="in" filter="fade">
                                      <p:cBhvr>
                                        <p:cTn id="80" dur="500"/>
                                        <p:tgtEl>
                                          <p:spTgt spid="244">
                                            <p:txEl>
                                              <p:pRg st="10" end="10"/>
                                            </p:txEl>
                                          </p:spTgt>
                                        </p:tgtEl>
                                      </p:cBhvr>
                                    </p:animEffect>
                                  </p:childTnLst>
                                </p:cTn>
                              </p:par>
                              <p:par>
                                <p:cTn id="81" presetID="3" presetClass="emph" presetSubtype="2" fill="hold" nodeType="withEffect">
                                  <p:stCondLst>
                                    <p:cond delay="0"/>
                                  </p:stCondLst>
                                  <p:childTnLst>
                                    <p:animClr clrSpc="rgb" dir="cw">
                                      <p:cBhvr override="childStyle">
                                        <p:cTn id="82" dur="500" fill="hold"/>
                                        <p:tgtEl>
                                          <p:spTgt spid="243">
                                            <p:txEl>
                                              <p:pRg st="4" end="4"/>
                                            </p:txEl>
                                          </p:spTgt>
                                        </p:tgtEl>
                                        <p:attrNameLst>
                                          <p:attrName>style.color</p:attrName>
                                        </p:attrNameLst>
                                      </p:cBhvr>
                                      <p:to>
                                        <a:srgbClr val="FF2600"/>
                                      </p:to>
                                    </p:animClr>
                                  </p:childTnLst>
                                  <p:subTnLst>
                                    <p:animClr clrSpc="rgb" dir="cw">
                                      <p:cBhvr override="childStyle">
                                        <p:cTn dur="1" fill="hold" display="0" masterRel="nextClick" afterEffect="1"/>
                                        <p:tgtEl>
                                          <p:spTgt spid="243">
                                            <p:txEl>
                                              <p:pRg st="4" end="4"/>
                                            </p:txEl>
                                          </p:spTgt>
                                        </p:tgtEl>
                                        <p:attrNameLst>
                                          <p:attrName>ppt_c</p:attrName>
                                        </p:attrNameLst>
                                      </p:cBhvr>
                                      <p:to>
                                        <a:schemeClr val="tx1"/>
                                      </p:to>
                                    </p:animClr>
                                  </p:subTnLst>
                                </p:cTn>
                              </p:par>
                              <p:par>
                                <p:cTn id="83" presetID="10" presetClass="entr" presetSubtype="0" fill="hold" nodeType="withEffect">
                                  <p:stCondLst>
                                    <p:cond delay="0"/>
                                  </p:stCondLst>
                                  <p:childTnLst>
                                    <p:set>
                                      <p:cBhvr>
                                        <p:cTn id="84" dur="1" fill="hold">
                                          <p:stCondLst>
                                            <p:cond delay="0"/>
                                          </p:stCondLst>
                                        </p:cTn>
                                        <p:tgtEl>
                                          <p:spTgt spid="244">
                                            <p:txEl>
                                              <p:pRg st="11" end="11"/>
                                            </p:txEl>
                                          </p:spTgt>
                                        </p:tgtEl>
                                        <p:attrNameLst>
                                          <p:attrName>style.visibility</p:attrName>
                                        </p:attrNameLst>
                                      </p:cBhvr>
                                      <p:to>
                                        <p:strVal val="visible"/>
                                      </p:to>
                                    </p:set>
                                    <p:animEffect transition="in" filter="fade">
                                      <p:cBhvr>
                                        <p:cTn id="85" dur="500"/>
                                        <p:tgtEl>
                                          <p:spTgt spid="244">
                                            <p:txEl>
                                              <p:pRg st="11" end="11"/>
                                            </p:txEl>
                                          </p:spTgt>
                                        </p:tgtEl>
                                      </p:cBhvr>
                                    </p:animEffect>
                                  </p:childTnLst>
                                </p:cTn>
                              </p:par>
                              <p:par>
                                <p:cTn id="86" presetID="3" presetClass="emph" presetSubtype="2" fill="hold" nodeType="withEffect">
                                  <p:stCondLst>
                                    <p:cond delay="0"/>
                                  </p:stCondLst>
                                  <p:childTnLst>
                                    <p:animClr clrSpc="rgb" dir="cw">
                                      <p:cBhvr override="childStyle">
                                        <p:cTn id="87" dur="500" fill="hold"/>
                                        <p:tgtEl>
                                          <p:spTgt spid="244">
                                            <p:txEl>
                                              <p:pRg st="8" end="8"/>
                                            </p:txEl>
                                          </p:spTgt>
                                        </p:tgtEl>
                                        <p:attrNameLst>
                                          <p:attrName>style.color</p:attrName>
                                        </p:attrNameLst>
                                      </p:cBhvr>
                                      <p:to>
                                        <a:srgbClr val="FF2600"/>
                                      </p:to>
                                    </p:animClr>
                                  </p:childTnLst>
                                  <p:subTnLst>
                                    <p:animClr clrSpc="rgb" dir="cw">
                                      <p:cBhvr override="childStyle">
                                        <p:cTn dur="1" fill="hold" display="0" masterRel="nextClick" afterEffect="1"/>
                                        <p:tgtEl>
                                          <p:spTgt spid="244">
                                            <p:txEl>
                                              <p:pRg st="8" end="8"/>
                                            </p:txEl>
                                          </p:spTgt>
                                        </p:tgtEl>
                                        <p:attrNameLst>
                                          <p:attrName>ppt_c</p:attrName>
                                        </p:attrNameLst>
                                      </p:cBhvr>
                                      <p:to>
                                        <a:schemeClr val="tx1"/>
                                      </p:to>
                                    </p:animClr>
                                  </p:subTnLst>
                                </p:cTn>
                              </p:par>
                              <p:par>
                                <p:cTn id="88" presetID="3" presetClass="emph" presetSubtype="2" fill="hold" nodeType="withEffect">
                                  <p:stCondLst>
                                    <p:cond delay="0"/>
                                  </p:stCondLst>
                                  <p:childTnLst>
                                    <p:animClr clrSpc="rgb" dir="cw">
                                      <p:cBhvr override="childStyle">
                                        <p:cTn id="89" dur="500" fill="hold"/>
                                        <p:tgtEl>
                                          <p:spTgt spid="244">
                                            <p:txEl>
                                              <p:pRg st="9" end="9"/>
                                            </p:txEl>
                                          </p:spTgt>
                                        </p:tgtEl>
                                        <p:attrNameLst>
                                          <p:attrName>style.color</p:attrName>
                                        </p:attrNameLst>
                                      </p:cBhvr>
                                      <p:to>
                                        <a:srgbClr val="FF2600"/>
                                      </p:to>
                                    </p:animClr>
                                  </p:childTnLst>
                                  <p:subTnLst>
                                    <p:animClr clrSpc="rgb" dir="cw">
                                      <p:cBhvr override="childStyle">
                                        <p:cTn dur="1" fill="hold" display="0" masterRel="nextClick" afterEffect="1"/>
                                        <p:tgtEl>
                                          <p:spTgt spid="244">
                                            <p:txEl>
                                              <p:pRg st="9" end="9"/>
                                            </p:txEl>
                                          </p:spTgt>
                                        </p:tgtEl>
                                        <p:attrNameLst>
                                          <p:attrName>ppt_c</p:attrName>
                                        </p:attrNameLst>
                                      </p:cBhvr>
                                      <p:to>
                                        <a:schemeClr val="tx1"/>
                                      </p:to>
                                    </p:animClr>
                                  </p:subTnLst>
                                </p:cTn>
                              </p:par>
                              <p:par>
                                <p:cTn id="90" presetID="3" presetClass="emph" presetSubtype="2" fill="hold" nodeType="withEffect">
                                  <p:stCondLst>
                                    <p:cond delay="0"/>
                                  </p:stCondLst>
                                  <p:childTnLst>
                                    <p:animClr clrSpc="rgb" dir="cw">
                                      <p:cBhvr override="childStyle">
                                        <p:cTn id="91" dur="500" fill="hold"/>
                                        <p:tgtEl>
                                          <p:spTgt spid="244">
                                            <p:txEl>
                                              <p:pRg st="10" end="10"/>
                                            </p:txEl>
                                          </p:spTgt>
                                        </p:tgtEl>
                                        <p:attrNameLst>
                                          <p:attrName>style.color</p:attrName>
                                        </p:attrNameLst>
                                      </p:cBhvr>
                                      <p:to>
                                        <a:srgbClr val="FF2600"/>
                                      </p:to>
                                    </p:animClr>
                                  </p:childTnLst>
                                  <p:subTnLst>
                                    <p:animClr clrSpc="rgb" dir="cw">
                                      <p:cBhvr override="childStyle">
                                        <p:cTn dur="1" fill="hold" display="0" masterRel="nextClick" afterEffect="1"/>
                                        <p:tgtEl>
                                          <p:spTgt spid="244">
                                            <p:txEl>
                                              <p:pRg st="10" end="10"/>
                                            </p:txEl>
                                          </p:spTgt>
                                        </p:tgtEl>
                                        <p:attrNameLst>
                                          <p:attrName>ppt_c</p:attrName>
                                        </p:attrNameLst>
                                      </p:cBhvr>
                                      <p:to>
                                        <a:schemeClr val="tx1"/>
                                      </p:to>
                                    </p:animClr>
                                  </p:sub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245"/>
                                        </p:tgtEl>
                                        <p:attrNameLst>
                                          <p:attrName>style.visibility</p:attrName>
                                        </p:attrNameLst>
                                      </p:cBhvr>
                                      <p:to>
                                        <p:strVal val="visible"/>
                                      </p:to>
                                    </p:set>
                                    <p:animEffect transition="in" filter="fade">
                                      <p:cBhvr>
                                        <p:cTn id="96" dur="5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2"/>
          <p:cNvSpPr txBox="1">
            <a:spLocks noGrp="1"/>
          </p:cNvSpPr>
          <p:nvPr>
            <p:ph type="title"/>
          </p:nvPr>
        </p:nvSpPr>
        <p:spPr>
          <a:xfrm>
            <a:off x="546604" y="684969"/>
            <a:ext cx="8337905" cy="1235509"/>
          </a:xfrm>
          <a:prstGeom prst="rect">
            <a:avLst/>
          </a:prstGeom>
          <a:noFill/>
          <a:ln>
            <a:noFill/>
          </a:ln>
        </p:spPr>
        <p:txBody>
          <a:bodyPr spcFirstLastPara="1" wrap="square" lIns="91425" tIns="91425" rIns="91425" bIns="91425" anchor="b" anchorCtr="0">
            <a:noAutofit/>
          </a:bodyPr>
          <a:lstStyle/>
          <a:p>
            <a:r>
              <a:rPr lang="ru-RU" sz="4400" dirty="0">
                <a:solidFill>
                  <a:srgbClr val="0070C0"/>
                </a:solidFill>
                <a:latin typeface="Calibri Light" panose="020F0302020204030204"/>
                <a:ea typeface="+mj-ea"/>
              </a:rPr>
              <a:t>Сортировка выбором </a:t>
            </a:r>
            <a:r>
              <a:rPr lang="en-US" sz="4400" dirty="0">
                <a:solidFill>
                  <a:srgbClr val="0070C0"/>
                </a:solidFill>
                <a:latin typeface="Calibri Light" panose="020F0302020204030204"/>
                <a:ea typeface="+mj-ea"/>
              </a:rPr>
              <a:t>–</a:t>
            </a:r>
            <a:r>
              <a:rPr lang="ru-RU" sz="4400" dirty="0">
                <a:solidFill>
                  <a:srgbClr val="0070C0"/>
                </a:solidFill>
                <a:latin typeface="Calibri Light" panose="020F0302020204030204"/>
                <a:ea typeface="+mj-ea"/>
              </a:rPr>
              <a:t>время выполнения</a:t>
            </a:r>
            <a:endParaRPr sz="4400" dirty="0">
              <a:solidFill>
                <a:srgbClr val="0070C0"/>
              </a:solidFill>
              <a:latin typeface="Calibri Light" panose="020F0302020204030204"/>
              <a:ea typeface="+mj-ea"/>
            </a:endParaRPr>
          </a:p>
        </p:txBody>
      </p:sp>
      <p:sp>
        <p:nvSpPr>
          <p:cNvPr id="259" name="Google Shape;259;p32"/>
          <p:cNvSpPr txBox="1"/>
          <p:nvPr/>
        </p:nvSpPr>
        <p:spPr>
          <a:xfrm>
            <a:off x="4896676" y="2100757"/>
            <a:ext cx="4225235" cy="4072274"/>
          </a:xfrm>
          <a:prstGeom prst="rect">
            <a:avLst/>
          </a:prstGeom>
          <a:noFill/>
          <a:ln>
            <a:noFill/>
          </a:ln>
        </p:spPr>
        <p:txBody>
          <a:bodyPr spcFirstLastPara="1" wrap="square" lIns="91425" tIns="91425" rIns="91425" bIns="91425" anchor="t" anchorCtr="0">
            <a:noAutofit/>
          </a:bodyPr>
          <a:lstStyle/>
          <a:p>
            <a:pPr>
              <a:buClr>
                <a:schemeClr val="dk1"/>
              </a:buClr>
              <a:buSzPts val="880"/>
            </a:pPr>
            <a:r>
              <a:rPr lang="en-US" sz="1600" dirty="0">
                <a:solidFill>
                  <a:schemeClr val="dk1"/>
                </a:solidFill>
                <a:latin typeface="Consolas"/>
                <a:ea typeface="Consolas"/>
                <a:cs typeface="Consolas"/>
                <a:sym typeface="Consolas"/>
              </a:rPr>
              <a:t>for (int </a:t>
            </a:r>
            <a:r>
              <a:rPr lang="en-US" sz="1600" dirty="0" err="1">
                <a:solidFill>
                  <a:schemeClr val="dk1"/>
                </a:solidFill>
                <a:latin typeface="Consolas"/>
                <a:ea typeface="Consolas"/>
                <a:cs typeface="Consolas"/>
                <a:sym typeface="Consolas"/>
              </a:rPr>
              <a:t>i</a:t>
            </a:r>
            <a:r>
              <a:rPr lang="en-US" sz="1600" dirty="0">
                <a:solidFill>
                  <a:schemeClr val="dk1"/>
                </a:solidFill>
                <a:latin typeface="Consolas"/>
                <a:ea typeface="Consolas"/>
                <a:cs typeface="Consolas"/>
                <a:sym typeface="Consolas"/>
              </a:rPr>
              <a:t> = 0; </a:t>
            </a:r>
            <a:r>
              <a:rPr lang="en-US" sz="1600" dirty="0" err="1">
                <a:solidFill>
                  <a:schemeClr val="dk1"/>
                </a:solidFill>
                <a:latin typeface="Consolas"/>
                <a:ea typeface="Consolas"/>
                <a:cs typeface="Consolas"/>
                <a:sym typeface="Consolas"/>
              </a:rPr>
              <a:t>i</a:t>
            </a:r>
            <a:r>
              <a:rPr lang="en-US" sz="1600" dirty="0">
                <a:solidFill>
                  <a:schemeClr val="dk1"/>
                </a:solidFill>
                <a:latin typeface="Consolas"/>
                <a:ea typeface="Consolas"/>
                <a:cs typeface="Consolas"/>
                <a:sym typeface="Consolas"/>
              </a:rPr>
              <a:t> &lt; n-1; </a:t>
            </a:r>
            <a:r>
              <a:rPr lang="en-US" sz="1600" dirty="0" err="1">
                <a:solidFill>
                  <a:schemeClr val="dk1"/>
                </a:solidFill>
                <a:latin typeface="Consolas"/>
                <a:ea typeface="Consolas"/>
                <a:cs typeface="Consolas"/>
                <a:sym typeface="Consolas"/>
              </a:rPr>
              <a:t>i</a:t>
            </a:r>
            <a:r>
              <a:rPr lang="en-US" sz="1600" dirty="0">
                <a:solidFill>
                  <a:schemeClr val="dk1"/>
                </a:solidFill>
                <a:latin typeface="Consolas"/>
                <a:ea typeface="Consolas"/>
                <a:cs typeface="Consolas"/>
                <a:sym typeface="Consolas"/>
              </a:rPr>
              <a:t>++) {</a:t>
            </a:r>
            <a:endParaRPr sz="1400" dirty="0">
              <a:solidFill>
                <a:srgbClr val="000000"/>
              </a:solidFill>
              <a:latin typeface="Arial"/>
              <a:ea typeface="Arial"/>
              <a:cs typeface="Arial"/>
              <a:sym typeface="Arial"/>
            </a:endParaRPr>
          </a:p>
          <a:p>
            <a:pPr>
              <a:spcBef>
                <a:spcPts val="500"/>
              </a:spcBef>
              <a:buClr>
                <a:schemeClr val="dk1"/>
              </a:buClr>
              <a:buSzPts val="880"/>
            </a:pPr>
            <a:r>
              <a:rPr lang="en-US" sz="1600" dirty="0">
                <a:solidFill>
                  <a:schemeClr val="dk1"/>
                </a:solidFill>
                <a:latin typeface="Consolas"/>
                <a:ea typeface="Consolas"/>
                <a:cs typeface="Consolas"/>
                <a:sym typeface="Consolas"/>
              </a:rPr>
              <a:t>  int min = </a:t>
            </a:r>
            <a:r>
              <a:rPr lang="en-US" sz="1600" dirty="0" err="1">
                <a:solidFill>
                  <a:schemeClr val="dk1"/>
                </a:solidFill>
                <a:latin typeface="Consolas"/>
                <a:ea typeface="Consolas"/>
                <a:cs typeface="Consolas"/>
                <a:sym typeface="Consolas"/>
              </a:rPr>
              <a:t>i</a:t>
            </a:r>
            <a:r>
              <a:rPr lang="en-US" sz="1600" dirty="0">
                <a:solidFill>
                  <a:schemeClr val="dk1"/>
                </a:solidFill>
                <a:latin typeface="Consolas"/>
                <a:ea typeface="Consolas"/>
                <a:cs typeface="Consolas"/>
                <a:sym typeface="Consolas"/>
              </a:rPr>
              <a:t>;</a:t>
            </a:r>
            <a:endParaRPr sz="1400" dirty="0">
              <a:solidFill>
                <a:srgbClr val="000000"/>
              </a:solidFill>
              <a:latin typeface="Arial"/>
              <a:ea typeface="Arial"/>
              <a:cs typeface="Arial"/>
              <a:sym typeface="Arial"/>
            </a:endParaRPr>
          </a:p>
          <a:p>
            <a:pPr>
              <a:spcBef>
                <a:spcPts val="500"/>
              </a:spcBef>
              <a:buClr>
                <a:schemeClr val="dk1"/>
              </a:buClr>
              <a:buSzPts val="880"/>
            </a:pPr>
            <a:r>
              <a:rPr lang="en-US" sz="1600" dirty="0">
                <a:solidFill>
                  <a:schemeClr val="dk1"/>
                </a:solidFill>
                <a:latin typeface="Consolas"/>
                <a:ea typeface="Consolas"/>
                <a:cs typeface="Consolas"/>
                <a:sym typeface="Consolas"/>
              </a:rPr>
              <a:t>  for (int j = </a:t>
            </a:r>
            <a:r>
              <a:rPr lang="en-US" sz="1600" dirty="0" err="1">
                <a:solidFill>
                  <a:schemeClr val="dk1"/>
                </a:solidFill>
                <a:latin typeface="Consolas"/>
                <a:ea typeface="Consolas"/>
                <a:cs typeface="Consolas"/>
                <a:sym typeface="Consolas"/>
              </a:rPr>
              <a:t>i</a:t>
            </a:r>
            <a:r>
              <a:rPr lang="en-US" sz="1600" dirty="0">
                <a:solidFill>
                  <a:schemeClr val="dk1"/>
                </a:solidFill>
                <a:latin typeface="Consolas"/>
                <a:ea typeface="Consolas"/>
                <a:cs typeface="Consolas"/>
                <a:sym typeface="Consolas"/>
              </a:rPr>
              <a:t> + 1; j &lt; n; </a:t>
            </a:r>
            <a:r>
              <a:rPr lang="en-US" sz="1600" dirty="0" err="1">
                <a:solidFill>
                  <a:schemeClr val="dk1"/>
                </a:solidFill>
                <a:latin typeface="Consolas"/>
                <a:ea typeface="Consolas"/>
                <a:cs typeface="Consolas"/>
                <a:sym typeface="Consolas"/>
              </a:rPr>
              <a:t>j++</a:t>
            </a:r>
            <a:r>
              <a:rPr lang="en-US" sz="1600" dirty="0">
                <a:solidFill>
                  <a:schemeClr val="dk1"/>
                </a:solidFill>
                <a:latin typeface="Consolas"/>
                <a:ea typeface="Consolas"/>
                <a:cs typeface="Consolas"/>
                <a:sym typeface="Consolas"/>
              </a:rPr>
              <a:t>) {</a:t>
            </a:r>
            <a:endParaRPr sz="1400" dirty="0">
              <a:solidFill>
                <a:srgbClr val="000000"/>
              </a:solidFill>
              <a:latin typeface="Arial"/>
              <a:ea typeface="Arial"/>
              <a:cs typeface="Arial"/>
              <a:sym typeface="Arial"/>
            </a:endParaRPr>
          </a:p>
          <a:p>
            <a:pPr>
              <a:spcBef>
                <a:spcPts val="500"/>
              </a:spcBef>
              <a:buClr>
                <a:schemeClr val="dk1"/>
              </a:buClr>
              <a:buSzPts val="880"/>
            </a:pPr>
            <a:r>
              <a:rPr lang="en-US" sz="1600" dirty="0">
                <a:solidFill>
                  <a:schemeClr val="dk1"/>
                </a:solidFill>
                <a:latin typeface="Consolas"/>
                <a:ea typeface="Consolas"/>
                <a:cs typeface="Consolas"/>
                <a:sym typeface="Consolas"/>
              </a:rPr>
              <a:t>     if (a[j] &lt; a[min]) {</a:t>
            </a:r>
            <a:endParaRPr sz="1400" dirty="0">
              <a:solidFill>
                <a:srgbClr val="000000"/>
              </a:solidFill>
              <a:latin typeface="Arial"/>
              <a:ea typeface="Arial"/>
              <a:cs typeface="Arial"/>
              <a:sym typeface="Arial"/>
            </a:endParaRPr>
          </a:p>
          <a:p>
            <a:pPr>
              <a:spcBef>
                <a:spcPts val="500"/>
              </a:spcBef>
              <a:buClr>
                <a:schemeClr val="dk1"/>
              </a:buClr>
              <a:buSzPts val="880"/>
            </a:pPr>
            <a:r>
              <a:rPr lang="en-US" sz="1600" dirty="0">
                <a:solidFill>
                  <a:schemeClr val="dk1"/>
                </a:solidFill>
                <a:latin typeface="Consolas"/>
                <a:ea typeface="Consolas"/>
                <a:cs typeface="Consolas"/>
                <a:sym typeface="Consolas"/>
              </a:rPr>
              <a:t>   	min = j;</a:t>
            </a:r>
            <a:endParaRPr sz="1400" dirty="0">
              <a:solidFill>
                <a:srgbClr val="000000"/>
              </a:solidFill>
              <a:latin typeface="Arial"/>
              <a:ea typeface="Arial"/>
              <a:cs typeface="Arial"/>
              <a:sym typeface="Arial"/>
            </a:endParaRPr>
          </a:p>
          <a:p>
            <a:pPr>
              <a:spcBef>
                <a:spcPts val="500"/>
              </a:spcBef>
              <a:buClr>
                <a:schemeClr val="dk1"/>
              </a:buClr>
              <a:buSzPts val="880"/>
            </a:pPr>
            <a:r>
              <a:rPr lang="en-US" sz="1600" dirty="0">
                <a:solidFill>
                  <a:schemeClr val="dk1"/>
                </a:solidFill>
                <a:latin typeface="Consolas"/>
                <a:ea typeface="Consolas"/>
                <a:cs typeface="Consolas"/>
                <a:sym typeface="Consolas"/>
              </a:rPr>
              <a:t>     }</a:t>
            </a:r>
            <a:endParaRPr sz="1400" dirty="0">
              <a:solidFill>
                <a:srgbClr val="000000"/>
              </a:solidFill>
              <a:latin typeface="Arial"/>
              <a:ea typeface="Arial"/>
              <a:cs typeface="Arial"/>
              <a:sym typeface="Arial"/>
            </a:endParaRPr>
          </a:p>
          <a:p>
            <a:pPr>
              <a:spcBef>
                <a:spcPts val="500"/>
              </a:spcBef>
              <a:buClr>
                <a:schemeClr val="dk1"/>
              </a:buClr>
              <a:buSzPts val="880"/>
            </a:pPr>
            <a:r>
              <a:rPr lang="en-US" sz="1600" dirty="0">
                <a:solidFill>
                  <a:schemeClr val="dk1"/>
                </a:solidFill>
                <a:latin typeface="Consolas"/>
                <a:ea typeface="Consolas"/>
                <a:cs typeface="Consolas"/>
                <a:sym typeface="Consolas"/>
              </a:rPr>
              <a:t>  }</a:t>
            </a:r>
            <a:endParaRPr sz="1400" dirty="0">
              <a:solidFill>
                <a:srgbClr val="000000"/>
              </a:solidFill>
              <a:latin typeface="Arial"/>
              <a:ea typeface="Arial"/>
              <a:cs typeface="Arial"/>
              <a:sym typeface="Arial"/>
            </a:endParaRPr>
          </a:p>
          <a:p>
            <a:pPr>
              <a:spcBef>
                <a:spcPts val="500"/>
              </a:spcBef>
              <a:buClr>
                <a:schemeClr val="dk1"/>
              </a:buClr>
              <a:buSzPts val="880"/>
            </a:pPr>
            <a:r>
              <a:rPr lang="en-US" sz="1600" dirty="0">
                <a:solidFill>
                  <a:schemeClr val="dk1"/>
                </a:solidFill>
                <a:latin typeface="Consolas"/>
                <a:ea typeface="Consolas"/>
                <a:cs typeface="Consolas"/>
                <a:sym typeface="Consolas"/>
              </a:rPr>
              <a:t>  temp = a[min];</a:t>
            </a:r>
            <a:endParaRPr sz="1400" dirty="0">
              <a:solidFill>
                <a:srgbClr val="000000"/>
              </a:solidFill>
              <a:latin typeface="Arial"/>
              <a:ea typeface="Arial"/>
              <a:cs typeface="Arial"/>
              <a:sym typeface="Arial"/>
            </a:endParaRPr>
          </a:p>
          <a:p>
            <a:pPr>
              <a:spcBef>
                <a:spcPts val="500"/>
              </a:spcBef>
              <a:buClr>
                <a:schemeClr val="dk1"/>
              </a:buClr>
              <a:buSzPts val="880"/>
            </a:pPr>
            <a:r>
              <a:rPr lang="en-US" sz="1600" dirty="0">
                <a:solidFill>
                  <a:schemeClr val="dk1"/>
                </a:solidFill>
                <a:latin typeface="Consolas"/>
                <a:ea typeface="Consolas"/>
                <a:cs typeface="Consolas"/>
                <a:sym typeface="Consolas"/>
              </a:rPr>
              <a:t>  a[min] = a[</a:t>
            </a:r>
            <a:r>
              <a:rPr lang="en-US" sz="1600" dirty="0" err="1">
                <a:solidFill>
                  <a:schemeClr val="dk1"/>
                </a:solidFill>
                <a:latin typeface="Consolas"/>
                <a:ea typeface="Consolas"/>
                <a:cs typeface="Consolas"/>
                <a:sym typeface="Consolas"/>
              </a:rPr>
              <a:t>i</a:t>
            </a:r>
            <a:r>
              <a:rPr lang="en-US" sz="1600" dirty="0">
                <a:solidFill>
                  <a:schemeClr val="dk1"/>
                </a:solidFill>
                <a:latin typeface="Consolas"/>
                <a:ea typeface="Consolas"/>
                <a:cs typeface="Consolas"/>
                <a:sym typeface="Consolas"/>
              </a:rPr>
              <a:t>];</a:t>
            </a:r>
            <a:endParaRPr sz="1400" dirty="0">
              <a:solidFill>
                <a:srgbClr val="000000"/>
              </a:solidFill>
              <a:latin typeface="Arial"/>
              <a:ea typeface="Arial"/>
              <a:cs typeface="Arial"/>
              <a:sym typeface="Arial"/>
            </a:endParaRPr>
          </a:p>
          <a:p>
            <a:pPr>
              <a:spcBef>
                <a:spcPts val="500"/>
              </a:spcBef>
              <a:buClr>
                <a:schemeClr val="dk1"/>
              </a:buClr>
              <a:buSzPts val="880"/>
            </a:pPr>
            <a:r>
              <a:rPr lang="en-US" sz="1600" dirty="0">
                <a:solidFill>
                  <a:schemeClr val="dk1"/>
                </a:solidFill>
                <a:latin typeface="Consolas"/>
                <a:ea typeface="Consolas"/>
                <a:cs typeface="Consolas"/>
                <a:sym typeface="Consolas"/>
              </a:rPr>
              <a:t>  a[</a:t>
            </a:r>
            <a:r>
              <a:rPr lang="en-US" sz="1600" dirty="0" err="1">
                <a:solidFill>
                  <a:schemeClr val="dk1"/>
                </a:solidFill>
                <a:latin typeface="Consolas"/>
                <a:ea typeface="Consolas"/>
                <a:cs typeface="Consolas"/>
                <a:sym typeface="Consolas"/>
              </a:rPr>
              <a:t>i</a:t>
            </a:r>
            <a:r>
              <a:rPr lang="en-US" sz="1600" dirty="0">
                <a:solidFill>
                  <a:schemeClr val="dk1"/>
                </a:solidFill>
                <a:latin typeface="Consolas"/>
                <a:ea typeface="Consolas"/>
                <a:cs typeface="Consolas"/>
                <a:sym typeface="Consolas"/>
              </a:rPr>
              <a:t>] = temp;</a:t>
            </a:r>
            <a:endParaRPr sz="1400" dirty="0">
              <a:solidFill>
                <a:srgbClr val="000000"/>
              </a:solidFill>
              <a:latin typeface="Arial"/>
              <a:ea typeface="Arial"/>
              <a:cs typeface="Arial"/>
              <a:sym typeface="Arial"/>
            </a:endParaRPr>
          </a:p>
          <a:p>
            <a:pPr>
              <a:spcBef>
                <a:spcPts val="500"/>
              </a:spcBef>
              <a:buClr>
                <a:schemeClr val="dk1"/>
              </a:buClr>
              <a:buSzPts val="880"/>
            </a:pPr>
            <a:r>
              <a:rPr lang="en-US" sz="1600" dirty="0">
                <a:solidFill>
                  <a:schemeClr val="dk1"/>
                </a:solidFill>
                <a:latin typeface="Consolas"/>
                <a:ea typeface="Consolas"/>
                <a:cs typeface="Consolas"/>
                <a:sym typeface="Consolas"/>
              </a:rPr>
              <a:t>}</a:t>
            </a:r>
            <a:endParaRPr sz="1600" dirty="0">
              <a:solidFill>
                <a:schemeClr val="dk1"/>
              </a:solidFill>
              <a:latin typeface="Consolas"/>
              <a:ea typeface="Consolas"/>
              <a:cs typeface="Consolas"/>
              <a:sym typeface="Consolas"/>
            </a:endParaRPr>
          </a:p>
        </p:txBody>
      </p:sp>
      <p:sp>
        <p:nvSpPr>
          <p:cNvPr id="260" name="Google Shape;260;p32"/>
          <p:cNvSpPr txBox="1"/>
          <p:nvPr/>
        </p:nvSpPr>
        <p:spPr>
          <a:xfrm>
            <a:off x="546604" y="1957908"/>
            <a:ext cx="3900509" cy="3941243"/>
          </a:xfrm>
          <a:prstGeom prst="rect">
            <a:avLst/>
          </a:prstGeom>
          <a:noFill/>
          <a:ln>
            <a:noFill/>
          </a:ln>
        </p:spPr>
        <p:txBody>
          <a:bodyPr spcFirstLastPara="1" wrap="square" lIns="91425" tIns="91425" rIns="91425" bIns="91425" anchor="t" anchorCtr="0">
            <a:noAutofit/>
          </a:bodyPr>
          <a:lstStyle/>
          <a:p>
            <a:pPr marL="342900" indent="-342900">
              <a:buClr>
                <a:schemeClr val="dk1"/>
              </a:buClr>
              <a:buSzPct val="120000"/>
              <a:buFont typeface="Arial" panose="020B0604020202020204" pitchFamily="34" charset="0"/>
              <a:buChar char="•"/>
            </a:pPr>
            <a:r>
              <a:rPr lang="ru-RU" sz="2400" dirty="0">
                <a:solidFill>
                  <a:schemeClr val="dk1"/>
                </a:solidFill>
                <a:latin typeface="Arial"/>
                <a:ea typeface="Arial"/>
                <a:cs typeface="Arial"/>
                <a:sym typeface="Arial"/>
              </a:rPr>
              <a:t>Большинство выполняемых инструкций находятся </a:t>
            </a:r>
            <a:r>
              <a:rPr lang="en-US" sz="2400" dirty="0">
                <a:solidFill>
                  <a:schemeClr val="dk1"/>
                </a:solidFill>
                <a:latin typeface="Arial"/>
                <a:ea typeface="Arial"/>
                <a:cs typeface="Arial"/>
                <a:sym typeface="Arial"/>
              </a:rPr>
              <a:t>are </a:t>
            </a:r>
            <a:r>
              <a:rPr lang="ru-RU" sz="2400" dirty="0">
                <a:solidFill>
                  <a:schemeClr val="dk1"/>
                </a:solidFill>
                <a:latin typeface="Arial"/>
                <a:ea typeface="Arial"/>
                <a:cs typeface="Arial"/>
                <a:sym typeface="Arial"/>
              </a:rPr>
              <a:t>внутри  цикла </a:t>
            </a:r>
            <a:r>
              <a:rPr lang="en-US" sz="2400" dirty="0">
                <a:solidFill>
                  <a:srgbClr val="0000FF"/>
                </a:solidFill>
                <a:latin typeface="Consolas"/>
                <a:ea typeface="Consolas"/>
                <a:cs typeface="Consolas"/>
                <a:sym typeface="Consolas"/>
              </a:rPr>
              <a:t>for</a:t>
            </a:r>
            <a:endParaRPr lang="ru-RU" sz="2400" dirty="0">
              <a:solidFill>
                <a:schemeClr val="dk1"/>
              </a:solidFill>
              <a:ea typeface="Consolas"/>
              <a:sym typeface="Consolas"/>
            </a:endParaRPr>
          </a:p>
          <a:p>
            <a:pPr marL="342900" indent="-342900">
              <a:buClr>
                <a:schemeClr val="dk1"/>
              </a:buClr>
              <a:buSzPct val="120000"/>
              <a:buFont typeface="Arial" panose="020B0604020202020204" pitchFamily="34" charset="0"/>
              <a:buChar char="•"/>
            </a:pPr>
            <a:r>
              <a:rPr lang="ru-RU" sz="2400" dirty="0">
                <a:solidFill>
                  <a:schemeClr val="dk1"/>
                </a:solidFill>
                <a:latin typeface="Arial"/>
                <a:ea typeface="Arial"/>
                <a:cs typeface="Arial"/>
                <a:sym typeface="Arial"/>
              </a:rPr>
              <a:t>Каждая инструкция выполняется </a:t>
            </a:r>
            <a:r>
              <a:rPr lang="en-US" sz="2400" dirty="0">
                <a:solidFill>
                  <a:schemeClr val="dk1"/>
                </a:solidFill>
                <a:latin typeface="Arial"/>
                <a:ea typeface="Arial"/>
                <a:cs typeface="Arial"/>
                <a:sym typeface="Arial"/>
              </a:rPr>
              <a:t>(N-1) + (N-2) + ... + 2 + 1</a:t>
            </a:r>
            <a:r>
              <a:rPr lang="ru-RU" sz="2400" dirty="0">
                <a:solidFill>
                  <a:schemeClr val="dk1"/>
                </a:solidFill>
                <a:latin typeface="Arial"/>
                <a:ea typeface="Arial"/>
                <a:cs typeface="Arial"/>
                <a:sym typeface="Arial"/>
              </a:rPr>
              <a:t>раз</a:t>
            </a:r>
            <a:endParaRPr sz="2400" dirty="0">
              <a:solidFill>
                <a:schemeClr val="dk1"/>
              </a:solidFill>
              <a:latin typeface="Arial"/>
              <a:ea typeface="Arial"/>
              <a:cs typeface="Arial"/>
              <a:sym typeface="Arial"/>
            </a:endParaRPr>
          </a:p>
          <a:p>
            <a:pPr marL="342900" indent="-342900">
              <a:spcBef>
                <a:spcPts val="2000"/>
              </a:spcBef>
              <a:buClr>
                <a:schemeClr val="dk1"/>
              </a:buClr>
              <a:buSzPct val="120000"/>
              <a:buFont typeface="Arial" panose="020B0604020202020204" pitchFamily="34" charset="0"/>
              <a:buChar char="•"/>
            </a:pPr>
            <a:r>
              <a:rPr lang="ru-RU" sz="2400" dirty="0">
                <a:solidFill>
                  <a:schemeClr val="dk1"/>
                </a:solidFill>
                <a:latin typeface="Arial"/>
                <a:ea typeface="Arial"/>
                <a:cs typeface="Arial"/>
                <a:sym typeface="Arial"/>
              </a:rPr>
              <a:t>Временная сложность</a:t>
            </a:r>
            <a:r>
              <a:rPr lang="en-US" sz="2400" dirty="0">
                <a:solidFill>
                  <a:schemeClr val="dk1"/>
                </a:solidFill>
                <a:latin typeface="Arial"/>
                <a:ea typeface="Arial"/>
                <a:cs typeface="Arial"/>
                <a:sym typeface="Arial"/>
              </a:rPr>
              <a:t>: </a:t>
            </a:r>
            <a:r>
              <a:rPr lang="en-US" sz="2400" b="1" dirty="0">
                <a:solidFill>
                  <a:srgbClr val="FF0000"/>
                </a:solidFill>
                <a:latin typeface="Arial"/>
                <a:ea typeface="Arial"/>
                <a:cs typeface="Arial"/>
                <a:sym typeface="Arial"/>
              </a:rPr>
              <a:t>O(N</a:t>
            </a:r>
            <a:r>
              <a:rPr lang="en-US" sz="2400" b="1" baseline="30000" dirty="0">
                <a:solidFill>
                  <a:srgbClr val="FF0000"/>
                </a:solidFill>
                <a:latin typeface="Arial"/>
                <a:ea typeface="Arial"/>
                <a:cs typeface="Arial"/>
                <a:sym typeface="Arial"/>
              </a:rPr>
              <a:t>2</a:t>
            </a:r>
            <a:r>
              <a:rPr lang="en-US" sz="2400" b="1" dirty="0">
                <a:solidFill>
                  <a:srgbClr val="FF0000"/>
                </a:solidFill>
                <a:latin typeface="Arial"/>
                <a:ea typeface="Arial"/>
                <a:cs typeface="Arial"/>
                <a:sym typeface="Arial"/>
              </a:rPr>
              <a:t>)</a:t>
            </a:r>
            <a:endParaRPr lang="en-US" sz="2000" dirty="0"/>
          </a:p>
          <a:p>
            <a:pPr marL="914400" lvl="1" indent="-355600">
              <a:lnSpc>
                <a:spcPct val="200000"/>
              </a:lnSpc>
              <a:buSzPct val="96000"/>
              <a:buChar char="○"/>
            </a:pPr>
            <a:r>
              <a:rPr lang="en-US" dirty="0"/>
              <a:t>nested loops!</a:t>
            </a:r>
            <a:endParaRPr lang="en-US" dirty="0">
              <a:sym typeface="Arial"/>
            </a:endParaRPr>
          </a:p>
        </p:txBody>
      </p:sp>
    </p:spTree>
    <p:extLst>
      <p:ext uri="{BB962C8B-B14F-4D97-AF65-F5344CB8AC3E}">
        <p14:creationId xmlns:p14="http://schemas.microsoft.com/office/powerpoint/2010/main" val="2321446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0">
                                            <p:txEl>
                                              <p:pRg st="0" end="0"/>
                                            </p:txEl>
                                          </p:spTgt>
                                        </p:tgtEl>
                                        <p:attrNameLst>
                                          <p:attrName>style.visibility</p:attrName>
                                        </p:attrNameLst>
                                      </p:cBhvr>
                                      <p:to>
                                        <p:strVal val="visible"/>
                                      </p:to>
                                    </p:set>
                                    <p:animEffect transition="in" filter="fade">
                                      <p:cBhvr>
                                        <p:cTn id="7" dur="500"/>
                                        <p:tgtEl>
                                          <p:spTgt spid="2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0">
                                            <p:txEl>
                                              <p:pRg st="1" end="1"/>
                                            </p:txEl>
                                          </p:spTgt>
                                        </p:tgtEl>
                                        <p:attrNameLst>
                                          <p:attrName>style.visibility</p:attrName>
                                        </p:attrNameLst>
                                      </p:cBhvr>
                                      <p:to>
                                        <p:strVal val="visible"/>
                                      </p:to>
                                    </p:set>
                                    <p:animEffect transition="in" filter="fade">
                                      <p:cBhvr>
                                        <p:cTn id="12" dur="500"/>
                                        <p:tgtEl>
                                          <p:spTgt spid="260">
                                            <p:txEl>
                                              <p:pRg st="1" end="1"/>
                                            </p:txEl>
                                          </p:spTgt>
                                        </p:tgtEl>
                                      </p:cBhvr>
                                    </p:animEffect>
                                  </p:childTnLst>
                                </p:cTn>
                              </p:par>
                              <p:par>
                                <p:cTn id="13" presetID="3" presetClass="emph" presetSubtype="2" fill="hold" nodeType="withEffect">
                                  <p:stCondLst>
                                    <p:cond delay="0"/>
                                  </p:stCondLst>
                                  <p:childTnLst>
                                    <p:animClr clrSpc="rgb" dir="cw">
                                      <p:cBhvr override="childStyle">
                                        <p:cTn id="14" dur="500" fill="hold"/>
                                        <p:tgtEl>
                                          <p:spTgt spid="259">
                                            <p:txEl>
                                              <p:pRg st="2" end="2"/>
                                            </p:txEl>
                                          </p:spTgt>
                                        </p:tgtEl>
                                        <p:attrNameLst>
                                          <p:attrName>style.color</p:attrName>
                                        </p:attrNameLst>
                                      </p:cBhvr>
                                      <p:to>
                                        <a:srgbClr val="FF0000"/>
                                      </p:to>
                                    </p:animClr>
                                  </p:childTnLst>
                                </p:cTn>
                              </p:par>
                              <p:par>
                                <p:cTn id="15" presetID="3" presetClass="emph" presetSubtype="2" fill="hold" nodeType="withEffect">
                                  <p:stCondLst>
                                    <p:cond delay="0"/>
                                  </p:stCondLst>
                                  <p:childTnLst>
                                    <p:animClr clrSpc="rgb" dir="cw">
                                      <p:cBhvr override="childStyle">
                                        <p:cTn id="16" dur="500" fill="hold"/>
                                        <p:tgtEl>
                                          <p:spTgt spid="259">
                                            <p:txEl>
                                              <p:pRg st="3" end="3"/>
                                            </p:txEl>
                                          </p:spTgt>
                                        </p:tgtEl>
                                        <p:attrNameLst>
                                          <p:attrName>style.color</p:attrName>
                                        </p:attrNameLst>
                                      </p:cBhvr>
                                      <p:to>
                                        <a:srgbClr val="FF0000"/>
                                      </p:to>
                                    </p:animClr>
                                  </p:childTnLst>
                                </p:cTn>
                              </p:par>
                              <p:par>
                                <p:cTn id="17" presetID="3" presetClass="emph" presetSubtype="2" fill="hold" nodeType="withEffect">
                                  <p:stCondLst>
                                    <p:cond delay="0"/>
                                  </p:stCondLst>
                                  <p:childTnLst>
                                    <p:animClr clrSpc="rgb" dir="cw">
                                      <p:cBhvr override="childStyle">
                                        <p:cTn id="18" dur="500" fill="hold"/>
                                        <p:tgtEl>
                                          <p:spTgt spid="259">
                                            <p:txEl>
                                              <p:pRg st="4" end="4"/>
                                            </p:txEl>
                                          </p:spTgt>
                                        </p:tgtEl>
                                        <p:attrNameLst>
                                          <p:attrName>style.color</p:attrName>
                                        </p:attrNameLst>
                                      </p:cBhvr>
                                      <p:to>
                                        <a:srgbClr val="FF0000"/>
                                      </p:to>
                                    </p:animClr>
                                  </p:childTnLst>
                                </p:cTn>
                              </p:par>
                              <p:par>
                                <p:cTn id="19" presetID="3" presetClass="emph" presetSubtype="2" fill="hold" nodeType="withEffect">
                                  <p:stCondLst>
                                    <p:cond delay="0"/>
                                  </p:stCondLst>
                                  <p:childTnLst>
                                    <p:animClr clrSpc="rgb" dir="cw">
                                      <p:cBhvr override="childStyle">
                                        <p:cTn id="20" dur="500" fill="hold"/>
                                        <p:tgtEl>
                                          <p:spTgt spid="259">
                                            <p:txEl>
                                              <p:pRg st="5" end="5"/>
                                            </p:txEl>
                                          </p:spTgt>
                                        </p:tgtEl>
                                        <p:attrNameLst>
                                          <p:attrName>style.color</p:attrName>
                                        </p:attrNameLst>
                                      </p:cBhvr>
                                      <p:to>
                                        <a:srgbClr val="FF0000"/>
                                      </p:to>
                                    </p:animClr>
                                  </p:childTnLst>
                                </p:cTn>
                              </p:par>
                              <p:par>
                                <p:cTn id="21" presetID="3" presetClass="emph" presetSubtype="2" fill="hold" nodeType="withEffect">
                                  <p:stCondLst>
                                    <p:cond delay="0"/>
                                  </p:stCondLst>
                                  <p:childTnLst>
                                    <p:animClr clrSpc="rgb" dir="cw">
                                      <p:cBhvr override="childStyle">
                                        <p:cTn id="22" dur="500" fill="hold"/>
                                        <p:tgtEl>
                                          <p:spTgt spid="259">
                                            <p:txEl>
                                              <p:pRg st="6" end="6"/>
                                            </p:txEl>
                                          </p:spTgt>
                                        </p:tgtEl>
                                        <p:attrNameLst>
                                          <p:attrName>style.color</p:attrName>
                                        </p:attrNameLst>
                                      </p:cBhvr>
                                      <p:to>
                                        <a:srgbClr val="FF0000"/>
                                      </p:to>
                                    </p:animClr>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0">
                                            <p:txEl>
                                              <p:pRg st="2" end="2"/>
                                            </p:txEl>
                                          </p:spTgt>
                                        </p:tgtEl>
                                        <p:attrNameLst>
                                          <p:attrName>style.visibility</p:attrName>
                                        </p:attrNameLst>
                                      </p:cBhvr>
                                      <p:to>
                                        <p:strVal val="visible"/>
                                      </p:to>
                                    </p:set>
                                    <p:animEffect transition="in" filter="fade">
                                      <p:cBhvr>
                                        <p:cTn id="27" dur="500"/>
                                        <p:tgtEl>
                                          <p:spTgt spid="260">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0">
                                            <p:txEl>
                                              <p:pRg st="3" end="3"/>
                                            </p:txEl>
                                          </p:spTgt>
                                        </p:tgtEl>
                                        <p:attrNameLst>
                                          <p:attrName>style.visibility</p:attrName>
                                        </p:attrNameLst>
                                      </p:cBhvr>
                                      <p:to>
                                        <p:strVal val="visible"/>
                                      </p:to>
                                    </p:set>
                                    <p:animEffect transition="in" filter="fade">
                                      <p:cBhvr>
                                        <p:cTn id="32" dur="500"/>
                                        <p:tgtEl>
                                          <p:spTgt spid="26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3"/>
          <p:cNvSpPr txBox="1">
            <a:spLocks noGrp="1"/>
          </p:cNvSpPr>
          <p:nvPr>
            <p:ph type="title"/>
          </p:nvPr>
        </p:nvSpPr>
        <p:spPr>
          <a:xfrm>
            <a:off x="161367" y="448574"/>
            <a:ext cx="8982634" cy="1265926"/>
          </a:xfrm>
          <a:prstGeom prst="rect">
            <a:avLst/>
          </a:prstGeom>
          <a:noFill/>
          <a:ln>
            <a:noFill/>
          </a:ln>
        </p:spPr>
        <p:txBody>
          <a:bodyPr spcFirstLastPara="1" wrap="square" lIns="91425" tIns="91425" rIns="91425" bIns="91425" anchor="b" anchorCtr="0">
            <a:noAutofit/>
          </a:bodyPr>
          <a:lstStyle/>
          <a:p>
            <a:r>
              <a:rPr lang="ru-RU" sz="4400" dirty="0">
                <a:solidFill>
                  <a:srgbClr val="0070C0"/>
                </a:solidFill>
                <a:latin typeface="Calibri Light" panose="020F0302020204030204"/>
                <a:ea typeface="+mj-ea"/>
              </a:rPr>
              <a:t>Сравнение основных алгоритмов сортировок</a:t>
            </a:r>
            <a:endParaRPr sz="4400" dirty="0">
              <a:solidFill>
                <a:srgbClr val="0070C0"/>
              </a:solidFill>
              <a:latin typeface="Calibri Light" panose="020F0302020204030204"/>
              <a:ea typeface="+mj-ea"/>
            </a:endParaRPr>
          </a:p>
        </p:txBody>
      </p:sp>
      <p:sp>
        <p:nvSpPr>
          <p:cNvPr id="266" name="Google Shape;266;p33"/>
          <p:cNvSpPr txBox="1"/>
          <p:nvPr/>
        </p:nvSpPr>
        <p:spPr>
          <a:xfrm>
            <a:off x="0" y="1714500"/>
            <a:ext cx="3948057" cy="5143500"/>
          </a:xfrm>
          <a:prstGeom prst="rect">
            <a:avLst/>
          </a:prstGeom>
          <a:noFill/>
          <a:ln>
            <a:noFill/>
          </a:ln>
        </p:spPr>
        <p:txBody>
          <a:bodyPr spcFirstLastPara="1" wrap="square" lIns="91425" tIns="91425" rIns="91425" bIns="91425" anchor="t" anchorCtr="0">
            <a:noAutofit/>
          </a:bodyPr>
          <a:lstStyle/>
          <a:p>
            <a:pPr marL="457200" indent="-457200">
              <a:buClr>
                <a:schemeClr val="dk1"/>
              </a:buClr>
              <a:buSzPct val="120000"/>
              <a:buFont typeface="Merriweather Sans"/>
              <a:buChar char="●"/>
            </a:pPr>
            <a:r>
              <a:rPr lang="ru-RU" sz="2000" b="1" dirty="0">
                <a:solidFill>
                  <a:srgbClr val="FF0000"/>
                </a:solidFill>
                <a:latin typeface="Arial"/>
                <a:ea typeface="Arial"/>
                <a:cs typeface="Arial"/>
                <a:sym typeface="Arial"/>
              </a:rPr>
              <a:t>Различия в Лучшем </a:t>
            </a:r>
            <a:r>
              <a:rPr lang="ru-RU" sz="2000" dirty="0">
                <a:latin typeface="Arial"/>
                <a:ea typeface="Arial"/>
                <a:cs typeface="Arial"/>
                <a:sym typeface="Arial"/>
              </a:rPr>
              <a:t>и</a:t>
            </a:r>
            <a:r>
              <a:rPr lang="en-US" sz="2000" b="1" dirty="0">
                <a:solidFill>
                  <a:srgbClr val="FF0000"/>
                </a:solidFill>
                <a:latin typeface="Arial"/>
                <a:ea typeface="Arial"/>
                <a:cs typeface="Arial"/>
                <a:sym typeface="Arial"/>
              </a:rPr>
              <a:t> </a:t>
            </a:r>
            <a:r>
              <a:rPr lang="ru-RU" sz="2000" b="1" dirty="0">
                <a:solidFill>
                  <a:srgbClr val="FF0000"/>
                </a:solidFill>
                <a:latin typeface="Arial"/>
                <a:ea typeface="Arial"/>
                <a:cs typeface="Arial"/>
                <a:sym typeface="Arial"/>
              </a:rPr>
              <a:t>Худшем</a:t>
            </a:r>
            <a:r>
              <a:rPr lang="en-US" sz="2000" b="1" dirty="0">
                <a:solidFill>
                  <a:srgbClr val="FF0000"/>
                </a:solidFill>
                <a:latin typeface="Arial"/>
                <a:ea typeface="Arial"/>
                <a:cs typeface="Arial"/>
                <a:sym typeface="Arial"/>
              </a:rPr>
              <a:t>-</a:t>
            </a:r>
            <a:r>
              <a:rPr lang="ru-RU" sz="2000" b="1" dirty="0">
                <a:solidFill>
                  <a:srgbClr val="FF0000"/>
                </a:solidFill>
                <a:latin typeface="Arial"/>
                <a:ea typeface="Arial"/>
                <a:cs typeface="Arial"/>
                <a:sym typeface="Arial"/>
              </a:rPr>
              <a:t>случае производительности</a:t>
            </a:r>
            <a:r>
              <a:rPr lang="en-US" sz="2000" dirty="0">
                <a:solidFill>
                  <a:schemeClr val="dk1"/>
                </a:solidFill>
                <a:latin typeface="Arial"/>
                <a:ea typeface="Arial"/>
                <a:cs typeface="Arial"/>
                <a:sym typeface="Arial"/>
              </a:rPr>
              <a:t> </a:t>
            </a:r>
            <a:r>
              <a:rPr lang="ru-RU" sz="2000" dirty="0">
                <a:solidFill>
                  <a:schemeClr val="dk1"/>
                </a:solidFill>
                <a:latin typeface="Arial"/>
                <a:ea typeface="Arial"/>
                <a:cs typeface="Arial"/>
                <a:sym typeface="Arial"/>
              </a:rPr>
              <a:t>основываются на текущем порядке ввода перед сортировкой</a:t>
            </a:r>
            <a:endParaRPr sz="1400" dirty="0">
              <a:solidFill>
                <a:srgbClr val="000000"/>
              </a:solidFill>
              <a:latin typeface="Arial"/>
              <a:ea typeface="Arial"/>
              <a:cs typeface="Arial"/>
              <a:sym typeface="Arial"/>
            </a:endParaRPr>
          </a:p>
          <a:p>
            <a:pPr marL="457200" indent="-457200">
              <a:spcBef>
                <a:spcPts val="2000"/>
              </a:spcBef>
              <a:buClr>
                <a:schemeClr val="dk1"/>
              </a:buClr>
              <a:buSzPct val="120000"/>
              <a:buFont typeface="Merriweather Sans"/>
              <a:buChar char="●"/>
            </a:pPr>
            <a:r>
              <a:rPr lang="ru-RU" sz="2000" dirty="0">
                <a:solidFill>
                  <a:schemeClr val="dk1"/>
                </a:solidFill>
                <a:latin typeface="Arial"/>
                <a:ea typeface="Arial"/>
                <a:cs typeface="Arial"/>
                <a:sym typeface="Arial"/>
              </a:rPr>
              <a:t>Сортировка выбора выигрывает на передаче данных</a:t>
            </a:r>
            <a:endParaRPr sz="1400" dirty="0">
              <a:solidFill>
                <a:srgbClr val="000000"/>
              </a:solidFill>
              <a:latin typeface="Arial"/>
              <a:ea typeface="Arial"/>
              <a:cs typeface="Arial"/>
              <a:sym typeface="Arial"/>
            </a:endParaRPr>
          </a:p>
          <a:p>
            <a:pPr marL="457200" indent="-457200">
              <a:spcBef>
                <a:spcPts val="2000"/>
              </a:spcBef>
              <a:buClr>
                <a:schemeClr val="dk1"/>
              </a:buClr>
              <a:buSzPct val="120000"/>
              <a:buFont typeface="Merriweather Sans"/>
              <a:buChar char="●"/>
            </a:pPr>
            <a:r>
              <a:rPr lang="ru-RU" sz="2000" dirty="0">
                <a:solidFill>
                  <a:schemeClr val="dk1"/>
                </a:solidFill>
                <a:latin typeface="Arial"/>
                <a:ea typeface="Arial"/>
                <a:cs typeface="Arial"/>
                <a:sym typeface="Arial"/>
              </a:rPr>
              <a:t>Для небольших данных подходит даже худшая сортировка — пузырьковая (основанная на сравнениях и перемещениях) – прекрасно работает!</a:t>
            </a:r>
            <a:endParaRPr sz="2000" dirty="0">
              <a:solidFill>
                <a:schemeClr val="dk1"/>
              </a:solidFill>
              <a:latin typeface="Arial"/>
              <a:ea typeface="Arial"/>
              <a:cs typeface="Arial"/>
              <a:sym typeface="Arial"/>
            </a:endParaRPr>
          </a:p>
        </p:txBody>
      </p:sp>
      <p:sp>
        <p:nvSpPr>
          <p:cNvPr id="5" name="TextBox 4">
            <a:extLst>
              <a:ext uri="{FF2B5EF4-FFF2-40B4-BE49-F238E27FC236}">
                <a16:creationId xmlns:a16="http://schemas.microsoft.com/office/drawing/2014/main" id="{4F35465A-7A8E-2848-A4E9-C8ACA33716CC}"/>
              </a:ext>
            </a:extLst>
          </p:cNvPr>
          <p:cNvSpPr txBox="1"/>
          <p:nvPr/>
        </p:nvSpPr>
        <p:spPr>
          <a:xfrm>
            <a:off x="4692770" y="5745192"/>
            <a:ext cx="2656936"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Best- </a:t>
            </a:r>
            <a:r>
              <a:rPr lang="ru-RU" dirty="0"/>
              <a:t>лучшее</a:t>
            </a:r>
            <a:endParaRPr lang="en-US" dirty="0"/>
          </a:p>
          <a:p>
            <a:r>
              <a:rPr lang="en-US" dirty="0"/>
              <a:t>Average </a:t>
            </a:r>
            <a:r>
              <a:rPr lang="ru-RU" dirty="0"/>
              <a:t>- среднее</a:t>
            </a:r>
            <a:endParaRPr lang="en-US" dirty="0"/>
          </a:p>
          <a:p>
            <a:r>
              <a:rPr lang="en-US" dirty="0"/>
              <a:t>Worst</a:t>
            </a:r>
            <a:r>
              <a:rPr lang="ru-RU" dirty="0"/>
              <a:t>- худшее </a:t>
            </a:r>
            <a:endParaRPr lang="ru-TR" dirty="0"/>
          </a:p>
        </p:txBody>
      </p:sp>
      <p:pic>
        <p:nvPicPr>
          <p:cNvPr id="7" name="Рисунок 6">
            <a:extLst>
              <a:ext uri="{FF2B5EF4-FFF2-40B4-BE49-F238E27FC236}">
                <a16:creationId xmlns:a16="http://schemas.microsoft.com/office/drawing/2014/main" id="{D3D9D236-2688-AD49-9EEC-892812C21A74}"/>
              </a:ext>
            </a:extLst>
          </p:cNvPr>
          <p:cNvPicPr>
            <a:picLocks noChangeAspect="1"/>
          </p:cNvPicPr>
          <p:nvPr/>
        </p:nvPicPr>
        <p:blipFill>
          <a:blip r:embed="rId3"/>
          <a:stretch>
            <a:fillRect/>
          </a:stretch>
        </p:blipFill>
        <p:spPr>
          <a:xfrm>
            <a:off x="3786689" y="1358638"/>
            <a:ext cx="5195944" cy="3753591"/>
          </a:xfrm>
          <a:prstGeom prst="rect">
            <a:avLst/>
          </a:prstGeom>
        </p:spPr>
      </p:pic>
    </p:spTree>
    <p:extLst>
      <p:ext uri="{BB962C8B-B14F-4D97-AF65-F5344CB8AC3E}">
        <p14:creationId xmlns:p14="http://schemas.microsoft.com/office/powerpoint/2010/main" val="426736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
                                            <p:txEl>
                                              <p:pRg st="0" end="0"/>
                                            </p:txEl>
                                          </p:spTgt>
                                        </p:tgtEl>
                                        <p:attrNameLst>
                                          <p:attrName>style.visibility</p:attrName>
                                        </p:attrNameLst>
                                      </p:cBhvr>
                                      <p:to>
                                        <p:strVal val="visible"/>
                                      </p:to>
                                    </p:set>
                                    <p:animEffect transition="in" filter="fade">
                                      <p:cBhvr>
                                        <p:cTn id="7" dur="500"/>
                                        <p:tgtEl>
                                          <p:spTgt spid="2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6">
                                            <p:txEl>
                                              <p:pRg st="1" end="1"/>
                                            </p:txEl>
                                          </p:spTgt>
                                        </p:tgtEl>
                                        <p:attrNameLst>
                                          <p:attrName>style.visibility</p:attrName>
                                        </p:attrNameLst>
                                      </p:cBhvr>
                                      <p:to>
                                        <p:strVal val="visible"/>
                                      </p:to>
                                    </p:set>
                                    <p:animEffect transition="in" filter="fade">
                                      <p:cBhvr>
                                        <p:cTn id="12" dur="500"/>
                                        <p:tgtEl>
                                          <p:spTgt spid="2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6">
                                            <p:txEl>
                                              <p:pRg st="2" end="2"/>
                                            </p:txEl>
                                          </p:spTgt>
                                        </p:tgtEl>
                                        <p:attrNameLst>
                                          <p:attrName>style.visibility</p:attrName>
                                        </p:attrNameLst>
                                      </p:cBhvr>
                                      <p:to>
                                        <p:strVal val="visible"/>
                                      </p:to>
                                    </p:set>
                                    <p:animEffect transition="in" filter="fade">
                                      <p:cBhvr>
                                        <p:cTn id="17" dur="500"/>
                                        <p:tgtEl>
                                          <p:spTgt spid="26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E83FC3-E7BD-0E46-BA0F-4B606371DBB1}"/>
              </a:ext>
            </a:extLst>
          </p:cNvPr>
          <p:cNvSpPr>
            <a:spLocks noGrp="1"/>
          </p:cNvSpPr>
          <p:nvPr>
            <p:ph type="title"/>
          </p:nvPr>
        </p:nvSpPr>
        <p:spPr>
          <a:xfrm>
            <a:off x="523338" y="700887"/>
            <a:ext cx="8457788" cy="801342"/>
          </a:xfrm>
        </p:spPr>
        <p:txBody>
          <a:bodyPr/>
          <a:lstStyle/>
          <a:p>
            <a:r>
              <a:rPr lang="ru-RU" b="1" dirty="0">
                <a:solidFill>
                  <a:schemeClr val="accent1">
                    <a:lumMod val="75000"/>
                  </a:schemeClr>
                </a:solidFill>
              </a:rPr>
              <a:t>План лекции</a:t>
            </a:r>
          </a:p>
        </p:txBody>
      </p:sp>
      <p:sp>
        <p:nvSpPr>
          <p:cNvPr id="3" name="Объект 2">
            <a:extLst>
              <a:ext uri="{FF2B5EF4-FFF2-40B4-BE49-F238E27FC236}">
                <a16:creationId xmlns:a16="http://schemas.microsoft.com/office/drawing/2014/main" id="{B8E788DE-031F-BE4B-BA5C-04CB084BCB5D}"/>
              </a:ext>
            </a:extLst>
          </p:cNvPr>
          <p:cNvSpPr>
            <a:spLocks noGrp="1"/>
          </p:cNvSpPr>
          <p:nvPr>
            <p:ph idx="1"/>
          </p:nvPr>
        </p:nvSpPr>
        <p:spPr>
          <a:xfrm>
            <a:off x="411890" y="1319349"/>
            <a:ext cx="8457789" cy="5381897"/>
          </a:xfrm>
        </p:spPr>
        <p:txBody>
          <a:bodyPr/>
          <a:lstStyle/>
          <a:p>
            <a:pPr marL="533400" indent="-457200">
              <a:spcBef>
                <a:spcPts val="1000"/>
              </a:spcBef>
              <a:buSzPct val="100000"/>
              <a:buFont typeface="Arial" charset="0"/>
              <a:buChar char="•"/>
            </a:pPr>
            <a:r>
              <a:rPr lang="ru-RU" sz="2400" u="sng" dirty="0">
                <a:solidFill>
                  <a:srgbClr val="0463C2"/>
                </a:solidFill>
              </a:rPr>
              <a:t>Важность проведения анализа алгоритмов</a:t>
            </a:r>
          </a:p>
          <a:p>
            <a:pPr marL="533400" indent="-457200">
              <a:spcBef>
                <a:spcPts val="1000"/>
              </a:spcBef>
              <a:buSzPct val="100000"/>
              <a:buFont typeface="Arial" charset="0"/>
              <a:buChar char="•"/>
            </a:pPr>
            <a:r>
              <a:rPr lang="ru-RU" sz="2400" u="sng" dirty="0">
                <a:solidFill>
                  <a:srgbClr val="0463C2"/>
                </a:solidFill>
              </a:rPr>
              <a:t>Время выполнения </a:t>
            </a:r>
          </a:p>
          <a:p>
            <a:pPr marL="533400" indent="-457200">
              <a:spcBef>
                <a:spcPts val="1000"/>
              </a:spcBef>
              <a:buSzPct val="100000"/>
              <a:buFont typeface="Arial" charset="0"/>
              <a:buChar char="•"/>
            </a:pPr>
            <a:r>
              <a:rPr lang="ru-RU" sz="2400" u="sng" dirty="0" err="1">
                <a:solidFill>
                  <a:srgbClr val="0463C2"/>
                </a:solidFill>
              </a:rPr>
              <a:t>Пузырковая</a:t>
            </a:r>
            <a:r>
              <a:rPr lang="ru-RU" sz="2400" u="sng" dirty="0">
                <a:solidFill>
                  <a:srgbClr val="0463C2"/>
                </a:solidFill>
              </a:rPr>
              <a:t> сортировка </a:t>
            </a:r>
            <a:r>
              <a:rPr lang="en-US" sz="2400" u="sng" dirty="0">
                <a:solidFill>
                  <a:srgbClr val="0463C2"/>
                </a:solidFill>
                <a:hlinkClick r:id="rId3" action="ppaction://hlinksldjump">
                  <a:extLst>
                    <a:ext uri="{A12FA001-AC4F-418D-AE19-62706E023703}">
                      <ahyp:hlinkClr xmlns:ahyp="http://schemas.microsoft.com/office/drawing/2018/hyperlinkcolor" val="tx"/>
                    </a:ext>
                  </a:extLst>
                </a:hlinkClick>
              </a:rPr>
              <a:t>Bubble Sort</a:t>
            </a:r>
            <a:endParaRPr lang="en-US" sz="2400" dirty="0">
              <a:solidFill>
                <a:srgbClr val="0463C2"/>
              </a:solidFill>
            </a:endParaRPr>
          </a:p>
          <a:p>
            <a:pPr marL="533400" indent="-457200">
              <a:spcBef>
                <a:spcPts val="1000"/>
              </a:spcBef>
              <a:buSzPct val="100000"/>
              <a:buFont typeface="Arial" charset="0"/>
              <a:buChar char="•"/>
            </a:pPr>
            <a:r>
              <a:rPr lang="ru-RU" sz="2400" u="sng" dirty="0">
                <a:solidFill>
                  <a:srgbClr val="0463C2"/>
                </a:solidFill>
              </a:rPr>
              <a:t>Сортировка вставками </a:t>
            </a:r>
            <a:r>
              <a:rPr lang="en-US" sz="2400" u="sng" dirty="0">
                <a:solidFill>
                  <a:srgbClr val="0463C2"/>
                </a:solidFill>
                <a:hlinkClick r:id="rId4" action="ppaction://hlinksldjump">
                  <a:extLst>
                    <a:ext uri="{A12FA001-AC4F-418D-AE19-62706E023703}">
                      <ahyp:hlinkClr xmlns:ahyp="http://schemas.microsoft.com/office/drawing/2018/hyperlinkcolor" val="tx"/>
                    </a:ext>
                  </a:extLst>
                </a:hlinkClick>
              </a:rPr>
              <a:t>Insertion Sort</a:t>
            </a:r>
            <a:endParaRPr lang="ru-RU" sz="2400" u="sng" dirty="0">
              <a:solidFill>
                <a:srgbClr val="0463C2"/>
              </a:solidFill>
            </a:endParaRPr>
          </a:p>
          <a:p>
            <a:pPr marL="533400" indent="-457200">
              <a:spcBef>
                <a:spcPts val="1000"/>
              </a:spcBef>
              <a:buSzPct val="100000"/>
              <a:buFont typeface="Arial" charset="0"/>
              <a:buChar char="•"/>
            </a:pPr>
            <a:r>
              <a:rPr lang="ru-RU" sz="2400" u="sng" dirty="0">
                <a:solidFill>
                  <a:srgbClr val="0463C2"/>
                </a:solidFill>
              </a:rPr>
              <a:t>Сортировка выбором </a:t>
            </a:r>
            <a:r>
              <a:rPr lang="en-US" sz="2400" u="sng" dirty="0">
                <a:solidFill>
                  <a:srgbClr val="0463C2"/>
                </a:solidFill>
                <a:hlinkClick r:id="rId5" action="ppaction://hlinksldjump">
                  <a:extLst>
                    <a:ext uri="{A12FA001-AC4F-418D-AE19-62706E023703}">
                      <ahyp:hlinkClr xmlns:ahyp="http://schemas.microsoft.com/office/drawing/2018/hyperlinkcolor" val="tx"/>
                    </a:ext>
                  </a:extLst>
                </a:hlinkClick>
              </a:rPr>
              <a:t>Selection Sort</a:t>
            </a:r>
            <a:endParaRPr lang="ru-RU" sz="2400" u="sng" dirty="0">
              <a:solidFill>
                <a:srgbClr val="0463C2"/>
              </a:solidFill>
            </a:endParaRPr>
          </a:p>
          <a:p>
            <a:pPr marL="533400" indent="-457200">
              <a:spcBef>
                <a:spcPts val="1000"/>
              </a:spcBef>
              <a:buSzPct val="100000"/>
              <a:buFont typeface="Arial" charset="0"/>
              <a:buChar char="•"/>
            </a:pPr>
            <a:r>
              <a:rPr lang="ru-RU" sz="2400" u="sng" dirty="0">
                <a:solidFill>
                  <a:srgbClr val="0463C2"/>
                </a:solidFill>
              </a:rPr>
              <a:t>Сортировка слиянием </a:t>
            </a:r>
            <a:r>
              <a:rPr lang="en-US" sz="2400" u="sng" dirty="0">
                <a:solidFill>
                  <a:srgbClr val="0463C2"/>
                </a:solidFill>
                <a:hlinkClick r:id="rId6" action="ppaction://hlinksldjump">
                  <a:extLst>
                    <a:ext uri="{A12FA001-AC4F-418D-AE19-62706E023703}">
                      <ahyp:hlinkClr xmlns:ahyp="http://schemas.microsoft.com/office/drawing/2018/hyperlinkcolor" val="tx"/>
                    </a:ext>
                  </a:extLst>
                </a:hlinkClick>
              </a:rPr>
              <a:t>Merge Sort</a:t>
            </a:r>
            <a:endParaRPr lang="ru-RU" sz="2400" u="sng" dirty="0">
              <a:solidFill>
                <a:srgbClr val="0463C2"/>
              </a:solidFill>
            </a:endParaRPr>
          </a:p>
          <a:p>
            <a:br>
              <a:rPr lang="ru-RU" altLang="ru-RU" sz="2400" dirty="0">
                <a:ea typeface="ＭＳ Ｐゴシック" charset="-128"/>
              </a:rPr>
            </a:br>
            <a:endParaRPr lang="en-US" altLang="ru-RU" sz="2400" dirty="0">
              <a:ea typeface="ＭＳ Ｐゴシック" charset="-128"/>
            </a:endParaRPr>
          </a:p>
          <a:p>
            <a:endParaRPr lang="ru-RU" dirty="0"/>
          </a:p>
        </p:txBody>
      </p:sp>
    </p:spTree>
    <p:extLst>
      <p:ext uri="{BB962C8B-B14F-4D97-AF65-F5344CB8AC3E}">
        <p14:creationId xmlns:p14="http://schemas.microsoft.com/office/powerpoint/2010/main" val="25536078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3"/>
          <p:cNvSpPr txBox="1">
            <a:spLocks noGrp="1"/>
          </p:cNvSpPr>
          <p:nvPr>
            <p:ph type="title"/>
          </p:nvPr>
        </p:nvSpPr>
        <p:spPr>
          <a:xfrm>
            <a:off x="457200" y="1145172"/>
            <a:ext cx="8229600" cy="738633"/>
          </a:xfrm>
          <a:prstGeom prst="rect">
            <a:avLst/>
          </a:prstGeom>
          <a:noFill/>
          <a:ln>
            <a:noFill/>
          </a:ln>
        </p:spPr>
        <p:txBody>
          <a:bodyPr spcFirstLastPara="1" wrap="square" lIns="91425" tIns="91425" rIns="91425" bIns="91425" anchor="b" anchorCtr="0">
            <a:noAutofit/>
          </a:bodyPr>
          <a:lstStyle/>
          <a:p>
            <a:pPr>
              <a:buClr>
                <a:srgbClr val="000000"/>
              </a:buClr>
            </a:pPr>
            <a:r>
              <a:rPr lang="ru-RU" dirty="0"/>
              <a:t>Сортировки </a:t>
            </a:r>
            <a:endParaRPr dirty="0"/>
          </a:p>
        </p:txBody>
      </p:sp>
      <p:sp>
        <p:nvSpPr>
          <p:cNvPr id="42" name="Google Shape;42;p3"/>
          <p:cNvSpPr txBox="1">
            <a:spLocks noGrp="1"/>
          </p:cNvSpPr>
          <p:nvPr>
            <p:ph type="body" idx="1"/>
          </p:nvPr>
        </p:nvSpPr>
        <p:spPr>
          <a:xfrm>
            <a:off x="587347" y="1883804"/>
            <a:ext cx="8229600" cy="3824846"/>
          </a:xfrm>
          <a:prstGeom prst="rect">
            <a:avLst/>
          </a:prstGeom>
          <a:noFill/>
          <a:ln>
            <a:noFill/>
          </a:ln>
        </p:spPr>
        <p:txBody>
          <a:bodyPr spcFirstLastPara="1" wrap="square" lIns="91425" tIns="91425" rIns="91425" bIns="91425" anchor="ctr" anchorCtr="0">
            <a:noAutofit/>
          </a:bodyPr>
          <a:lstStyle/>
          <a:p>
            <a:pPr marL="533400" indent="-457200">
              <a:spcBef>
                <a:spcPts val="1000"/>
              </a:spcBef>
              <a:buSzPct val="100000"/>
              <a:buFont typeface="Arial" charset="0"/>
              <a:buChar char="•"/>
            </a:pPr>
            <a:r>
              <a:rPr lang="en-US" sz="2600" u="sng" dirty="0">
                <a:solidFill>
                  <a:srgbClr val="7F7F7F"/>
                </a:solidFill>
                <a:hlinkClick r:id="rId3" action="ppaction://hlinksldjump">
                  <a:extLst>
                    <a:ext uri="{A12FA001-AC4F-418D-AE19-62706E023703}">
                      <ahyp:hlinkClr xmlns:ahyp="http://schemas.microsoft.com/office/drawing/2018/hyperlinkcolor" val="tx"/>
                    </a:ext>
                  </a:extLst>
                </a:hlinkClick>
              </a:rPr>
              <a:t>Bubble Sort</a:t>
            </a:r>
            <a:endParaRPr sz="2600" dirty="0">
              <a:solidFill>
                <a:srgbClr val="7F7F7F"/>
              </a:solidFill>
            </a:endParaRPr>
          </a:p>
          <a:p>
            <a:pPr marL="533400" indent="-457200">
              <a:spcBef>
                <a:spcPts val="1000"/>
              </a:spcBef>
              <a:buSzPct val="100000"/>
              <a:buFont typeface="Arial" charset="0"/>
              <a:buChar char="•"/>
            </a:pPr>
            <a:r>
              <a:rPr lang="en-US" sz="2600" u="sng" dirty="0">
                <a:solidFill>
                  <a:srgbClr val="7F7F7F"/>
                </a:solidFill>
                <a:hlinkClick r:id="rId4" action="ppaction://hlinksldjump">
                  <a:extLst>
                    <a:ext uri="{A12FA001-AC4F-418D-AE19-62706E023703}">
                      <ahyp:hlinkClr xmlns:ahyp="http://schemas.microsoft.com/office/drawing/2018/hyperlinkcolor" val="tx"/>
                    </a:ext>
                  </a:extLst>
                </a:hlinkClick>
              </a:rPr>
              <a:t>Insertion Sort</a:t>
            </a:r>
            <a:endParaRPr sz="2600" dirty="0">
              <a:solidFill>
                <a:srgbClr val="7F7F7F"/>
              </a:solidFill>
            </a:endParaRPr>
          </a:p>
          <a:p>
            <a:pPr marL="533400" indent="-457200">
              <a:spcBef>
                <a:spcPts val="1000"/>
              </a:spcBef>
              <a:buSzPct val="100000"/>
              <a:buFont typeface="Arial" charset="0"/>
              <a:buChar char="•"/>
            </a:pPr>
            <a:r>
              <a:rPr lang="en-US" sz="2600" u="sng" dirty="0">
                <a:solidFill>
                  <a:srgbClr val="7F7F7F"/>
                </a:solidFill>
                <a:hlinkClick r:id="rId5" action="ppaction://hlinksldjump">
                  <a:extLst>
                    <a:ext uri="{A12FA001-AC4F-418D-AE19-62706E023703}">
                      <ahyp:hlinkClr xmlns:ahyp="http://schemas.microsoft.com/office/drawing/2018/hyperlinkcolor" val="tx"/>
                    </a:ext>
                  </a:extLst>
                </a:hlinkClick>
              </a:rPr>
              <a:t>Selection Sort</a:t>
            </a:r>
            <a:endParaRPr sz="2600" dirty="0">
              <a:solidFill>
                <a:srgbClr val="7F7F7F"/>
              </a:solidFill>
            </a:endParaRPr>
          </a:p>
          <a:p>
            <a:pPr marL="533400" indent="-457200">
              <a:spcBef>
                <a:spcPts val="1000"/>
              </a:spcBef>
              <a:buClr>
                <a:srgbClr val="FF0000"/>
              </a:buClr>
              <a:buSzPct val="100000"/>
              <a:buFont typeface="Arial" charset="0"/>
              <a:buChar char="•"/>
            </a:pPr>
            <a:r>
              <a:rPr lang="en-US" sz="2600" u="sng" dirty="0">
                <a:solidFill>
                  <a:srgbClr val="FF0000"/>
                </a:solidFill>
                <a:hlinkClick r:id="rId6" action="ppaction://hlinksldjump">
                  <a:extLst>
                    <a:ext uri="{A12FA001-AC4F-418D-AE19-62706E023703}">
                      <ahyp:hlinkClr xmlns:ahyp="http://schemas.microsoft.com/office/drawing/2018/hyperlinkcolor" val="tx"/>
                    </a:ext>
                  </a:extLst>
                </a:hlinkClick>
              </a:rPr>
              <a:t>Merge Sort</a:t>
            </a:r>
            <a:endParaRPr sz="2600" u="sng" dirty="0">
              <a:solidFill>
                <a:srgbClr val="FF0000"/>
              </a:solidFill>
            </a:endParaRPr>
          </a:p>
        </p:txBody>
      </p:sp>
      <p:pic>
        <p:nvPicPr>
          <p:cNvPr id="2050" name="Picture 2">
            <a:extLst>
              <a:ext uri="{FF2B5EF4-FFF2-40B4-BE49-F238E27FC236}">
                <a16:creationId xmlns:a16="http://schemas.microsoft.com/office/drawing/2014/main" id="{DFC4D137-D513-CE48-97BA-D5C828E756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9403" y="1587260"/>
            <a:ext cx="3086504" cy="412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530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4"/>
          <p:cNvSpPr txBox="1">
            <a:spLocks noGrp="1"/>
          </p:cNvSpPr>
          <p:nvPr>
            <p:ph type="title"/>
          </p:nvPr>
        </p:nvSpPr>
        <p:spPr>
          <a:xfrm>
            <a:off x="457200" y="1063228"/>
            <a:ext cx="8229600" cy="857400"/>
          </a:xfrm>
          <a:prstGeom prst="rect">
            <a:avLst/>
          </a:prstGeom>
          <a:noFill/>
          <a:ln>
            <a:noFill/>
          </a:ln>
        </p:spPr>
        <p:txBody>
          <a:bodyPr spcFirstLastPara="1" wrap="square" lIns="91425" tIns="91425" rIns="91425" bIns="91425" anchor="b" anchorCtr="0">
            <a:noAutofit/>
          </a:bodyPr>
          <a:lstStyle/>
          <a:p>
            <a:r>
              <a:rPr lang="ru-RU" sz="4400" dirty="0">
                <a:solidFill>
                  <a:srgbClr val="0070C0"/>
                </a:solidFill>
                <a:latin typeface="Calibri Light" panose="020F0302020204030204"/>
                <a:ea typeface="+mj-ea"/>
              </a:rPr>
              <a:t>Сортировка слиянием</a:t>
            </a:r>
            <a:endParaRPr sz="4400" dirty="0">
              <a:solidFill>
                <a:srgbClr val="0070C0"/>
              </a:solidFill>
              <a:latin typeface="Calibri Light" panose="020F0302020204030204"/>
              <a:ea typeface="+mj-ea"/>
            </a:endParaRPr>
          </a:p>
        </p:txBody>
      </p:sp>
      <p:pic>
        <p:nvPicPr>
          <p:cNvPr id="273" name="Google Shape;273;p34"/>
          <p:cNvPicPr preferRelativeResize="0"/>
          <p:nvPr/>
        </p:nvPicPr>
        <p:blipFill rotWithShape="1">
          <a:blip r:embed="rId3">
            <a:alphaModFix/>
          </a:blip>
          <a:srcRect/>
          <a:stretch/>
        </p:blipFill>
        <p:spPr>
          <a:xfrm>
            <a:off x="2144211" y="2160029"/>
            <a:ext cx="4572000" cy="3086100"/>
          </a:xfrm>
          <a:prstGeom prst="rect">
            <a:avLst/>
          </a:prstGeom>
          <a:noFill/>
          <a:ln>
            <a:noFill/>
          </a:ln>
        </p:spPr>
      </p:pic>
    </p:spTree>
    <p:extLst>
      <p:ext uri="{BB962C8B-B14F-4D97-AF65-F5344CB8AC3E}">
        <p14:creationId xmlns:p14="http://schemas.microsoft.com/office/powerpoint/2010/main" val="1760184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5"/>
          <p:cNvSpPr txBox="1"/>
          <p:nvPr/>
        </p:nvSpPr>
        <p:spPr>
          <a:xfrm>
            <a:off x="457200" y="326571"/>
            <a:ext cx="8229600" cy="857400"/>
          </a:xfrm>
          <a:prstGeom prst="rect">
            <a:avLst/>
          </a:prstGeom>
          <a:noFill/>
          <a:ln>
            <a:noFill/>
          </a:ln>
        </p:spPr>
        <p:txBody>
          <a:bodyPr spcFirstLastPara="1" wrap="square" lIns="91425" tIns="91425" rIns="91425" bIns="91425" anchor="b" anchorCtr="0">
            <a:noAutofit/>
          </a:bodyPr>
          <a:lstStyle/>
          <a:p>
            <a:pPr defTabSz="914400">
              <a:buClr>
                <a:schemeClr val="dk1"/>
              </a:buClr>
              <a:buSzPts val="3600"/>
            </a:pPr>
            <a:r>
              <a:rPr lang="ru-RU" sz="4400" b="1" dirty="0">
                <a:solidFill>
                  <a:srgbClr val="0070C0"/>
                </a:solidFill>
                <a:latin typeface="Calibri Light" panose="020F0302020204030204"/>
                <a:ea typeface="+mj-ea"/>
                <a:cs typeface="Arial"/>
                <a:sym typeface="Arial"/>
              </a:rPr>
              <a:t>Резюме: Рекурсия </a:t>
            </a:r>
            <a:r>
              <a:rPr lang="en-US" sz="4400" b="1" dirty="0">
                <a:solidFill>
                  <a:srgbClr val="0070C0"/>
                </a:solidFill>
                <a:latin typeface="Calibri Light" panose="020F0302020204030204"/>
                <a:ea typeface="+mj-ea"/>
                <a:cs typeface="Arial"/>
                <a:sym typeface="Arial"/>
              </a:rPr>
              <a:t>(1/2) </a:t>
            </a:r>
            <a:endParaRPr sz="4400" b="1" dirty="0">
              <a:solidFill>
                <a:srgbClr val="0070C0"/>
              </a:solidFill>
              <a:latin typeface="Calibri Light" panose="020F0302020204030204"/>
              <a:ea typeface="+mj-ea"/>
              <a:cs typeface="Arial"/>
              <a:sym typeface="Arial"/>
            </a:endParaRPr>
          </a:p>
        </p:txBody>
      </p:sp>
      <p:sp>
        <p:nvSpPr>
          <p:cNvPr id="279" name="Google Shape;279;p35"/>
          <p:cNvSpPr txBox="1"/>
          <p:nvPr/>
        </p:nvSpPr>
        <p:spPr>
          <a:xfrm>
            <a:off x="130630" y="1026368"/>
            <a:ext cx="8789436" cy="5561045"/>
          </a:xfrm>
          <a:prstGeom prst="rect">
            <a:avLst/>
          </a:prstGeom>
          <a:noFill/>
          <a:ln>
            <a:noFill/>
          </a:ln>
        </p:spPr>
        <p:txBody>
          <a:bodyPr spcFirstLastPara="1" wrap="square" lIns="91425" tIns="91425" rIns="91425" bIns="91425" anchor="t" anchorCtr="0">
            <a:noAutofit/>
          </a:bodyPr>
          <a:lstStyle/>
          <a:p>
            <a:pPr marL="457200" indent="-457200">
              <a:buClr>
                <a:schemeClr val="dk1"/>
              </a:buClr>
              <a:buSzPct val="120000"/>
              <a:buFont typeface="Merriweather Sans"/>
              <a:buChar char="●"/>
            </a:pPr>
            <a:r>
              <a:rPr lang="ru-RU" sz="2400" dirty="0">
                <a:solidFill>
                  <a:schemeClr val="dk1"/>
                </a:solidFill>
                <a:latin typeface="Arial"/>
                <a:ea typeface="Arial"/>
                <a:cs typeface="Arial"/>
                <a:sym typeface="Arial"/>
              </a:rPr>
              <a:t>Рекурсия - это способ решения задач путем разбиения их на более мелкие подзадачи и использования результатов подзадач для поиска ответа</a:t>
            </a:r>
          </a:p>
          <a:p>
            <a:pPr marL="457200" indent="-457200">
              <a:buClr>
                <a:schemeClr val="dk1"/>
              </a:buClr>
              <a:buSzPct val="120000"/>
              <a:buFont typeface="Merriweather Sans"/>
              <a:buChar char="●"/>
            </a:pPr>
            <a:r>
              <a:rPr lang="ru-RU" sz="2400" dirty="0">
                <a:solidFill>
                  <a:schemeClr val="dk1"/>
                </a:solidFill>
                <a:latin typeface="Arial"/>
                <a:ea typeface="Arial"/>
                <a:cs typeface="Arial"/>
                <a:sym typeface="Arial"/>
              </a:rPr>
              <a:t>Пример: Вы хотите определить, под каким номером ряда в кино вы сидите, но вы можете получить информацию, только спросив людей перед вами</a:t>
            </a:r>
            <a:endParaRPr sz="2400" dirty="0">
              <a:solidFill>
                <a:srgbClr val="000000"/>
              </a:solidFill>
              <a:latin typeface="Arial"/>
              <a:ea typeface="Arial"/>
              <a:cs typeface="Arial"/>
              <a:sym typeface="Arial"/>
            </a:endParaRPr>
          </a:p>
          <a:p>
            <a:pPr marL="801688" lvl="1" indent="-342900">
              <a:lnSpc>
                <a:spcPct val="120000"/>
              </a:lnSpc>
              <a:buClr>
                <a:schemeClr val="dk1"/>
              </a:buClr>
              <a:buSzPct val="96000"/>
              <a:buFont typeface="Courier New"/>
              <a:buChar char="o"/>
            </a:pPr>
            <a:r>
              <a:rPr lang="ru-RU" dirty="0">
                <a:solidFill>
                  <a:srgbClr val="000000"/>
                </a:solidFill>
                <a:latin typeface="Arial"/>
                <a:ea typeface="Arial"/>
                <a:cs typeface="Arial"/>
                <a:sym typeface="Arial"/>
              </a:rPr>
              <a:t>они также не знают, в каком ряду они находятся, и должны спросить людей перед ними</a:t>
            </a:r>
          </a:p>
          <a:p>
            <a:pPr marL="801688" lvl="1" indent="-342900">
              <a:lnSpc>
                <a:spcPct val="120000"/>
              </a:lnSpc>
              <a:buClr>
                <a:schemeClr val="dk1"/>
              </a:buClr>
              <a:buSzPct val="96000"/>
              <a:buFont typeface="Courier New"/>
              <a:buChar char="o"/>
            </a:pPr>
            <a:r>
              <a:rPr lang="ru-RU" dirty="0">
                <a:solidFill>
                  <a:srgbClr val="000000"/>
                </a:solidFill>
                <a:latin typeface="Arial"/>
                <a:ea typeface="Arial"/>
                <a:cs typeface="Arial"/>
                <a:sym typeface="Arial"/>
              </a:rPr>
              <a:t> люди в первом ряду знают, что они в ряду 1, так как впереди нет ряда кресел (базовый случай)</a:t>
            </a:r>
          </a:p>
          <a:p>
            <a:pPr marL="801688" lvl="1" indent="-342900">
              <a:lnSpc>
                <a:spcPct val="120000"/>
              </a:lnSpc>
              <a:buClr>
                <a:schemeClr val="dk1"/>
              </a:buClr>
              <a:buSzPct val="96000"/>
              <a:buFont typeface="Courier New"/>
              <a:buChar char="o"/>
            </a:pPr>
            <a:r>
              <a:rPr lang="ru-RU" dirty="0">
                <a:solidFill>
                  <a:srgbClr val="000000"/>
                </a:solidFill>
                <a:latin typeface="Arial"/>
                <a:ea typeface="Arial"/>
                <a:cs typeface="Arial"/>
                <a:sym typeface="Arial"/>
              </a:rPr>
              <a:t>они говорят людям, стоящим позади них, которые знают, что они находятся на 1 месте за рядом 1, поэтому они находятся в ряду 2 и т.д.</a:t>
            </a:r>
          </a:p>
          <a:p>
            <a:pPr marL="801688" lvl="1" indent="-342900">
              <a:lnSpc>
                <a:spcPct val="120000"/>
              </a:lnSpc>
              <a:buClr>
                <a:schemeClr val="dk1"/>
              </a:buClr>
              <a:buSzPct val="96000"/>
              <a:buFont typeface="Courier New"/>
              <a:buChar char="o"/>
            </a:pPr>
            <a:r>
              <a:rPr lang="ru-RU" dirty="0">
                <a:solidFill>
                  <a:srgbClr val="000000"/>
                </a:solidFill>
                <a:latin typeface="Arial"/>
                <a:ea typeface="Arial"/>
                <a:cs typeface="Arial"/>
                <a:sym typeface="Arial"/>
              </a:rPr>
              <a:t>это “раскручивает” рекурсию</a:t>
            </a:r>
            <a:endParaRPr dirty="0">
              <a:solidFill>
                <a:srgbClr val="000000"/>
              </a:solidFill>
              <a:latin typeface="Arial"/>
              <a:ea typeface="Arial"/>
              <a:cs typeface="Arial"/>
              <a:sym typeface="Arial"/>
            </a:endParaRPr>
          </a:p>
          <a:p>
            <a:pPr marL="457200" indent="-330200">
              <a:buClr>
                <a:schemeClr val="dk1"/>
              </a:buClr>
              <a:buSzPts val="2000"/>
            </a:pPr>
            <a:endParaRPr sz="20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2867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
                                            <p:txEl>
                                              <p:pRg st="1" end="1"/>
                                            </p:txEl>
                                          </p:spTgt>
                                        </p:tgtEl>
                                        <p:attrNameLst>
                                          <p:attrName>style.visibility</p:attrName>
                                        </p:attrNameLst>
                                      </p:cBhvr>
                                      <p:to>
                                        <p:strVal val="visible"/>
                                      </p:to>
                                    </p:set>
                                    <p:animEffect transition="in" filter="fade">
                                      <p:cBhvr>
                                        <p:cTn id="7" dur="500"/>
                                        <p:tgtEl>
                                          <p:spTgt spid="2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9">
                                            <p:txEl>
                                              <p:pRg st="0" end="0"/>
                                            </p:txEl>
                                          </p:spTgt>
                                        </p:tgtEl>
                                        <p:attrNameLst>
                                          <p:attrName>style.visibility</p:attrName>
                                        </p:attrNameLst>
                                      </p:cBhvr>
                                      <p:to>
                                        <p:strVal val="visible"/>
                                      </p:to>
                                    </p:set>
                                    <p:animEffect transition="in" filter="fade">
                                      <p:cBhvr>
                                        <p:cTn id="12" dur="500"/>
                                        <p:tgtEl>
                                          <p:spTgt spid="2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9">
                                            <p:txEl>
                                              <p:pRg st="5" end="5"/>
                                            </p:txEl>
                                          </p:spTgt>
                                        </p:tgtEl>
                                        <p:attrNameLst>
                                          <p:attrName>style.visibility</p:attrName>
                                        </p:attrNameLst>
                                      </p:cBhvr>
                                      <p:to>
                                        <p:strVal val="visible"/>
                                      </p:to>
                                    </p:set>
                                    <p:animEffect transition="in" filter="fade">
                                      <p:cBhvr>
                                        <p:cTn id="17" dur="500"/>
                                        <p:tgtEl>
                                          <p:spTgt spid="279">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9">
                                            <p:txEl>
                                              <p:pRg st="2" end="2"/>
                                            </p:txEl>
                                          </p:spTgt>
                                        </p:tgtEl>
                                        <p:attrNameLst>
                                          <p:attrName>style.visibility</p:attrName>
                                        </p:attrNameLst>
                                      </p:cBhvr>
                                      <p:to>
                                        <p:strVal val="visible"/>
                                      </p:to>
                                    </p:set>
                                    <p:animEffect transition="in" filter="fade">
                                      <p:cBhvr>
                                        <p:cTn id="22" dur="500"/>
                                        <p:tgtEl>
                                          <p:spTgt spid="27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9">
                                            <p:txEl>
                                              <p:pRg st="3" end="3"/>
                                            </p:txEl>
                                          </p:spTgt>
                                        </p:tgtEl>
                                        <p:attrNameLst>
                                          <p:attrName>style.visibility</p:attrName>
                                        </p:attrNameLst>
                                      </p:cBhvr>
                                      <p:to>
                                        <p:strVal val="visible"/>
                                      </p:to>
                                    </p:set>
                                    <p:animEffect transition="in" filter="fade">
                                      <p:cBhvr>
                                        <p:cTn id="27" dur="500"/>
                                        <p:tgtEl>
                                          <p:spTgt spid="27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9">
                                            <p:txEl>
                                              <p:pRg st="4" end="4"/>
                                            </p:txEl>
                                          </p:spTgt>
                                        </p:tgtEl>
                                        <p:attrNameLst>
                                          <p:attrName>style.visibility</p:attrName>
                                        </p:attrNameLst>
                                      </p:cBhvr>
                                      <p:to>
                                        <p:strVal val="visible"/>
                                      </p:to>
                                    </p:set>
                                    <p:animEffect transition="in" filter="fade">
                                      <p:cBhvr>
                                        <p:cTn id="32" dur="500"/>
                                        <p:tgtEl>
                                          <p:spTgt spid="2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6"/>
          <p:cNvSpPr txBox="1"/>
          <p:nvPr/>
        </p:nvSpPr>
        <p:spPr>
          <a:xfrm>
            <a:off x="364528" y="828136"/>
            <a:ext cx="8322272" cy="759124"/>
          </a:xfrm>
          <a:prstGeom prst="rect">
            <a:avLst/>
          </a:prstGeom>
          <a:noFill/>
          <a:ln>
            <a:noFill/>
          </a:ln>
        </p:spPr>
        <p:txBody>
          <a:bodyPr spcFirstLastPara="1" wrap="square" lIns="91425" tIns="91425" rIns="91425" bIns="91425" anchor="b" anchorCtr="0">
            <a:noAutofit/>
          </a:bodyPr>
          <a:lstStyle/>
          <a:p>
            <a:pPr>
              <a:buClr>
                <a:srgbClr val="000000"/>
              </a:buClr>
              <a:buSzPts val="3600"/>
            </a:pPr>
            <a:r>
              <a:rPr lang="ru-RU" sz="4400" b="1" dirty="0">
                <a:solidFill>
                  <a:srgbClr val="0070C0"/>
                </a:solidFill>
                <a:latin typeface="Calibri Light" panose="020F0302020204030204"/>
                <a:ea typeface="+mj-ea"/>
                <a:cs typeface="Arial"/>
                <a:sym typeface="Arial"/>
              </a:rPr>
              <a:t>Резюме: Рекурсия (1/2) </a:t>
            </a:r>
          </a:p>
        </p:txBody>
      </p:sp>
      <p:sp>
        <p:nvSpPr>
          <p:cNvPr id="285" name="Google Shape;285;p36"/>
          <p:cNvSpPr txBox="1"/>
          <p:nvPr/>
        </p:nvSpPr>
        <p:spPr>
          <a:xfrm>
            <a:off x="364528" y="1920629"/>
            <a:ext cx="8686797" cy="3672499"/>
          </a:xfrm>
          <a:prstGeom prst="rect">
            <a:avLst/>
          </a:prstGeom>
          <a:noFill/>
          <a:ln>
            <a:noFill/>
          </a:ln>
        </p:spPr>
        <p:txBody>
          <a:bodyPr spcFirstLastPara="1" wrap="square" lIns="91425" tIns="91425" rIns="91425" bIns="91425" anchor="t" anchorCtr="0">
            <a:noAutofit/>
          </a:bodyPr>
          <a:lstStyle/>
          <a:p>
            <a:pPr>
              <a:buClr>
                <a:schemeClr val="dk1"/>
              </a:buClr>
              <a:buSzPts val="1800"/>
            </a:pPr>
            <a:r>
              <a:rPr lang="en-US" dirty="0">
                <a:solidFill>
                  <a:schemeClr val="dk1"/>
                </a:solidFill>
                <a:latin typeface="Consolas"/>
                <a:ea typeface="Consolas"/>
                <a:cs typeface="Consolas"/>
                <a:sym typeface="Consolas"/>
              </a:rPr>
              <a:t>public int </a:t>
            </a:r>
            <a:r>
              <a:rPr lang="en-US" dirty="0" err="1">
                <a:solidFill>
                  <a:schemeClr val="dk1"/>
                </a:solidFill>
                <a:latin typeface="Consolas"/>
                <a:ea typeface="Consolas"/>
                <a:cs typeface="Consolas"/>
                <a:sym typeface="Consolas"/>
              </a:rPr>
              <a:t>findRowNumber</a:t>
            </a:r>
            <a:r>
              <a:rPr lang="en-US" dirty="0">
                <a:solidFill>
                  <a:schemeClr val="dk1"/>
                </a:solidFill>
                <a:latin typeface="Consolas"/>
                <a:ea typeface="Consolas"/>
                <a:cs typeface="Consolas"/>
                <a:sym typeface="Consolas"/>
              </a:rPr>
              <a:t>(Row </a:t>
            </a:r>
            <a:r>
              <a:rPr lang="en-US" dirty="0" err="1">
                <a:solidFill>
                  <a:schemeClr val="dk1"/>
                </a:solidFill>
                <a:latin typeface="Consolas"/>
                <a:ea typeface="Consolas"/>
                <a:cs typeface="Consolas"/>
                <a:sym typeface="Consolas"/>
              </a:rPr>
              <a:t>myRow</a:t>
            </a:r>
            <a:r>
              <a:rPr lang="en-US" dirty="0">
                <a:solidFill>
                  <a:schemeClr val="dk1"/>
                </a:solidFill>
                <a:latin typeface="Consolas"/>
                <a:ea typeface="Consolas"/>
                <a:cs typeface="Consolas"/>
                <a:sym typeface="Consolas"/>
              </a:rPr>
              <a:t>) {</a:t>
            </a:r>
            <a:endParaRPr sz="1400" dirty="0">
              <a:solidFill>
                <a:srgbClr val="000000"/>
              </a:solidFill>
              <a:latin typeface="Arial"/>
              <a:ea typeface="Arial"/>
              <a:cs typeface="Arial"/>
              <a:sym typeface="Arial"/>
            </a:endParaRPr>
          </a:p>
          <a:p>
            <a:pPr>
              <a:buClr>
                <a:schemeClr val="dk1"/>
              </a:buClr>
              <a:buSzPts val="1800"/>
            </a:pPr>
            <a:endParaRPr dirty="0">
              <a:solidFill>
                <a:schemeClr val="dk1"/>
              </a:solidFill>
              <a:latin typeface="Consolas"/>
              <a:ea typeface="Consolas"/>
              <a:cs typeface="Consolas"/>
              <a:sym typeface="Consolas"/>
            </a:endParaRPr>
          </a:p>
          <a:p>
            <a:pPr>
              <a:buClr>
                <a:schemeClr val="dk1"/>
              </a:buClr>
              <a:buSzPts val="1800"/>
            </a:pPr>
            <a:r>
              <a:rPr lang="en-US" dirty="0">
                <a:solidFill>
                  <a:schemeClr val="dk1"/>
                </a:solidFill>
                <a:latin typeface="Consolas"/>
                <a:ea typeface="Consolas"/>
                <a:cs typeface="Consolas"/>
                <a:sym typeface="Consolas"/>
              </a:rPr>
              <a:t>    if (</a:t>
            </a:r>
            <a:r>
              <a:rPr lang="en-US" dirty="0" err="1">
                <a:solidFill>
                  <a:schemeClr val="dk1"/>
                </a:solidFill>
                <a:latin typeface="Consolas"/>
                <a:ea typeface="Consolas"/>
                <a:cs typeface="Consolas"/>
                <a:sym typeface="Consolas"/>
              </a:rPr>
              <a:t>myRow.getRowAhead</a:t>
            </a:r>
            <a:r>
              <a:rPr lang="en-US" dirty="0">
                <a:solidFill>
                  <a:schemeClr val="dk1"/>
                </a:solidFill>
                <a:latin typeface="Consolas"/>
                <a:ea typeface="Consolas"/>
                <a:cs typeface="Consolas"/>
                <a:sym typeface="Consolas"/>
              </a:rPr>
              <a:t>() == null) { </a:t>
            </a:r>
            <a:r>
              <a:rPr lang="en-US" dirty="0">
                <a:solidFill>
                  <a:srgbClr val="7F7F7F"/>
                </a:solidFill>
                <a:latin typeface="Consolas"/>
                <a:ea typeface="Consolas"/>
                <a:cs typeface="Consolas"/>
                <a:sym typeface="Consolas"/>
              </a:rPr>
              <a:t>// base case!</a:t>
            </a:r>
            <a:endParaRPr sz="1400" dirty="0">
              <a:solidFill>
                <a:srgbClr val="000000"/>
              </a:solidFill>
              <a:latin typeface="Arial"/>
              <a:ea typeface="Arial"/>
              <a:cs typeface="Arial"/>
              <a:sym typeface="Arial"/>
            </a:endParaRPr>
          </a:p>
          <a:p>
            <a:pPr>
              <a:buClr>
                <a:schemeClr val="dk1"/>
              </a:buClr>
              <a:buSzPts val="1800"/>
            </a:pPr>
            <a:r>
              <a:rPr lang="en-US" dirty="0">
                <a:solidFill>
                  <a:schemeClr val="dk1"/>
                </a:solidFill>
                <a:latin typeface="Consolas"/>
                <a:ea typeface="Consolas"/>
                <a:cs typeface="Consolas"/>
                <a:sym typeface="Consolas"/>
              </a:rPr>
              <a:t>        return 1;</a:t>
            </a:r>
            <a:endParaRPr sz="1400" dirty="0">
              <a:solidFill>
                <a:srgbClr val="000000"/>
              </a:solidFill>
              <a:latin typeface="Arial"/>
              <a:ea typeface="Arial"/>
              <a:cs typeface="Arial"/>
              <a:sym typeface="Arial"/>
            </a:endParaRPr>
          </a:p>
          <a:p>
            <a:pPr>
              <a:buClr>
                <a:schemeClr val="dk1"/>
              </a:buClr>
              <a:buSzPts val="1800"/>
            </a:pPr>
            <a:r>
              <a:rPr lang="en-US" dirty="0">
                <a:solidFill>
                  <a:schemeClr val="dk1"/>
                </a:solidFill>
                <a:latin typeface="Consolas"/>
                <a:ea typeface="Consolas"/>
                <a:cs typeface="Consolas"/>
                <a:sym typeface="Consolas"/>
              </a:rPr>
              <a:t>    } else {</a:t>
            </a:r>
            <a:endParaRPr sz="1400" dirty="0">
              <a:solidFill>
                <a:srgbClr val="000000"/>
              </a:solidFill>
              <a:latin typeface="Arial"/>
              <a:ea typeface="Arial"/>
              <a:cs typeface="Arial"/>
              <a:sym typeface="Arial"/>
            </a:endParaRPr>
          </a:p>
          <a:p>
            <a:pPr>
              <a:buClr>
                <a:schemeClr val="dk1"/>
              </a:buClr>
              <a:buSzPts val="1800"/>
            </a:pPr>
            <a:r>
              <a:rPr lang="en-US" dirty="0">
                <a:solidFill>
                  <a:schemeClr val="dk1"/>
                </a:solidFill>
                <a:latin typeface="Consolas"/>
                <a:ea typeface="Consolas"/>
                <a:cs typeface="Consolas"/>
                <a:sym typeface="Consolas"/>
              </a:rPr>
              <a:t>        </a:t>
            </a:r>
            <a:r>
              <a:rPr lang="en-US" dirty="0">
                <a:solidFill>
                  <a:srgbClr val="7F7F7F"/>
                </a:solidFill>
                <a:latin typeface="Consolas"/>
                <a:ea typeface="Consolas"/>
                <a:cs typeface="Consolas"/>
                <a:sym typeface="Consolas"/>
              </a:rPr>
              <a:t>// </a:t>
            </a:r>
            <a:r>
              <a:rPr lang="ru-RU" dirty="0">
                <a:solidFill>
                  <a:srgbClr val="7F7F7F"/>
                </a:solidFill>
                <a:latin typeface="Consolas"/>
                <a:ea typeface="Consolas"/>
                <a:cs typeface="Consolas"/>
                <a:sym typeface="Consolas"/>
              </a:rPr>
              <a:t>рекурсивный случай – спросите ряд спереди</a:t>
            </a:r>
            <a:endParaRPr sz="1400" dirty="0">
              <a:solidFill>
                <a:srgbClr val="000000"/>
              </a:solidFill>
              <a:latin typeface="Arial"/>
              <a:ea typeface="Arial"/>
              <a:cs typeface="Arial"/>
              <a:sym typeface="Arial"/>
            </a:endParaRPr>
          </a:p>
          <a:p>
            <a:pPr>
              <a:buClr>
                <a:schemeClr val="dk1"/>
              </a:buClr>
              <a:buSzPts val="1800"/>
            </a:pPr>
            <a:r>
              <a:rPr lang="en-US" dirty="0">
                <a:solidFill>
                  <a:schemeClr val="dk1"/>
                </a:solidFill>
                <a:latin typeface="Consolas"/>
                <a:ea typeface="Consolas"/>
                <a:cs typeface="Consolas"/>
                <a:sym typeface="Consolas"/>
              </a:rPr>
              <a:t>        int </a:t>
            </a:r>
            <a:r>
              <a:rPr lang="en-US" dirty="0" err="1">
                <a:solidFill>
                  <a:schemeClr val="dk1"/>
                </a:solidFill>
                <a:latin typeface="Consolas"/>
                <a:ea typeface="Consolas"/>
                <a:cs typeface="Consolas"/>
                <a:sym typeface="Consolas"/>
              </a:rPr>
              <a:t>rowAheadNum</a:t>
            </a:r>
            <a:r>
              <a:rPr lang="en-US" dirty="0">
                <a:solidFill>
                  <a:schemeClr val="dk1"/>
                </a:solidFill>
                <a:latin typeface="Consolas"/>
                <a:ea typeface="Consolas"/>
                <a:cs typeface="Consolas"/>
                <a:sym typeface="Consolas"/>
              </a:rPr>
              <a:t> = </a:t>
            </a:r>
            <a:r>
              <a:rPr lang="en-US" dirty="0" err="1">
                <a:solidFill>
                  <a:schemeClr val="dk1"/>
                </a:solidFill>
                <a:latin typeface="Consolas"/>
                <a:ea typeface="Consolas"/>
                <a:cs typeface="Consolas"/>
                <a:sym typeface="Consolas"/>
              </a:rPr>
              <a:t>this.findRowNumber</a:t>
            </a:r>
            <a:r>
              <a:rPr lang="en-US" dirty="0">
                <a:solidFill>
                  <a:schemeClr val="dk1"/>
                </a:solidFill>
                <a:latin typeface="Consolas"/>
                <a:ea typeface="Consolas"/>
                <a:cs typeface="Consolas"/>
                <a:sym typeface="Consolas"/>
              </a:rPr>
              <a:t>(</a:t>
            </a:r>
            <a:r>
              <a:rPr lang="en-US" dirty="0" err="1">
                <a:solidFill>
                  <a:schemeClr val="dk1"/>
                </a:solidFill>
                <a:latin typeface="Consolas"/>
                <a:ea typeface="Consolas"/>
                <a:cs typeface="Consolas"/>
                <a:sym typeface="Consolas"/>
              </a:rPr>
              <a:t>myRow.getRowAhead</a:t>
            </a:r>
            <a:r>
              <a:rPr lang="en-US" dirty="0">
                <a:solidFill>
                  <a:schemeClr val="dk1"/>
                </a:solidFill>
                <a:latin typeface="Consolas"/>
                <a:ea typeface="Consolas"/>
                <a:cs typeface="Consolas"/>
                <a:sym typeface="Consolas"/>
              </a:rPr>
              <a:t>());</a:t>
            </a:r>
            <a:endParaRPr sz="1400" dirty="0">
              <a:solidFill>
                <a:srgbClr val="000000"/>
              </a:solidFill>
              <a:latin typeface="Arial"/>
              <a:ea typeface="Arial"/>
              <a:cs typeface="Arial"/>
              <a:sym typeface="Arial"/>
            </a:endParaRPr>
          </a:p>
          <a:p>
            <a:pPr>
              <a:buClr>
                <a:schemeClr val="dk1"/>
              </a:buClr>
              <a:buSzPts val="1800"/>
            </a:pPr>
            <a:endParaRPr dirty="0">
              <a:solidFill>
                <a:schemeClr val="dk1"/>
              </a:solidFill>
              <a:latin typeface="Consolas"/>
              <a:ea typeface="Consolas"/>
              <a:cs typeface="Consolas"/>
              <a:sym typeface="Consolas"/>
            </a:endParaRPr>
          </a:p>
          <a:p>
            <a:pPr>
              <a:buClr>
                <a:schemeClr val="dk1"/>
              </a:buClr>
              <a:buSzPts val="1800"/>
            </a:pPr>
            <a:r>
              <a:rPr lang="en-US" dirty="0">
                <a:solidFill>
                  <a:schemeClr val="dk1"/>
                </a:solidFill>
                <a:latin typeface="Consolas"/>
                <a:ea typeface="Consolas"/>
                <a:cs typeface="Consolas"/>
                <a:sym typeface="Consolas"/>
              </a:rPr>
              <a:t>      </a:t>
            </a:r>
            <a:r>
              <a:rPr lang="en-US" dirty="0">
                <a:solidFill>
                  <a:srgbClr val="7F7F7F"/>
                </a:solidFill>
                <a:latin typeface="Consolas"/>
                <a:ea typeface="Consolas"/>
                <a:cs typeface="Consolas"/>
                <a:sym typeface="Consolas"/>
              </a:rPr>
              <a:t>//</a:t>
            </a:r>
            <a:r>
              <a:rPr lang="ru-RU" dirty="0">
                <a:solidFill>
                  <a:srgbClr val="7F7F7F"/>
                </a:solidFill>
                <a:latin typeface="Consolas"/>
                <a:ea typeface="Consolas"/>
                <a:cs typeface="Consolas"/>
                <a:sym typeface="Consolas"/>
              </a:rPr>
              <a:t> номер моего ряда на один больше, чем номер следующего ряда</a:t>
            </a:r>
            <a:endParaRPr sz="1400" dirty="0">
              <a:solidFill>
                <a:srgbClr val="000000"/>
              </a:solidFill>
              <a:latin typeface="Arial"/>
              <a:ea typeface="Arial"/>
              <a:cs typeface="Arial"/>
              <a:sym typeface="Arial"/>
            </a:endParaRPr>
          </a:p>
          <a:p>
            <a:pPr>
              <a:buClr>
                <a:schemeClr val="dk1"/>
              </a:buClr>
              <a:buSzPts val="1800"/>
            </a:pPr>
            <a:r>
              <a:rPr lang="en-US" dirty="0">
                <a:solidFill>
                  <a:schemeClr val="dk1"/>
                </a:solidFill>
                <a:latin typeface="Consolas"/>
                <a:ea typeface="Consolas"/>
                <a:cs typeface="Consolas"/>
                <a:sym typeface="Consolas"/>
              </a:rPr>
              <a:t>        return </a:t>
            </a:r>
            <a:r>
              <a:rPr lang="en-US" dirty="0" err="1">
                <a:solidFill>
                  <a:schemeClr val="dk1"/>
                </a:solidFill>
                <a:latin typeface="Consolas"/>
                <a:ea typeface="Consolas"/>
                <a:cs typeface="Consolas"/>
                <a:sym typeface="Consolas"/>
              </a:rPr>
              <a:t>rowAheadNum</a:t>
            </a:r>
            <a:r>
              <a:rPr lang="en-US" dirty="0">
                <a:solidFill>
                  <a:schemeClr val="dk1"/>
                </a:solidFill>
                <a:latin typeface="Consolas"/>
                <a:ea typeface="Consolas"/>
                <a:cs typeface="Consolas"/>
                <a:sym typeface="Consolas"/>
              </a:rPr>
              <a:t> + 1;</a:t>
            </a:r>
            <a:endParaRPr sz="1400" dirty="0">
              <a:solidFill>
                <a:srgbClr val="000000"/>
              </a:solidFill>
              <a:latin typeface="Arial"/>
              <a:ea typeface="Arial"/>
              <a:cs typeface="Arial"/>
              <a:sym typeface="Arial"/>
            </a:endParaRPr>
          </a:p>
          <a:p>
            <a:pPr>
              <a:buClr>
                <a:schemeClr val="dk1"/>
              </a:buClr>
              <a:buSzPts val="1800"/>
            </a:pPr>
            <a:r>
              <a:rPr lang="en-US" dirty="0">
                <a:solidFill>
                  <a:schemeClr val="dk1"/>
                </a:solidFill>
                <a:latin typeface="Consolas"/>
                <a:ea typeface="Consolas"/>
                <a:cs typeface="Consolas"/>
                <a:sym typeface="Consolas"/>
              </a:rPr>
              <a:t>    }</a:t>
            </a:r>
            <a:endParaRPr sz="1400" dirty="0">
              <a:solidFill>
                <a:srgbClr val="000000"/>
              </a:solidFill>
              <a:latin typeface="Arial"/>
              <a:ea typeface="Arial"/>
              <a:cs typeface="Arial"/>
              <a:sym typeface="Arial"/>
            </a:endParaRPr>
          </a:p>
          <a:p>
            <a:pPr>
              <a:buClr>
                <a:schemeClr val="dk1"/>
              </a:buClr>
              <a:buSzPts val="1800"/>
            </a:pPr>
            <a:r>
              <a:rPr lang="en-US" dirty="0">
                <a:solidFill>
                  <a:schemeClr val="dk1"/>
                </a:solidFill>
                <a:latin typeface="Consolas"/>
                <a:ea typeface="Consolas"/>
                <a:cs typeface="Consolas"/>
                <a:sym typeface="Consolas"/>
              </a:rPr>
              <a:t>}</a:t>
            </a:r>
            <a:endParaRPr sz="14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0172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5">
                                            <p:txEl>
                                              <p:pRg st="0" end="0"/>
                                            </p:txEl>
                                          </p:spTgt>
                                        </p:tgtEl>
                                        <p:attrNameLst>
                                          <p:attrName>style.visibility</p:attrName>
                                        </p:attrNameLst>
                                      </p:cBhvr>
                                      <p:to>
                                        <p:strVal val="visible"/>
                                      </p:to>
                                    </p:set>
                                    <p:animEffect transition="in" filter="fade">
                                      <p:cBhvr>
                                        <p:cTn id="7" dur="500"/>
                                        <p:tgtEl>
                                          <p:spTgt spid="2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5">
                                            <p:txEl>
                                              <p:pRg st="2" end="2"/>
                                            </p:txEl>
                                          </p:spTgt>
                                        </p:tgtEl>
                                        <p:attrNameLst>
                                          <p:attrName>style.visibility</p:attrName>
                                        </p:attrNameLst>
                                      </p:cBhvr>
                                      <p:to>
                                        <p:strVal val="visible"/>
                                      </p:to>
                                    </p:set>
                                    <p:animEffect transition="in" filter="fade">
                                      <p:cBhvr>
                                        <p:cTn id="12" dur="500"/>
                                        <p:tgtEl>
                                          <p:spTgt spid="28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5">
                                            <p:txEl>
                                              <p:pRg st="3" end="3"/>
                                            </p:txEl>
                                          </p:spTgt>
                                        </p:tgtEl>
                                        <p:attrNameLst>
                                          <p:attrName>style.visibility</p:attrName>
                                        </p:attrNameLst>
                                      </p:cBhvr>
                                      <p:to>
                                        <p:strVal val="visible"/>
                                      </p:to>
                                    </p:set>
                                    <p:animEffect transition="in" filter="fade">
                                      <p:cBhvr>
                                        <p:cTn id="17" dur="500"/>
                                        <p:tgtEl>
                                          <p:spTgt spid="28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5">
                                            <p:txEl>
                                              <p:pRg st="4" end="4"/>
                                            </p:txEl>
                                          </p:spTgt>
                                        </p:tgtEl>
                                        <p:attrNameLst>
                                          <p:attrName>style.visibility</p:attrName>
                                        </p:attrNameLst>
                                      </p:cBhvr>
                                      <p:to>
                                        <p:strVal val="visible"/>
                                      </p:to>
                                    </p:set>
                                    <p:animEffect transition="in" filter="fade">
                                      <p:cBhvr>
                                        <p:cTn id="22" dur="500"/>
                                        <p:tgtEl>
                                          <p:spTgt spid="28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5">
                                            <p:txEl>
                                              <p:pRg st="5" end="5"/>
                                            </p:txEl>
                                          </p:spTgt>
                                        </p:tgtEl>
                                        <p:attrNameLst>
                                          <p:attrName>style.visibility</p:attrName>
                                        </p:attrNameLst>
                                      </p:cBhvr>
                                      <p:to>
                                        <p:strVal val="visible"/>
                                      </p:to>
                                    </p:set>
                                    <p:animEffect transition="in" filter="fade">
                                      <p:cBhvr>
                                        <p:cTn id="27" dur="500"/>
                                        <p:tgtEl>
                                          <p:spTgt spid="28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5">
                                            <p:txEl>
                                              <p:pRg st="6" end="6"/>
                                            </p:txEl>
                                          </p:spTgt>
                                        </p:tgtEl>
                                        <p:attrNameLst>
                                          <p:attrName>style.visibility</p:attrName>
                                        </p:attrNameLst>
                                      </p:cBhvr>
                                      <p:to>
                                        <p:strVal val="visible"/>
                                      </p:to>
                                    </p:set>
                                    <p:animEffect transition="in" filter="fade">
                                      <p:cBhvr>
                                        <p:cTn id="32" dur="500"/>
                                        <p:tgtEl>
                                          <p:spTgt spid="28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5">
                                            <p:txEl>
                                              <p:pRg st="8" end="8"/>
                                            </p:txEl>
                                          </p:spTgt>
                                        </p:tgtEl>
                                        <p:attrNameLst>
                                          <p:attrName>style.visibility</p:attrName>
                                        </p:attrNameLst>
                                      </p:cBhvr>
                                      <p:to>
                                        <p:strVal val="visible"/>
                                      </p:to>
                                    </p:set>
                                    <p:animEffect transition="in" filter="fade">
                                      <p:cBhvr>
                                        <p:cTn id="37" dur="500"/>
                                        <p:tgtEl>
                                          <p:spTgt spid="28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85">
                                            <p:txEl>
                                              <p:pRg st="9" end="9"/>
                                            </p:txEl>
                                          </p:spTgt>
                                        </p:tgtEl>
                                        <p:attrNameLst>
                                          <p:attrName>style.visibility</p:attrName>
                                        </p:attrNameLst>
                                      </p:cBhvr>
                                      <p:to>
                                        <p:strVal val="visible"/>
                                      </p:to>
                                    </p:set>
                                    <p:animEffect transition="in" filter="fade">
                                      <p:cBhvr>
                                        <p:cTn id="42" dur="500"/>
                                        <p:tgtEl>
                                          <p:spTgt spid="285">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85">
                                            <p:txEl>
                                              <p:pRg st="10" end="10"/>
                                            </p:txEl>
                                          </p:spTgt>
                                        </p:tgtEl>
                                        <p:attrNameLst>
                                          <p:attrName>style.visibility</p:attrName>
                                        </p:attrNameLst>
                                      </p:cBhvr>
                                      <p:to>
                                        <p:strVal val="visible"/>
                                      </p:to>
                                    </p:set>
                                    <p:animEffect transition="in" filter="fade">
                                      <p:cBhvr>
                                        <p:cTn id="45" dur="500"/>
                                        <p:tgtEl>
                                          <p:spTgt spid="285">
                                            <p:txEl>
                                              <p:pRg st="10" end="10"/>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285">
                                            <p:txEl>
                                              <p:pRg st="11" end="11"/>
                                            </p:txEl>
                                          </p:spTgt>
                                        </p:tgtEl>
                                        <p:attrNameLst>
                                          <p:attrName>style.visibility</p:attrName>
                                        </p:attrNameLst>
                                      </p:cBhvr>
                                      <p:to>
                                        <p:strVal val="visible"/>
                                      </p:to>
                                    </p:set>
                                    <p:animEffect transition="in" filter="fade">
                                      <p:cBhvr>
                                        <p:cTn id="48" dur="500"/>
                                        <p:tgtEl>
                                          <p:spTgt spid="28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7"/>
          <p:cNvSpPr txBox="1">
            <a:spLocks noGrp="1"/>
          </p:cNvSpPr>
          <p:nvPr>
            <p:ph type="body" idx="1"/>
          </p:nvPr>
        </p:nvSpPr>
        <p:spPr>
          <a:xfrm>
            <a:off x="457200" y="1698171"/>
            <a:ext cx="8229600" cy="4777274"/>
          </a:xfrm>
          <a:prstGeom prst="rect">
            <a:avLst/>
          </a:prstGeom>
          <a:noFill/>
          <a:ln>
            <a:noFill/>
          </a:ln>
        </p:spPr>
        <p:txBody>
          <a:bodyPr spcFirstLastPara="1" wrap="square" lIns="91425" tIns="91425" rIns="91425" bIns="91425" anchor="t" anchorCtr="0">
            <a:noAutofit/>
          </a:bodyPr>
          <a:lstStyle/>
          <a:p>
            <a:pPr indent="-355600">
              <a:buSzPts val="2000"/>
            </a:pPr>
            <a:r>
              <a:rPr lang="ru-RU" sz="2000" dirty="0"/>
              <a:t>Допустим, вы не знаете, как отсортировать </a:t>
            </a:r>
            <a:r>
              <a:rPr lang="en" sz="2000" dirty="0"/>
              <a:t>n </a:t>
            </a:r>
            <a:r>
              <a:rPr lang="ru-RU" sz="2000" dirty="0"/>
              <a:t>элементов, но у вас есть друг, который может отсортировать любое число меньше </a:t>
            </a:r>
            <a:r>
              <a:rPr lang="en" sz="2000" dirty="0"/>
              <a:t>n. </a:t>
            </a:r>
            <a:r>
              <a:rPr lang="ru-RU" sz="2000" dirty="0"/>
              <a:t>Как вы можете использовать полученные результаты для выполнения своей работы? (например, проблема со строками)</a:t>
            </a:r>
            <a:endParaRPr dirty="0"/>
          </a:p>
          <a:p>
            <a:pPr indent="-228600">
              <a:buSzPts val="2000"/>
              <a:buNone/>
            </a:pPr>
            <a:endParaRPr sz="500" dirty="0"/>
          </a:p>
          <a:p>
            <a:pPr lvl="1" indent="-355600">
              <a:lnSpc>
                <a:spcPts val="2200"/>
              </a:lnSpc>
              <a:buSzPct val="96000"/>
            </a:pPr>
            <a:r>
              <a:rPr lang="ru-RU" sz="1800" dirty="0">
                <a:solidFill>
                  <a:schemeClr val="tx1"/>
                </a:solidFill>
              </a:rPr>
              <a:t>один из ответов - отсортировать </a:t>
            </a:r>
            <a:r>
              <a:rPr lang="en-US" sz="1800" dirty="0">
                <a:solidFill>
                  <a:schemeClr val="tx1"/>
                </a:solidFill>
              </a:rPr>
              <a:t>n-1, </a:t>
            </a:r>
            <a:r>
              <a:rPr lang="ru-RU" sz="1800" dirty="0">
                <a:solidFill>
                  <a:schemeClr val="tx1"/>
                </a:solidFill>
              </a:rPr>
              <a:t>затем просто поместить последний элемент в отсортированном порядке (</a:t>
            </a:r>
            <a:r>
              <a:rPr lang="ru-RU" sz="1800" dirty="0">
                <a:solidFill>
                  <a:srgbClr val="FF0000"/>
                </a:solidFill>
              </a:rPr>
              <a:t>сортировка вставками)</a:t>
            </a:r>
          </a:p>
          <a:p>
            <a:pPr lvl="1" indent="-355600">
              <a:lnSpc>
                <a:spcPts val="2200"/>
              </a:lnSpc>
              <a:buSzPct val="96000"/>
            </a:pPr>
            <a:r>
              <a:rPr lang="ru-RU" sz="1800" dirty="0">
                <a:solidFill>
                  <a:schemeClr val="tx1"/>
                </a:solidFill>
              </a:rPr>
              <a:t>другой ответ заключается в том, чтобы вы выбрали самую маленькую запись, затем передали оставшиеся элементы вашему другу для сортировки и добавили свой элемент в начало полученных результатов (</a:t>
            </a:r>
            <a:r>
              <a:rPr lang="ru-RU" sz="1800" dirty="0">
                <a:solidFill>
                  <a:srgbClr val="FF0000"/>
                </a:solidFill>
              </a:rPr>
              <a:t>сортировка по выбором).</a:t>
            </a:r>
          </a:p>
          <a:p>
            <a:pPr lvl="1" indent="-355600">
              <a:lnSpc>
                <a:spcPts val="2200"/>
              </a:lnSpc>
              <a:buSzPct val="96000"/>
            </a:pPr>
            <a:r>
              <a:rPr lang="ru-RU" sz="1800" dirty="0">
                <a:solidFill>
                  <a:schemeClr val="tx1"/>
                </a:solidFill>
              </a:rPr>
              <a:t>что, если ваш друг может сортировать только массивы размером </a:t>
            </a:r>
            <a:r>
              <a:rPr lang="en-US" sz="1800" dirty="0">
                <a:solidFill>
                  <a:schemeClr val="tx1"/>
                </a:solidFill>
              </a:rPr>
              <a:t>n / 2 </a:t>
            </a:r>
            <a:r>
              <a:rPr lang="ru-RU" sz="1800" dirty="0">
                <a:solidFill>
                  <a:schemeClr val="tx1"/>
                </a:solidFill>
              </a:rPr>
              <a:t>или меньше? Он может рассортировать эти две части... можем ли мы быстро составить отсортированный список из того, что осталось? </a:t>
            </a:r>
            <a:r>
              <a:rPr lang="ru-RU" sz="1800" dirty="0">
                <a:solidFill>
                  <a:srgbClr val="FF0000"/>
                </a:solidFill>
              </a:rPr>
              <a:t>(сортировка слиянием!)</a:t>
            </a:r>
            <a:endParaRPr lang="en-US" sz="1800" dirty="0">
              <a:solidFill>
                <a:srgbClr val="FF0000"/>
              </a:solidFill>
            </a:endParaRPr>
          </a:p>
        </p:txBody>
      </p:sp>
      <p:sp>
        <p:nvSpPr>
          <p:cNvPr id="291" name="Google Shape;291;p37"/>
          <p:cNvSpPr txBox="1">
            <a:spLocks noGrp="1"/>
          </p:cNvSpPr>
          <p:nvPr>
            <p:ph type="title"/>
          </p:nvPr>
        </p:nvSpPr>
        <p:spPr>
          <a:xfrm>
            <a:off x="0" y="724619"/>
            <a:ext cx="8686800" cy="1196009"/>
          </a:xfrm>
          <a:prstGeom prst="rect">
            <a:avLst/>
          </a:prstGeom>
          <a:noFill/>
          <a:ln>
            <a:noFill/>
          </a:ln>
        </p:spPr>
        <p:txBody>
          <a:bodyPr spcFirstLastPara="1" wrap="square" lIns="91425" tIns="91425" rIns="91425" bIns="91425" anchor="b" anchorCtr="0">
            <a:noAutofit/>
          </a:bodyPr>
          <a:lstStyle/>
          <a:p>
            <a:r>
              <a:rPr lang="ru-RU" sz="4400" dirty="0">
                <a:solidFill>
                  <a:srgbClr val="0070C0"/>
                </a:solidFill>
                <a:latin typeface="Calibri Light" panose="020F0302020204030204"/>
                <a:ea typeface="+mj-ea"/>
              </a:rPr>
              <a:t>Рекурсия (сверху вниз) Сортировка слиянием (1/7)</a:t>
            </a:r>
            <a:endParaRPr sz="4400" dirty="0">
              <a:solidFill>
                <a:srgbClr val="0070C0"/>
              </a:solidFill>
              <a:latin typeface="Calibri Light" panose="020F0302020204030204"/>
              <a:ea typeface="+mj-ea"/>
            </a:endParaRPr>
          </a:p>
        </p:txBody>
      </p:sp>
    </p:spTree>
    <p:extLst>
      <p:ext uri="{BB962C8B-B14F-4D97-AF65-F5344CB8AC3E}">
        <p14:creationId xmlns:p14="http://schemas.microsoft.com/office/powerpoint/2010/main" val="204075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0">
                                            <p:txEl>
                                              <p:pRg st="0" end="0"/>
                                            </p:txEl>
                                          </p:spTgt>
                                        </p:tgtEl>
                                        <p:attrNameLst>
                                          <p:attrName>style.visibility</p:attrName>
                                        </p:attrNameLst>
                                      </p:cBhvr>
                                      <p:to>
                                        <p:strVal val="visible"/>
                                      </p:to>
                                    </p:set>
                                    <p:animEffect transition="in" filter="fade">
                                      <p:cBhvr>
                                        <p:cTn id="7" dur="500"/>
                                        <p:tgtEl>
                                          <p:spTgt spid="2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0">
                                            <p:txEl>
                                              <p:pRg st="4" end="4"/>
                                            </p:txEl>
                                          </p:spTgt>
                                        </p:tgtEl>
                                        <p:attrNameLst>
                                          <p:attrName>style.visibility</p:attrName>
                                        </p:attrNameLst>
                                      </p:cBhvr>
                                      <p:to>
                                        <p:strVal val="visible"/>
                                      </p:to>
                                    </p:set>
                                    <p:animEffect transition="in" filter="fade">
                                      <p:cBhvr>
                                        <p:cTn id="12" dur="500"/>
                                        <p:tgtEl>
                                          <p:spTgt spid="290">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0">
                                            <p:txEl>
                                              <p:pRg st="2" end="2"/>
                                            </p:txEl>
                                          </p:spTgt>
                                        </p:tgtEl>
                                        <p:attrNameLst>
                                          <p:attrName>style.visibility</p:attrName>
                                        </p:attrNameLst>
                                      </p:cBhvr>
                                      <p:to>
                                        <p:strVal val="visible"/>
                                      </p:to>
                                    </p:set>
                                    <p:animEffect transition="in" filter="fade">
                                      <p:cBhvr>
                                        <p:cTn id="17" dur="500"/>
                                        <p:tgtEl>
                                          <p:spTgt spid="29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0">
                                            <p:txEl>
                                              <p:pRg st="3" end="3"/>
                                            </p:txEl>
                                          </p:spTgt>
                                        </p:tgtEl>
                                        <p:attrNameLst>
                                          <p:attrName>style.visibility</p:attrName>
                                        </p:attrNameLst>
                                      </p:cBhvr>
                                      <p:to>
                                        <p:strVal val="visible"/>
                                      </p:to>
                                    </p:set>
                                    <p:animEffect transition="in" filter="fade">
                                      <p:cBhvr>
                                        <p:cTn id="22" dur="500"/>
                                        <p:tgtEl>
                                          <p:spTgt spid="29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7" name="Google Shape;297;p38"/>
          <p:cNvPicPr preferRelativeResize="0"/>
          <p:nvPr/>
        </p:nvPicPr>
        <p:blipFill rotWithShape="1">
          <a:blip r:embed="rId3">
            <a:alphaModFix/>
          </a:blip>
          <a:srcRect/>
          <a:stretch/>
        </p:blipFill>
        <p:spPr>
          <a:xfrm>
            <a:off x="4914900" y="2162175"/>
            <a:ext cx="4019550" cy="1085850"/>
          </a:xfrm>
          <a:prstGeom prst="rect">
            <a:avLst/>
          </a:prstGeom>
          <a:noFill/>
          <a:ln>
            <a:noFill/>
          </a:ln>
        </p:spPr>
      </p:pic>
      <p:pic>
        <p:nvPicPr>
          <p:cNvPr id="298" name="Google Shape;298;p38"/>
          <p:cNvPicPr preferRelativeResize="0"/>
          <p:nvPr/>
        </p:nvPicPr>
        <p:blipFill rotWithShape="1">
          <a:blip r:embed="rId4">
            <a:alphaModFix/>
          </a:blip>
          <a:srcRect/>
          <a:stretch/>
        </p:blipFill>
        <p:spPr>
          <a:xfrm>
            <a:off x="5019675" y="3667125"/>
            <a:ext cx="4019550" cy="876300"/>
          </a:xfrm>
          <a:prstGeom prst="rect">
            <a:avLst/>
          </a:prstGeom>
          <a:noFill/>
          <a:ln>
            <a:noFill/>
          </a:ln>
        </p:spPr>
      </p:pic>
      <p:pic>
        <p:nvPicPr>
          <p:cNvPr id="299" name="Google Shape;299;p38"/>
          <p:cNvPicPr preferRelativeResize="0"/>
          <p:nvPr/>
        </p:nvPicPr>
        <p:blipFill rotWithShape="1">
          <a:blip r:embed="rId5">
            <a:alphaModFix/>
          </a:blip>
          <a:srcRect/>
          <a:stretch/>
        </p:blipFill>
        <p:spPr>
          <a:xfrm>
            <a:off x="4955116" y="4748744"/>
            <a:ext cx="4019550" cy="876300"/>
          </a:xfrm>
          <a:prstGeom prst="rect">
            <a:avLst/>
          </a:prstGeom>
          <a:noFill/>
          <a:ln>
            <a:noFill/>
          </a:ln>
        </p:spPr>
      </p:pic>
      <p:sp>
        <p:nvSpPr>
          <p:cNvPr id="300" name="Google Shape;300;p38"/>
          <p:cNvSpPr txBox="1">
            <a:spLocks noGrp="1"/>
          </p:cNvSpPr>
          <p:nvPr>
            <p:ph type="body" idx="1"/>
          </p:nvPr>
        </p:nvSpPr>
        <p:spPr>
          <a:xfrm>
            <a:off x="169334" y="1956855"/>
            <a:ext cx="4745566" cy="1472145"/>
          </a:xfrm>
          <a:prstGeom prst="rect">
            <a:avLst/>
          </a:prstGeom>
          <a:noFill/>
          <a:ln>
            <a:noFill/>
          </a:ln>
        </p:spPr>
        <p:txBody>
          <a:bodyPr spcFirstLastPara="1" wrap="square" lIns="91425" tIns="91425" rIns="91425" bIns="91425" anchor="t" anchorCtr="0">
            <a:noAutofit/>
          </a:bodyPr>
          <a:lstStyle/>
          <a:p>
            <a:pPr>
              <a:buSzPts val="2000"/>
              <a:buFont typeface="Arial"/>
              <a:buChar char="●"/>
            </a:pPr>
            <a:r>
              <a:rPr lang="ru-RU" sz="2000" dirty="0"/>
              <a:t>Последовательность </a:t>
            </a:r>
            <a:r>
              <a:rPr lang="ru-RU" sz="2000" b="1" dirty="0">
                <a:solidFill>
                  <a:srgbClr val="FF0000"/>
                </a:solidFill>
              </a:rPr>
              <a:t>разбивается</a:t>
            </a:r>
            <a:r>
              <a:rPr lang="ru-RU" sz="2000" dirty="0">
                <a:solidFill>
                  <a:srgbClr val="FF0000"/>
                </a:solidFill>
              </a:rPr>
              <a:t> </a:t>
            </a:r>
            <a:r>
              <a:rPr lang="ru-RU" sz="2000" dirty="0"/>
              <a:t> на две </a:t>
            </a:r>
            <a:r>
              <a:rPr lang="ru-RU" sz="2000" dirty="0" err="1"/>
              <a:t>подпоследовательности</a:t>
            </a:r>
            <a:r>
              <a:rPr lang="ru-RU" sz="2000" dirty="0"/>
              <a:t> из </a:t>
            </a:r>
            <a:r>
              <a:rPr lang="en-US" sz="2000" dirty="0"/>
              <a:t>N/2 </a:t>
            </a:r>
            <a:r>
              <a:rPr lang="ru-RU" sz="2000" dirty="0"/>
              <a:t>элементов</a:t>
            </a:r>
            <a:br>
              <a:rPr lang="en-US" sz="2000" dirty="0"/>
            </a:br>
            <a:endParaRPr sz="2000" dirty="0">
              <a:solidFill>
                <a:srgbClr val="FF0000"/>
              </a:solidFill>
            </a:endParaRPr>
          </a:p>
        </p:txBody>
      </p:sp>
      <p:sp>
        <p:nvSpPr>
          <p:cNvPr id="301" name="Google Shape;301;p38"/>
          <p:cNvSpPr txBox="1"/>
          <p:nvPr/>
        </p:nvSpPr>
        <p:spPr>
          <a:xfrm>
            <a:off x="89650" y="3557561"/>
            <a:ext cx="4482350" cy="1455145"/>
          </a:xfrm>
          <a:prstGeom prst="rect">
            <a:avLst/>
          </a:prstGeom>
          <a:noFill/>
          <a:ln>
            <a:noFill/>
          </a:ln>
        </p:spPr>
        <p:txBody>
          <a:bodyPr spcFirstLastPara="1" wrap="square" lIns="91425" tIns="91425" rIns="91425" bIns="91425" anchor="t" anchorCtr="0">
            <a:noAutofit/>
          </a:bodyPr>
          <a:lstStyle/>
          <a:p>
            <a:pPr marL="457200" indent="-355600">
              <a:spcBef>
                <a:spcPts val="600"/>
              </a:spcBef>
              <a:buClr>
                <a:schemeClr val="dk1"/>
              </a:buClr>
              <a:buSzPts val="2000"/>
              <a:buFont typeface="Merriweather Sans"/>
              <a:buChar char="●"/>
            </a:pPr>
            <a:r>
              <a:rPr lang="ru-RU" sz="2000" dirty="0">
                <a:solidFill>
                  <a:schemeClr val="dk1"/>
                </a:solidFill>
              </a:rPr>
              <a:t>Рекурсивно</a:t>
            </a:r>
            <a:r>
              <a:rPr lang="ru-RU" sz="2000" b="1" dirty="0">
                <a:solidFill>
                  <a:srgbClr val="FF0000"/>
                </a:solidFill>
              </a:rPr>
              <a:t> разбивайте </a:t>
            </a:r>
            <a:r>
              <a:rPr lang="ru-RU" sz="2000" dirty="0">
                <a:solidFill>
                  <a:schemeClr val="dk1"/>
                </a:solidFill>
              </a:rPr>
              <a:t>и </a:t>
            </a:r>
            <a:r>
              <a:rPr lang="ru-RU" sz="2000" b="1" dirty="0">
                <a:solidFill>
                  <a:srgbClr val="FF0000"/>
                </a:solidFill>
              </a:rPr>
              <a:t>сортируйте</a:t>
            </a:r>
            <a:r>
              <a:rPr lang="ru-RU" sz="2000" dirty="0">
                <a:solidFill>
                  <a:schemeClr val="dk1"/>
                </a:solidFill>
              </a:rPr>
              <a:t> каждый </a:t>
            </a:r>
            <a:r>
              <a:rPr lang="ru-RU" sz="2000" dirty="0" err="1">
                <a:solidFill>
                  <a:schemeClr val="dk1"/>
                </a:solidFill>
              </a:rPr>
              <a:t>подмассив</a:t>
            </a:r>
            <a:endParaRPr sz="2000" dirty="0">
              <a:solidFill>
                <a:schemeClr val="dk1"/>
              </a:solidFill>
            </a:endParaRPr>
          </a:p>
        </p:txBody>
      </p:sp>
      <p:sp>
        <p:nvSpPr>
          <p:cNvPr id="302" name="Google Shape;302;p38"/>
          <p:cNvSpPr txBox="1"/>
          <p:nvPr/>
        </p:nvSpPr>
        <p:spPr>
          <a:xfrm>
            <a:off x="66900" y="5012707"/>
            <a:ext cx="4067700" cy="782306"/>
          </a:xfrm>
          <a:prstGeom prst="rect">
            <a:avLst/>
          </a:prstGeom>
          <a:noFill/>
          <a:ln>
            <a:noFill/>
          </a:ln>
        </p:spPr>
        <p:txBody>
          <a:bodyPr spcFirstLastPara="1" wrap="square" lIns="91425" tIns="91425" rIns="91425" bIns="91425" anchor="t" anchorCtr="0">
            <a:noAutofit/>
          </a:bodyPr>
          <a:lstStyle/>
          <a:p>
            <a:pPr marL="457200" indent="-355600">
              <a:spcBef>
                <a:spcPts val="600"/>
              </a:spcBef>
              <a:buSzPts val="2000"/>
              <a:buChar char="●"/>
            </a:pPr>
            <a:r>
              <a:rPr lang="ru-RU" sz="2000" b="1" dirty="0">
                <a:solidFill>
                  <a:srgbClr val="FF0000"/>
                </a:solidFill>
              </a:rPr>
              <a:t>Объедините </a:t>
            </a:r>
            <a:r>
              <a:rPr lang="ru-RU" sz="2000" dirty="0">
                <a:solidFill>
                  <a:schemeClr val="dk1"/>
                </a:solidFill>
              </a:rPr>
              <a:t>отсортированные </a:t>
            </a:r>
            <a:r>
              <a:rPr lang="ru-RU" sz="2000" dirty="0" err="1">
                <a:solidFill>
                  <a:schemeClr val="dk1"/>
                </a:solidFill>
              </a:rPr>
              <a:t>подмассивы</a:t>
            </a:r>
            <a:r>
              <a:rPr lang="ru-RU" sz="2000" dirty="0">
                <a:solidFill>
                  <a:schemeClr val="dk1"/>
                </a:solidFill>
              </a:rPr>
              <a:t> </a:t>
            </a:r>
            <a:endParaRPr dirty="0">
              <a:solidFill>
                <a:schemeClr val="dk1"/>
              </a:solidFill>
            </a:endParaRPr>
          </a:p>
          <a:p>
            <a:endParaRPr dirty="0"/>
          </a:p>
        </p:txBody>
      </p:sp>
      <p:sp>
        <p:nvSpPr>
          <p:cNvPr id="13" name="Google Shape;291;p37">
            <a:extLst>
              <a:ext uri="{FF2B5EF4-FFF2-40B4-BE49-F238E27FC236}">
                <a16:creationId xmlns:a16="http://schemas.microsoft.com/office/drawing/2014/main" id="{19795443-7254-7645-8D1B-BAB13FAB54A7}"/>
              </a:ext>
            </a:extLst>
          </p:cNvPr>
          <p:cNvSpPr txBox="1">
            <a:spLocks noGrp="1"/>
          </p:cNvSpPr>
          <p:nvPr>
            <p:ph type="title"/>
          </p:nvPr>
        </p:nvSpPr>
        <p:spPr>
          <a:xfrm>
            <a:off x="414067" y="274636"/>
            <a:ext cx="8560599" cy="1682219"/>
          </a:xfrm>
          <a:prstGeom prst="rect">
            <a:avLst/>
          </a:prstGeom>
          <a:noFill/>
          <a:ln>
            <a:noFill/>
          </a:ln>
        </p:spPr>
        <p:txBody>
          <a:bodyPr spcFirstLastPara="1" wrap="square" lIns="91425" tIns="91425" rIns="91425" bIns="91425" anchor="b" anchorCtr="0">
            <a:noAutofit/>
          </a:bodyPr>
          <a:lstStyle/>
          <a:p>
            <a:r>
              <a:rPr lang="ru-RU" sz="4400" dirty="0">
                <a:solidFill>
                  <a:srgbClr val="0070C0"/>
                </a:solidFill>
                <a:latin typeface="Calibri Light" panose="020F0302020204030204"/>
                <a:ea typeface="+mj-ea"/>
              </a:rPr>
              <a:t>Рекурсия (сверху вниз) Сортировка слиянием (2/7)</a:t>
            </a:r>
            <a:endParaRPr sz="4400" dirty="0">
              <a:solidFill>
                <a:srgbClr val="0070C0"/>
              </a:solidFill>
              <a:latin typeface="Calibri Light" panose="020F0302020204030204"/>
              <a:ea typeface="+mj-ea"/>
            </a:endParaRPr>
          </a:p>
        </p:txBody>
      </p:sp>
    </p:spTree>
    <p:extLst>
      <p:ext uri="{BB962C8B-B14F-4D97-AF65-F5344CB8AC3E}">
        <p14:creationId xmlns:p14="http://schemas.microsoft.com/office/powerpoint/2010/main" val="98464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0">
                                            <p:txEl>
                                              <p:pRg st="0" end="0"/>
                                            </p:txEl>
                                          </p:spTgt>
                                        </p:tgtEl>
                                        <p:attrNameLst>
                                          <p:attrName>style.visibility</p:attrName>
                                        </p:attrNameLst>
                                      </p:cBhvr>
                                      <p:to>
                                        <p:strVal val="visible"/>
                                      </p:to>
                                    </p:set>
                                    <p:animEffect transition="in" filter="fade">
                                      <p:cBhvr>
                                        <p:cTn id="7" dur="500"/>
                                        <p:tgtEl>
                                          <p:spTgt spid="30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97"/>
                                        </p:tgtEl>
                                        <p:attrNameLst>
                                          <p:attrName>style.visibility</p:attrName>
                                        </p:attrNameLst>
                                      </p:cBhvr>
                                      <p:to>
                                        <p:strVal val="visible"/>
                                      </p:to>
                                    </p:set>
                                    <p:animEffect transition="in" filter="fade">
                                      <p:cBhvr>
                                        <p:cTn id="10" dur="500"/>
                                        <p:tgtEl>
                                          <p:spTgt spid="29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1"/>
                                        </p:tgtEl>
                                        <p:attrNameLst>
                                          <p:attrName>style.visibility</p:attrName>
                                        </p:attrNameLst>
                                      </p:cBhvr>
                                      <p:to>
                                        <p:strVal val="visible"/>
                                      </p:to>
                                    </p:set>
                                    <p:animEffect transition="in" filter="fade">
                                      <p:cBhvr>
                                        <p:cTn id="15" dur="1000"/>
                                        <p:tgtEl>
                                          <p:spTgt spid="301"/>
                                        </p:tgtEl>
                                      </p:cBhvr>
                                    </p:animEffect>
                                  </p:childTnLst>
                                </p:cTn>
                              </p:par>
                              <p:par>
                                <p:cTn id="16" presetID="10" presetClass="entr" presetSubtype="0" fill="hold" nodeType="withEffect">
                                  <p:stCondLst>
                                    <p:cond delay="0"/>
                                  </p:stCondLst>
                                  <p:childTnLst>
                                    <p:set>
                                      <p:cBhvr>
                                        <p:cTn id="17" dur="1" fill="hold">
                                          <p:stCondLst>
                                            <p:cond delay="0"/>
                                          </p:stCondLst>
                                        </p:cTn>
                                        <p:tgtEl>
                                          <p:spTgt spid="298"/>
                                        </p:tgtEl>
                                        <p:attrNameLst>
                                          <p:attrName>style.visibility</p:attrName>
                                        </p:attrNameLst>
                                      </p:cBhvr>
                                      <p:to>
                                        <p:strVal val="visible"/>
                                      </p:to>
                                    </p:set>
                                    <p:animEffect transition="in" filter="fade">
                                      <p:cBhvr>
                                        <p:cTn id="18" dur="500"/>
                                        <p:tgtEl>
                                          <p:spTgt spid="29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2"/>
                                        </p:tgtEl>
                                        <p:attrNameLst>
                                          <p:attrName>style.visibility</p:attrName>
                                        </p:attrNameLst>
                                      </p:cBhvr>
                                      <p:to>
                                        <p:strVal val="visible"/>
                                      </p:to>
                                    </p:set>
                                    <p:animEffect transition="in" filter="fade">
                                      <p:cBhvr>
                                        <p:cTn id="23" dur="500"/>
                                        <p:tgtEl>
                                          <p:spTgt spid="302"/>
                                        </p:tgtEl>
                                      </p:cBhvr>
                                    </p:animEffect>
                                  </p:childTnLst>
                                </p:cTn>
                              </p:par>
                              <p:par>
                                <p:cTn id="24" presetID="10" presetClass="entr" presetSubtype="0" fill="hold" nodeType="withEffect">
                                  <p:stCondLst>
                                    <p:cond delay="0"/>
                                  </p:stCondLst>
                                  <p:childTnLst>
                                    <p:set>
                                      <p:cBhvr>
                                        <p:cTn id="25" dur="1" fill="hold">
                                          <p:stCondLst>
                                            <p:cond delay="0"/>
                                          </p:stCondLst>
                                        </p:cTn>
                                        <p:tgtEl>
                                          <p:spTgt spid="299"/>
                                        </p:tgtEl>
                                        <p:attrNameLst>
                                          <p:attrName>style.visibility</p:attrName>
                                        </p:attrNameLst>
                                      </p:cBhvr>
                                      <p:to>
                                        <p:strVal val="visible"/>
                                      </p:to>
                                    </p:set>
                                    <p:animEffect transition="in" filter="fade">
                                      <p:cBhvr>
                                        <p:cTn id="26" dur="5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39"/>
          <p:cNvSpPr txBox="1">
            <a:spLocks noGrp="1"/>
          </p:cNvSpPr>
          <p:nvPr>
            <p:ph type="body" idx="1"/>
          </p:nvPr>
        </p:nvSpPr>
        <p:spPr>
          <a:xfrm>
            <a:off x="140650" y="2180472"/>
            <a:ext cx="4688700" cy="951600"/>
          </a:xfrm>
          <a:prstGeom prst="rect">
            <a:avLst/>
          </a:prstGeom>
          <a:noFill/>
          <a:ln>
            <a:noFill/>
          </a:ln>
        </p:spPr>
        <p:txBody>
          <a:bodyPr spcFirstLastPara="1" wrap="square" lIns="91425" tIns="91425" rIns="91425" bIns="91425" anchor="t" anchorCtr="0">
            <a:noAutofit/>
          </a:bodyPr>
          <a:lstStyle/>
          <a:p>
            <a:pPr>
              <a:buSzPts val="2000"/>
              <a:buFont typeface="Arial"/>
              <a:buChar char="●"/>
            </a:pPr>
            <a:r>
              <a:rPr lang="ru-RU" sz="2000" dirty="0">
                <a:solidFill>
                  <a:srgbClr val="FF0000"/>
                </a:solidFill>
              </a:rPr>
              <a:t>Разделим </a:t>
            </a:r>
            <a:r>
              <a:rPr lang="ru-RU" sz="2000" dirty="0">
                <a:latin typeface="+mn-lt"/>
                <a:ea typeface="+mn-ea"/>
                <a:cs typeface="+mn-cs"/>
              </a:rPr>
              <a:t>последовательность на две </a:t>
            </a:r>
            <a:r>
              <a:rPr lang="ru-RU" sz="2000" dirty="0" err="1">
                <a:latin typeface="+mn-lt"/>
                <a:ea typeface="+mn-ea"/>
                <a:cs typeface="+mn-cs"/>
              </a:rPr>
              <a:t>подпоследовательности</a:t>
            </a:r>
            <a:r>
              <a:rPr lang="ru-RU" sz="2000" dirty="0">
                <a:latin typeface="+mn-lt"/>
                <a:ea typeface="+mn-ea"/>
                <a:cs typeface="+mn-cs"/>
              </a:rPr>
              <a:t> по </a:t>
            </a:r>
            <a:r>
              <a:rPr lang="en" sz="2000" dirty="0">
                <a:latin typeface="+mn-lt"/>
                <a:ea typeface="+mn-ea"/>
                <a:cs typeface="+mn-cs"/>
              </a:rPr>
              <a:t>N/2 </a:t>
            </a:r>
            <a:r>
              <a:rPr lang="ru-RU" sz="2000" dirty="0">
                <a:latin typeface="+mn-lt"/>
                <a:ea typeface="+mn-ea"/>
                <a:cs typeface="+mn-cs"/>
              </a:rPr>
              <a:t>числа элементов</a:t>
            </a:r>
            <a:endParaRPr sz="2000" dirty="0">
              <a:latin typeface="+mn-lt"/>
              <a:ea typeface="+mn-ea"/>
              <a:cs typeface="+mn-cs"/>
            </a:endParaRPr>
          </a:p>
        </p:txBody>
      </p:sp>
      <p:pic>
        <p:nvPicPr>
          <p:cNvPr id="3" name="Picture 2">
            <a:extLst>
              <a:ext uri="{FF2B5EF4-FFF2-40B4-BE49-F238E27FC236}">
                <a16:creationId xmlns:a16="http://schemas.microsoft.com/office/drawing/2014/main" id="{CB9C0F3A-AB7C-3241-A859-81D643C97140}"/>
              </a:ext>
            </a:extLst>
          </p:cNvPr>
          <p:cNvPicPr>
            <a:picLocks noChangeAspect="1"/>
          </p:cNvPicPr>
          <p:nvPr/>
        </p:nvPicPr>
        <p:blipFill>
          <a:blip r:embed="rId3"/>
          <a:stretch>
            <a:fillRect/>
          </a:stretch>
        </p:blipFill>
        <p:spPr>
          <a:xfrm>
            <a:off x="4502250" y="2075300"/>
            <a:ext cx="4570730" cy="3200400"/>
          </a:xfrm>
          <a:prstGeom prst="rect">
            <a:avLst/>
          </a:prstGeom>
        </p:spPr>
      </p:pic>
      <p:sp>
        <p:nvSpPr>
          <p:cNvPr id="10" name="Google Shape;291;p37">
            <a:extLst>
              <a:ext uri="{FF2B5EF4-FFF2-40B4-BE49-F238E27FC236}">
                <a16:creationId xmlns:a16="http://schemas.microsoft.com/office/drawing/2014/main" id="{F240587F-E3AD-7843-AE81-B4597C94962B}"/>
              </a:ext>
            </a:extLst>
          </p:cNvPr>
          <p:cNvSpPr txBox="1">
            <a:spLocks noGrp="1"/>
          </p:cNvSpPr>
          <p:nvPr>
            <p:ph type="title"/>
          </p:nvPr>
        </p:nvSpPr>
        <p:spPr>
          <a:xfrm>
            <a:off x="310551" y="719102"/>
            <a:ext cx="8376249" cy="1201526"/>
          </a:xfrm>
          <a:prstGeom prst="rect">
            <a:avLst/>
          </a:prstGeom>
          <a:noFill/>
          <a:ln>
            <a:noFill/>
          </a:ln>
        </p:spPr>
        <p:txBody>
          <a:bodyPr spcFirstLastPara="1" wrap="square" lIns="91425" tIns="91425" rIns="91425" bIns="91425" anchor="b" anchorCtr="0">
            <a:noAutofit/>
          </a:bodyPr>
          <a:lstStyle/>
          <a:p>
            <a:r>
              <a:rPr lang="ru-RU" sz="4400" dirty="0">
                <a:solidFill>
                  <a:srgbClr val="0070C0"/>
                </a:solidFill>
                <a:latin typeface="Calibri Light" panose="020F0302020204030204"/>
                <a:ea typeface="+mj-ea"/>
              </a:rPr>
              <a:t>Рекурсия (сверху вниз) Сортировка слиянием (3/7)</a:t>
            </a:r>
            <a:endParaRPr sz="4400" dirty="0">
              <a:solidFill>
                <a:srgbClr val="0070C0"/>
              </a:solidFill>
              <a:latin typeface="Calibri Light" panose="020F0302020204030204"/>
              <a:ea typeface="+mj-ea"/>
            </a:endParaRPr>
          </a:p>
        </p:txBody>
      </p:sp>
      <p:sp>
        <p:nvSpPr>
          <p:cNvPr id="7" name="Google Shape;301;p38">
            <a:extLst>
              <a:ext uri="{FF2B5EF4-FFF2-40B4-BE49-F238E27FC236}">
                <a16:creationId xmlns:a16="http://schemas.microsoft.com/office/drawing/2014/main" id="{D5638C3B-56D1-3F4D-9E38-6F1EBE8E5ACB}"/>
              </a:ext>
            </a:extLst>
          </p:cNvPr>
          <p:cNvSpPr txBox="1"/>
          <p:nvPr/>
        </p:nvSpPr>
        <p:spPr>
          <a:xfrm>
            <a:off x="89650" y="3256352"/>
            <a:ext cx="4269300" cy="1012500"/>
          </a:xfrm>
          <a:prstGeom prst="rect">
            <a:avLst/>
          </a:prstGeom>
          <a:noFill/>
          <a:ln>
            <a:noFill/>
          </a:ln>
        </p:spPr>
        <p:txBody>
          <a:bodyPr spcFirstLastPara="1" wrap="square" lIns="91425" tIns="91425" rIns="91425" bIns="91425" anchor="t" anchorCtr="0">
            <a:noAutofit/>
          </a:bodyPr>
          <a:lstStyle/>
          <a:p>
            <a:pPr marL="457200" indent="-355600">
              <a:spcBef>
                <a:spcPts val="600"/>
              </a:spcBef>
              <a:buClr>
                <a:schemeClr val="dk1"/>
              </a:buClr>
              <a:buSzPts val="2000"/>
              <a:buFont typeface="Merriweather Sans"/>
              <a:buChar char="●"/>
            </a:pPr>
            <a:r>
              <a:rPr lang="ru-RU" sz="2000" dirty="0">
                <a:solidFill>
                  <a:schemeClr val="dk1"/>
                </a:solidFill>
                <a:sym typeface="Arial"/>
              </a:rPr>
              <a:t>Рекурсивно</a:t>
            </a:r>
            <a:r>
              <a:rPr lang="ru-RU" sz="2000" b="1" dirty="0">
                <a:solidFill>
                  <a:srgbClr val="FF0000"/>
                </a:solidFill>
              </a:rPr>
              <a:t> делим </a:t>
            </a:r>
            <a:r>
              <a:rPr lang="ru-RU" sz="2000" dirty="0">
                <a:solidFill>
                  <a:schemeClr val="dk1"/>
                </a:solidFill>
              </a:rPr>
              <a:t>и </a:t>
            </a:r>
            <a:r>
              <a:rPr lang="en-US" sz="2000" dirty="0">
                <a:solidFill>
                  <a:schemeClr val="dk1"/>
                </a:solidFill>
              </a:rPr>
              <a:t> </a:t>
            </a:r>
            <a:r>
              <a:rPr lang="ru-RU" sz="2000" b="1" dirty="0">
                <a:solidFill>
                  <a:srgbClr val="FF0000"/>
                </a:solidFill>
              </a:rPr>
              <a:t>сортируем </a:t>
            </a:r>
            <a:r>
              <a:rPr lang="ru-RU" sz="2000" dirty="0">
                <a:solidFill>
                  <a:schemeClr val="dk1"/>
                </a:solidFill>
              </a:rPr>
              <a:t>каждый </a:t>
            </a:r>
            <a:r>
              <a:rPr lang="ru-RU" sz="2000" dirty="0" err="1">
                <a:solidFill>
                  <a:schemeClr val="dk1"/>
                </a:solidFill>
              </a:rPr>
              <a:t>подмассив</a:t>
            </a:r>
            <a:endParaRPr sz="2000" dirty="0">
              <a:solidFill>
                <a:schemeClr val="dk1"/>
              </a:solidFill>
            </a:endParaRPr>
          </a:p>
        </p:txBody>
      </p:sp>
      <p:sp>
        <p:nvSpPr>
          <p:cNvPr id="8" name="Google Shape;302;p38">
            <a:extLst>
              <a:ext uri="{FF2B5EF4-FFF2-40B4-BE49-F238E27FC236}">
                <a16:creationId xmlns:a16="http://schemas.microsoft.com/office/drawing/2014/main" id="{61E99586-D324-6346-9CEC-E0743A894F96}"/>
              </a:ext>
            </a:extLst>
          </p:cNvPr>
          <p:cNvSpPr txBox="1"/>
          <p:nvPr/>
        </p:nvSpPr>
        <p:spPr>
          <a:xfrm>
            <a:off x="66900" y="4162850"/>
            <a:ext cx="4067700" cy="1462200"/>
          </a:xfrm>
          <a:prstGeom prst="rect">
            <a:avLst/>
          </a:prstGeom>
          <a:noFill/>
          <a:ln>
            <a:noFill/>
          </a:ln>
        </p:spPr>
        <p:txBody>
          <a:bodyPr spcFirstLastPara="1" wrap="square" lIns="91425" tIns="91425" rIns="91425" bIns="91425" anchor="t" anchorCtr="0">
            <a:noAutofit/>
          </a:bodyPr>
          <a:lstStyle/>
          <a:p>
            <a:pPr marL="457200" indent="-355600">
              <a:spcBef>
                <a:spcPts val="600"/>
              </a:spcBef>
              <a:buSzPts val="2000"/>
              <a:buChar char="●"/>
            </a:pPr>
            <a:r>
              <a:rPr lang="ru-RU" sz="2000" b="1" dirty="0">
                <a:solidFill>
                  <a:srgbClr val="FF0000"/>
                </a:solidFill>
              </a:rPr>
              <a:t>Объединим </a:t>
            </a:r>
            <a:r>
              <a:rPr lang="ru-RU" sz="2000" dirty="0">
                <a:solidFill>
                  <a:schemeClr val="dk1"/>
                </a:solidFill>
              </a:rPr>
              <a:t>отсортированные </a:t>
            </a:r>
            <a:r>
              <a:rPr lang="ru-RU" sz="2000" dirty="0" err="1">
                <a:solidFill>
                  <a:schemeClr val="dk1"/>
                </a:solidFill>
              </a:rPr>
              <a:t>подмассивы</a:t>
            </a:r>
            <a:endParaRPr sz="2000" dirty="0">
              <a:solidFill>
                <a:schemeClr val="dk1"/>
              </a:solidFill>
            </a:endParaRPr>
          </a:p>
          <a:p>
            <a:pPr>
              <a:buClr>
                <a:schemeClr val="dk1"/>
              </a:buClr>
              <a:buSzPts val="1100"/>
            </a:pPr>
            <a:endParaRPr dirty="0">
              <a:solidFill>
                <a:schemeClr val="dk1"/>
              </a:solidFill>
            </a:endParaRPr>
          </a:p>
          <a:p>
            <a:endParaRPr dirty="0"/>
          </a:p>
        </p:txBody>
      </p:sp>
    </p:spTree>
    <p:extLst>
      <p:ext uri="{BB962C8B-B14F-4D97-AF65-F5344CB8AC3E}">
        <p14:creationId xmlns:p14="http://schemas.microsoft.com/office/powerpoint/2010/main" val="347346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animEffect transition="in" filter="fade">
                                      <p:cBhvr>
                                        <p:cTn id="7" dur="1000"/>
                                        <p:tgtEl>
                                          <p:spTgt spid="30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0"/>
          <p:cNvSpPr txBox="1"/>
          <p:nvPr/>
        </p:nvSpPr>
        <p:spPr>
          <a:xfrm>
            <a:off x="6104966" y="2524685"/>
            <a:ext cx="3039033" cy="1310064"/>
          </a:xfrm>
          <a:prstGeom prst="rect">
            <a:avLst/>
          </a:prstGeom>
          <a:solidFill>
            <a:schemeClr val="lt1"/>
          </a:solidFill>
          <a:ln w="12700" cap="flat" cmpd="sng">
            <a:solidFill>
              <a:srgbClr val="0000FF"/>
            </a:solid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670"/>
            </a:pPr>
            <a:r>
              <a:rPr lang="en-US" sz="1400" b="1" dirty="0" err="1">
                <a:solidFill>
                  <a:srgbClr val="0000FF"/>
                </a:solidFill>
                <a:latin typeface="Consolas"/>
                <a:ea typeface="Consolas"/>
                <a:cs typeface="Consolas"/>
                <a:sym typeface="Consolas"/>
              </a:rPr>
              <a:t>ArrayList</a:t>
            </a:r>
            <a:r>
              <a:rPr lang="en-US" sz="1400" b="1" dirty="0">
                <a:solidFill>
                  <a:srgbClr val="0000FF"/>
                </a:solidFill>
                <a:latin typeface="Consolas"/>
                <a:ea typeface="Consolas"/>
                <a:cs typeface="Consolas"/>
                <a:sym typeface="Consolas"/>
              </a:rPr>
              <a:t> list</a:t>
            </a:r>
            <a:r>
              <a:rPr lang="ru-RU" sz="1400" b="1" dirty="0">
                <a:solidFill>
                  <a:srgbClr val="0000FF"/>
                </a:solidFill>
                <a:latin typeface="Consolas"/>
                <a:ea typeface="Consolas"/>
                <a:cs typeface="Consolas"/>
                <a:sym typeface="Consolas"/>
              </a:rPr>
              <a:t> это</a:t>
            </a:r>
            <a:r>
              <a:rPr lang="en-US" b="1" dirty="0">
                <a:solidFill>
                  <a:srgbClr val="0000FF"/>
                </a:solidFill>
                <a:latin typeface="Consolas"/>
                <a:ea typeface="Consolas"/>
                <a:cs typeface="Consolas"/>
                <a:sym typeface="Consolas"/>
              </a:rPr>
              <a:t> </a:t>
            </a:r>
            <a:r>
              <a:rPr lang="ru-RU" sz="1400" dirty="0">
                <a:solidFill>
                  <a:srgbClr val="000000"/>
                </a:solidFill>
                <a:latin typeface="Arial"/>
                <a:ea typeface="Arial"/>
                <a:cs typeface="Arial"/>
                <a:sym typeface="Arial"/>
              </a:rPr>
              <a:t>последовательность для сортировки, последовательность целых чисел </a:t>
            </a:r>
            <a:r>
              <a:rPr lang="en-US" sz="1300" dirty="0">
                <a:solidFill>
                  <a:srgbClr val="0000FF"/>
                </a:solidFill>
                <a:latin typeface="Consolas"/>
                <a:ea typeface="Consolas"/>
                <a:cs typeface="Consolas"/>
                <a:sym typeface="Consolas"/>
              </a:rPr>
              <a:t>int</a:t>
            </a:r>
            <a:endParaRPr sz="1400" dirty="0">
              <a:solidFill>
                <a:schemeClr val="dk1"/>
              </a:solidFill>
              <a:latin typeface="Arial"/>
              <a:ea typeface="Arial"/>
              <a:cs typeface="Arial"/>
              <a:sym typeface="Arial"/>
            </a:endParaRPr>
          </a:p>
        </p:txBody>
      </p:sp>
      <p:sp>
        <p:nvSpPr>
          <p:cNvPr id="319" name="Google Shape;319;p40"/>
          <p:cNvSpPr txBox="1"/>
          <p:nvPr/>
        </p:nvSpPr>
        <p:spPr>
          <a:xfrm>
            <a:off x="83030" y="1652689"/>
            <a:ext cx="6622180" cy="3284734"/>
          </a:xfrm>
          <a:prstGeom prst="rect">
            <a:avLst/>
          </a:prstGeom>
          <a:noFill/>
          <a:ln>
            <a:noFill/>
          </a:ln>
        </p:spPr>
        <p:txBody>
          <a:bodyPr spcFirstLastPara="1" wrap="square" lIns="91425" tIns="91425" rIns="91425" bIns="91425" anchor="t" anchorCtr="0">
            <a:noAutofit/>
          </a:bodyPr>
          <a:lstStyle/>
          <a:p>
            <a:pPr marL="457200" indent="-457200">
              <a:lnSpc>
                <a:spcPct val="115000"/>
              </a:lnSpc>
              <a:buClr>
                <a:schemeClr val="dk1"/>
              </a:buClr>
              <a:buSzPts val="894"/>
            </a:pPr>
            <a:r>
              <a:rPr lang="en-US" sz="1300" dirty="0">
                <a:solidFill>
                  <a:schemeClr val="dk1"/>
                </a:solidFill>
                <a:latin typeface="Consolas"/>
                <a:ea typeface="Consolas"/>
                <a:cs typeface="Consolas"/>
                <a:sym typeface="Consolas"/>
              </a:rPr>
              <a:t>public class Sorts {</a:t>
            </a:r>
            <a:endParaRPr sz="1400" dirty="0">
              <a:solidFill>
                <a:srgbClr val="000000"/>
              </a:solidFill>
              <a:latin typeface="Arial"/>
              <a:ea typeface="Arial"/>
              <a:cs typeface="Arial"/>
              <a:sym typeface="Arial"/>
            </a:endParaRPr>
          </a:p>
          <a:p>
            <a:pPr marL="457200" indent="-457200">
              <a:lnSpc>
                <a:spcPct val="115000"/>
              </a:lnSpc>
              <a:spcBef>
                <a:spcPts val="400"/>
              </a:spcBef>
              <a:buClr>
                <a:schemeClr val="dk1"/>
              </a:buClr>
              <a:buSzPts val="894"/>
            </a:pPr>
            <a:r>
              <a:rPr lang="en-US" sz="1300" dirty="0">
                <a:solidFill>
                  <a:schemeClr val="dk1"/>
                </a:solidFill>
                <a:latin typeface="Consolas"/>
                <a:ea typeface="Consolas"/>
                <a:cs typeface="Consolas"/>
                <a:sym typeface="Consolas"/>
              </a:rPr>
              <a:t>  public </a:t>
            </a:r>
            <a:r>
              <a:rPr lang="en-US" sz="1300" dirty="0" err="1">
                <a:solidFill>
                  <a:schemeClr val="dk1"/>
                </a:solidFill>
                <a:latin typeface="Consolas"/>
                <a:ea typeface="Consolas"/>
                <a:cs typeface="Consolas"/>
                <a:sym typeface="Consolas"/>
              </a:rPr>
              <a:t>ArrayList</a:t>
            </a:r>
            <a:r>
              <a:rPr lang="en-US" sz="1300" dirty="0">
                <a:solidFill>
                  <a:schemeClr val="dk1"/>
                </a:solidFill>
                <a:latin typeface="Consolas"/>
                <a:ea typeface="Consolas"/>
                <a:cs typeface="Consolas"/>
                <a:sym typeface="Consolas"/>
              </a:rPr>
              <a:t>&lt;Integer&gt; </a:t>
            </a:r>
            <a:r>
              <a:rPr lang="en-US" sz="1300" dirty="0" err="1">
                <a:solidFill>
                  <a:schemeClr val="dk1"/>
                </a:solidFill>
                <a:latin typeface="Consolas"/>
                <a:ea typeface="Consolas"/>
                <a:cs typeface="Consolas"/>
                <a:sym typeface="Consolas"/>
              </a:rPr>
              <a:t>mergeSort</a:t>
            </a:r>
            <a:r>
              <a:rPr lang="en-US" sz="1300" dirty="0">
                <a:solidFill>
                  <a:schemeClr val="dk1"/>
                </a:solidFill>
                <a:latin typeface="Consolas"/>
                <a:ea typeface="Consolas"/>
                <a:cs typeface="Consolas"/>
                <a:sym typeface="Consolas"/>
              </a:rPr>
              <a:t>(</a:t>
            </a:r>
            <a:r>
              <a:rPr lang="en-US" sz="1300" dirty="0" err="1">
                <a:solidFill>
                  <a:schemeClr val="dk1"/>
                </a:solidFill>
                <a:latin typeface="Consolas"/>
                <a:ea typeface="Consolas"/>
                <a:cs typeface="Consolas"/>
                <a:sym typeface="Consolas"/>
              </a:rPr>
              <a:t>ArrayList</a:t>
            </a:r>
            <a:r>
              <a:rPr lang="en-US" sz="1300" dirty="0">
                <a:solidFill>
                  <a:schemeClr val="dk1"/>
                </a:solidFill>
                <a:latin typeface="Consolas"/>
                <a:ea typeface="Consolas"/>
                <a:cs typeface="Consolas"/>
                <a:sym typeface="Consolas"/>
              </a:rPr>
              <a:t>&lt;Integer&gt; list) {        </a:t>
            </a:r>
            <a:endParaRPr sz="1400" dirty="0">
              <a:solidFill>
                <a:srgbClr val="000000"/>
              </a:solidFill>
              <a:latin typeface="Arial"/>
              <a:ea typeface="Arial"/>
              <a:cs typeface="Arial"/>
              <a:sym typeface="Arial"/>
            </a:endParaRPr>
          </a:p>
          <a:p>
            <a:pPr marL="457200" indent="-457200">
              <a:lnSpc>
                <a:spcPct val="115000"/>
              </a:lnSpc>
              <a:spcBef>
                <a:spcPts val="400"/>
              </a:spcBef>
              <a:buClr>
                <a:schemeClr val="dk1"/>
              </a:buClr>
              <a:buSzPts val="894"/>
            </a:pPr>
            <a:r>
              <a:rPr lang="en-US" sz="1300" dirty="0">
                <a:solidFill>
                  <a:schemeClr val="dk1"/>
                </a:solidFill>
                <a:latin typeface="Consolas"/>
                <a:ea typeface="Consolas"/>
                <a:cs typeface="Consolas"/>
                <a:sym typeface="Consolas"/>
              </a:rPr>
              <a:t>	if (</a:t>
            </a:r>
            <a:r>
              <a:rPr lang="en-US" sz="1300" dirty="0" err="1">
                <a:solidFill>
                  <a:schemeClr val="dk1"/>
                </a:solidFill>
                <a:latin typeface="Consolas"/>
                <a:ea typeface="Consolas"/>
                <a:cs typeface="Consolas"/>
                <a:sym typeface="Consolas"/>
              </a:rPr>
              <a:t>list.size</a:t>
            </a:r>
            <a:r>
              <a:rPr lang="en-US" sz="1300" dirty="0">
                <a:solidFill>
                  <a:schemeClr val="dk1"/>
                </a:solidFill>
                <a:latin typeface="Consolas"/>
                <a:ea typeface="Consolas"/>
                <a:cs typeface="Consolas"/>
                <a:sym typeface="Consolas"/>
              </a:rPr>
              <a:t>() == 1) {           </a:t>
            </a:r>
            <a:endParaRPr sz="1400" dirty="0">
              <a:solidFill>
                <a:srgbClr val="000000"/>
              </a:solidFill>
              <a:latin typeface="Arial"/>
              <a:ea typeface="Arial"/>
              <a:cs typeface="Arial"/>
              <a:sym typeface="Arial"/>
            </a:endParaRPr>
          </a:p>
          <a:p>
            <a:pPr marL="457200" indent="-457200">
              <a:lnSpc>
                <a:spcPct val="115000"/>
              </a:lnSpc>
              <a:spcBef>
                <a:spcPts val="400"/>
              </a:spcBef>
              <a:buClr>
                <a:schemeClr val="dk1"/>
              </a:buClr>
              <a:buSzPts val="894"/>
            </a:pPr>
            <a:r>
              <a:rPr lang="en-US" sz="1300" dirty="0">
                <a:solidFill>
                  <a:schemeClr val="dk1"/>
                </a:solidFill>
                <a:latin typeface="Consolas"/>
                <a:ea typeface="Consolas"/>
                <a:cs typeface="Consolas"/>
                <a:sym typeface="Consolas"/>
              </a:rPr>
              <a:t>	  return list;        </a:t>
            </a:r>
            <a:endParaRPr sz="1400" dirty="0">
              <a:solidFill>
                <a:srgbClr val="000000"/>
              </a:solidFill>
              <a:latin typeface="Arial"/>
              <a:ea typeface="Arial"/>
              <a:cs typeface="Arial"/>
              <a:sym typeface="Arial"/>
            </a:endParaRPr>
          </a:p>
          <a:p>
            <a:pPr marL="457200" indent="-457200">
              <a:lnSpc>
                <a:spcPct val="115000"/>
              </a:lnSpc>
              <a:spcBef>
                <a:spcPts val="400"/>
              </a:spcBef>
              <a:buClr>
                <a:schemeClr val="dk1"/>
              </a:buClr>
              <a:buSzPts val="894"/>
            </a:pPr>
            <a:r>
              <a:rPr lang="en-US" sz="1300" dirty="0">
                <a:solidFill>
                  <a:schemeClr val="dk1"/>
                </a:solidFill>
                <a:latin typeface="Consolas"/>
                <a:ea typeface="Consolas"/>
                <a:cs typeface="Consolas"/>
                <a:sym typeface="Consolas"/>
              </a:rPr>
              <a:t>	}        </a:t>
            </a:r>
            <a:endParaRPr sz="1400" dirty="0">
              <a:solidFill>
                <a:srgbClr val="000000"/>
              </a:solidFill>
              <a:latin typeface="Arial"/>
              <a:ea typeface="Arial"/>
              <a:cs typeface="Arial"/>
              <a:sym typeface="Arial"/>
            </a:endParaRPr>
          </a:p>
          <a:p>
            <a:pPr marL="457200" indent="-457200">
              <a:lnSpc>
                <a:spcPct val="115000"/>
              </a:lnSpc>
              <a:spcBef>
                <a:spcPts val="400"/>
              </a:spcBef>
              <a:buClr>
                <a:schemeClr val="dk1"/>
              </a:buClr>
              <a:buSzPts val="894"/>
            </a:pPr>
            <a:r>
              <a:rPr lang="en-US" sz="1300" dirty="0">
                <a:solidFill>
                  <a:schemeClr val="dk1"/>
                </a:solidFill>
                <a:latin typeface="Consolas"/>
                <a:ea typeface="Consolas"/>
                <a:cs typeface="Consolas"/>
                <a:sym typeface="Consolas"/>
              </a:rPr>
              <a:t>	int middle = </a:t>
            </a:r>
            <a:r>
              <a:rPr lang="en-US" sz="1300" dirty="0" err="1">
                <a:solidFill>
                  <a:schemeClr val="dk1"/>
                </a:solidFill>
                <a:latin typeface="Consolas"/>
                <a:ea typeface="Consolas"/>
                <a:cs typeface="Consolas"/>
                <a:sym typeface="Consolas"/>
              </a:rPr>
              <a:t>list.size</a:t>
            </a:r>
            <a:r>
              <a:rPr lang="en-US" sz="1300" dirty="0">
                <a:solidFill>
                  <a:schemeClr val="dk1"/>
                </a:solidFill>
                <a:latin typeface="Consolas"/>
                <a:ea typeface="Consolas"/>
                <a:cs typeface="Consolas"/>
                <a:sym typeface="Consolas"/>
              </a:rPr>
              <a:t>() / 2;       </a:t>
            </a:r>
            <a:endParaRPr sz="1400" dirty="0">
              <a:solidFill>
                <a:srgbClr val="000000"/>
              </a:solidFill>
              <a:latin typeface="Arial"/>
              <a:ea typeface="Arial"/>
              <a:cs typeface="Arial"/>
              <a:sym typeface="Arial"/>
            </a:endParaRPr>
          </a:p>
          <a:p>
            <a:pPr marL="457200" indent="-457200">
              <a:lnSpc>
                <a:spcPct val="115000"/>
              </a:lnSpc>
              <a:spcBef>
                <a:spcPts val="400"/>
              </a:spcBef>
              <a:buClr>
                <a:schemeClr val="dk1"/>
              </a:buClr>
              <a:buSzPts val="894"/>
            </a:pPr>
            <a:r>
              <a:rPr lang="en-US" sz="1300" dirty="0">
                <a:solidFill>
                  <a:schemeClr val="dk1"/>
                </a:solidFill>
                <a:latin typeface="Consolas"/>
                <a:ea typeface="Consolas"/>
                <a:cs typeface="Consolas"/>
                <a:sym typeface="Consolas"/>
              </a:rPr>
              <a:t>	</a:t>
            </a:r>
            <a:r>
              <a:rPr lang="en-US" sz="1300" dirty="0" err="1">
                <a:solidFill>
                  <a:schemeClr val="dk1"/>
                </a:solidFill>
                <a:latin typeface="Consolas"/>
                <a:ea typeface="Consolas"/>
                <a:cs typeface="Consolas"/>
                <a:sym typeface="Consolas"/>
              </a:rPr>
              <a:t>ArrayList</a:t>
            </a:r>
            <a:r>
              <a:rPr lang="en-US" sz="1300" dirty="0">
                <a:solidFill>
                  <a:schemeClr val="dk1"/>
                </a:solidFill>
                <a:latin typeface="Consolas"/>
                <a:ea typeface="Consolas"/>
                <a:cs typeface="Consolas"/>
                <a:sym typeface="Consolas"/>
              </a:rPr>
              <a:t>&lt;Integer&gt; left = </a:t>
            </a:r>
            <a:endParaRPr sz="1400" dirty="0">
              <a:solidFill>
                <a:srgbClr val="000000"/>
              </a:solidFill>
              <a:latin typeface="Arial"/>
              <a:ea typeface="Arial"/>
              <a:cs typeface="Arial"/>
              <a:sym typeface="Arial"/>
            </a:endParaRPr>
          </a:p>
          <a:p>
            <a:pPr marL="457200" indent="-457200">
              <a:lnSpc>
                <a:spcPct val="115000"/>
              </a:lnSpc>
              <a:spcBef>
                <a:spcPts val="400"/>
              </a:spcBef>
              <a:buClr>
                <a:schemeClr val="dk1"/>
              </a:buClr>
              <a:buSzPts val="894"/>
            </a:pPr>
            <a:r>
              <a:rPr lang="en-US" sz="1300" dirty="0">
                <a:solidFill>
                  <a:schemeClr val="dk1"/>
                </a:solidFill>
                <a:latin typeface="Consolas"/>
                <a:ea typeface="Consolas"/>
                <a:cs typeface="Consolas"/>
                <a:sym typeface="Consolas"/>
              </a:rPr>
              <a:t>		</a:t>
            </a:r>
            <a:r>
              <a:rPr lang="en-US" sz="1300" dirty="0" err="1">
                <a:solidFill>
                  <a:schemeClr val="dk1"/>
                </a:solidFill>
                <a:latin typeface="Consolas"/>
                <a:ea typeface="Consolas"/>
                <a:cs typeface="Consolas"/>
                <a:sym typeface="Consolas"/>
              </a:rPr>
              <a:t>this.mergeSort</a:t>
            </a:r>
            <a:r>
              <a:rPr lang="en-US" sz="1300" dirty="0">
                <a:solidFill>
                  <a:schemeClr val="dk1"/>
                </a:solidFill>
                <a:latin typeface="Consolas"/>
                <a:ea typeface="Consolas"/>
                <a:cs typeface="Consolas"/>
                <a:sym typeface="Consolas"/>
              </a:rPr>
              <a:t>(</a:t>
            </a:r>
            <a:r>
              <a:rPr lang="en-US" sz="1300" dirty="0" err="1">
                <a:solidFill>
                  <a:schemeClr val="dk1"/>
                </a:solidFill>
                <a:latin typeface="Consolas"/>
                <a:ea typeface="Consolas"/>
                <a:cs typeface="Consolas"/>
                <a:sym typeface="Consolas"/>
              </a:rPr>
              <a:t>list.subList</a:t>
            </a:r>
            <a:r>
              <a:rPr lang="en-US" sz="1300" dirty="0">
                <a:solidFill>
                  <a:schemeClr val="dk1"/>
                </a:solidFill>
                <a:latin typeface="Consolas"/>
                <a:ea typeface="Consolas"/>
                <a:cs typeface="Consolas"/>
                <a:sym typeface="Consolas"/>
              </a:rPr>
              <a:t>(0, middle));        </a:t>
            </a:r>
            <a:endParaRPr sz="1400" dirty="0">
              <a:solidFill>
                <a:srgbClr val="000000"/>
              </a:solidFill>
              <a:latin typeface="Arial"/>
              <a:ea typeface="Arial"/>
              <a:cs typeface="Arial"/>
              <a:sym typeface="Arial"/>
            </a:endParaRPr>
          </a:p>
          <a:p>
            <a:pPr marL="457200" indent="-457200">
              <a:lnSpc>
                <a:spcPct val="115000"/>
              </a:lnSpc>
              <a:spcBef>
                <a:spcPts val="400"/>
              </a:spcBef>
              <a:buClr>
                <a:schemeClr val="dk1"/>
              </a:buClr>
              <a:buSzPts val="894"/>
            </a:pPr>
            <a:r>
              <a:rPr lang="en-US" sz="1300" dirty="0">
                <a:solidFill>
                  <a:schemeClr val="dk1"/>
                </a:solidFill>
                <a:latin typeface="Consolas"/>
                <a:ea typeface="Consolas"/>
                <a:cs typeface="Consolas"/>
                <a:sym typeface="Consolas"/>
              </a:rPr>
              <a:t>	</a:t>
            </a:r>
            <a:r>
              <a:rPr lang="en-US" sz="1300" dirty="0" err="1">
                <a:solidFill>
                  <a:schemeClr val="dk1"/>
                </a:solidFill>
                <a:latin typeface="Consolas"/>
                <a:ea typeface="Consolas"/>
                <a:cs typeface="Consolas"/>
                <a:sym typeface="Consolas"/>
              </a:rPr>
              <a:t>ArrayList</a:t>
            </a:r>
            <a:r>
              <a:rPr lang="en-US" sz="1300" dirty="0">
                <a:solidFill>
                  <a:schemeClr val="dk1"/>
                </a:solidFill>
                <a:latin typeface="Consolas"/>
                <a:ea typeface="Consolas"/>
                <a:cs typeface="Consolas"/>
                <a:sym typeface="Consolas"/>
              </a:rPr>
              <a:t>&lt;Integer&gt; right = </a:t>
            </a:r>
            <a:endParaRPr sz="1400" dirty="0">
              <a:solidFill>
                <a:srgbClr val="000000"/>
              </a:solidFill>
              <a:latin typeface="Arial"/>
              <a:ea typeface="Arial"/>
              <a:cs typeface="Arial"/>
              <a:sym typeface="Arial"/>
            </a:endParaRPr>
          </a:p>
          <a:p>
            <a:pPr marL="457200" indent="-457200">
              <a:lnSpc>
                <a:spcPct val="115000"/>
              </a:lnSpc>
              <a:spcBef>
                <a:spcPts val="400"/>
              </a:spcBef>
              <a:buClr>
                <a:schemeClr val="dk1"/>
              </a:buClr>
              <a:buSzPts val="894"/>
            </a:pPr>
            <a:r>
              <a:rPr lang="en-US" sz="1300" dirty="0">
                <a:solidFill>
                  <a:schemeClr val="dk1"/>
                </a:solidFill>
                <a:latin typeface="Consolas"/>
                <a:ea typeface="Consolas"/>
                <a:cs typeface="Consolas"/>
                <a:sym typeface="Consolas"/>
              </a:rPr>
              <a:t>		</a:t>
            </a:r>
            <a:r>
              <a:rPr lang="en-US" sz="1300" dirty="0" err="1">
                <a:solidFill>
                  <a:schemeClr val="dk1"/>
                </a:solidFill>
                <a:latin typeface="Consolas"/>
                <a:ea typeface="Consolas"/>
                <a:cs typeface="Consolas"/>
                <a:sym typeface="Consolas"/>
              </a:rPr>
              <a:t>this.mergeSort</a:t>
            </a:r>
            <a:r>
              <a:rPr lang="en-US" sz="1300" dirty="0">
                <a:solidFill>
                  <a:schemeClr val="dk1"/>
                </a:solidFill>
                <a:latin typeface="Consolas"/>
                <a:ea typeface="Consolas"/>
                <a:cs typeface="Consolas"/>
                <a:sym typeface="Consolas"/>
              </a:rPr>
              <a:t>(</a:t>
            </a:r>
            <a:r>
              <a:rPr lang="en-US" sz="1300" dirty="0" err="1">
                <a:solidFill>
                  <a:schemeClr val="dk1"/>
                </a:solidFill>
                <a:latin typeface="Consolas"/>
                <a:ea typeface="Consolas"/>
                <a:cs typeface="Consolas"/>
                <a:sym typeface="Consolas"/>
              </a:rPr>
              <a:t>list.subList</a:t>
            </a:r>
            <a:r>
              <a:rPr lang="en-US" sz="1300" dirty="0">
                <a:solidFill>
                  <a:schemeClr val="dk1"/>
                </a:solidFill>
                <a:latin typeface="Consolas"/>
                <a:ea typeface="Consolas"/>
                <a:cs typeface="Consolas"/>
                <a:sym typeface="Consolas"/>
              </a:rPr>
              <a:t>(middle, </a:t>
            </a:r>
            <a:r>
              <a:rPr lang="en-US" sz="1300" dirty="0" err="1">
                <a:solidFill>
                  <a:schemeClr val="dk1"/>
                </a:solidFill>
                <a:latin typeface="Consolas"/>
                <a:ea typeface="Consolas"/>
                <a:cs typeface="Consolas"/>
                <a:sym typeface="Consolas"/>
              </a:rPr>
              <a:t>list.size</a:t>
            </a:r>
            <a:r>
              <a:rPr lang="en-US" sz="1300" dirty="0">
                <a:solidFill>
                  <a:schemeClr val="dk1"/>
                </a:solidFill>
                <a:latin typeface="Consolas"/>
                <a:ea typeface="Consolas"/>
                <a:cs typeface="Consolas"/>
                <a:sym typeface="Consolas"/>
              </a:rPr>
              <a:t>()));      </a:t>
            </a:r>
            <a:endParaRPr sz="1400" dirty="0">
              <a:solidFill>
                <a:srgbClr val="000000"/>
              </a:solidFill>
              <a:latin typeface="Arial"/>
              <a:ea typeface="Arial"/>
              <a:cs typeface="Arial"/>
              <a:sym typeface="Arial"/>
            </a:endParaRPr>
          </a:p>
          <a:p>
            <a:pPr marL="457200" indent="-457200">
              <a:lnSpc>
                <a:spcPct val="115000"/>
              </a:lnSpc>
              <a:spcBef>
                <a:spcPts val="400"/>
              </a:spcBef>
              <a:buClr>
                <a:schemeClr val="dk1"/>
              </a:buClr>
              <a:buSzPts val="894"/>
            </a:pPr>
            <a:r>
              <a:rPr lang="en-US" sz="1300" dirty="0">
                <a:solidFill>
                  <a:schemeClr val="dk1"/>
                </a:solidFill>
                <a:latin typeface="Consolas"/>
                <a:ea typeface="Consolas"/>
                <a:cs typeface="Consolas"/>
                <a:sym typeface="Consolas"/>
              </a:rPr>
              <a:t>  	return </a:t>
            </a:r>
            <a:r>
              <a:rPr lang="en-US" sz="1300" dirty="0" err="1">
                <a:solidFill>
                  <a:schemeClr val="dk1"/>
                </a:solidFill>
                <a:latin typeface="Consolas"/>
                <a:ea typeface="Consolas"/>
                <a:cs typeface="Consolas"/>
                <a:sym typeface="Consolas"/>
              </a:rPr>
              <a:t>this.merge</a:t>
            </a:r>
            <a:r>
              <a:rPr lang="en-US" sz="1300" dirty="0">
                <a:solidFill>
                  <a:schemeClr val="dk1"/>
                </a:solidFill>
                <a:latin typeface="Consolas"/>
                <a:ea typeface="Consolas"/>
                <a:cs typeface="Consolas"/>
                <a:sym typeface="Consolas"/>
              </a:rPr>
              <a:t>(left, right);</a:t>
            </a:r>
            <a:endParaRPr sz="1400" dirty="0">
              <a:solidFill>
                <a:srgbClr val="000000"/>
              </a:solidFill>
              <a:latin typeface="Arial"/>
              <a:ea typeface="Arial"/>
              <a:cs typeface="Arial"/>
              <a:sym typeface="Arial"/>
            </a:endParaRPr>
          </a:p>
          <a:p>
            <a:pPr marL="457200" indent="-457200">
              <a:lnSpc>
                <a:spcPct val="115000"/>
              </a:lnSpc>
              <a:spcBef>
                <a:spcPts val="400"/>
              </a:spcBef>
              <a:buClr>
                <a:schemeClr val="dk1"/>
              </a:buClr>
              <a:buSzPts val="894"/>
            </a:pPr>
            <a:r>
              <a:rPr lang="en-US" sz="1300" dirty="0">
                <a:solidFill>
                  <a:schemeClr val="dk1"/>
                </a:solidFill>
                <a:latin typeface="Consolas"/>
                <a:ea typeface="Consolas"/>
                <a:cs typeface="Consolas"/>
                <a:sym typeface="Consolas"/>
              </a:rPr>
              <a:t>  }</a:t>
            </a:r>
            <a:endParaRPr sz="1400" dirty="0">
              <a:solidFill>
                <a:srgbClr val="000000"/>
              </a:solidFill>
              <a:latin typeface="Arial"/>
              <a:ea typeface="Arial"/>
              <a:cs typeface="Arial"/>
              <a:sym typeface="Arial"/>
            </a:endParaRPr>
          </a:p>
          <a:p>
            <a:pPr marL="457200" indent="-457200">
              <a:lnSpc>
                <a:spcPct val="115000"/>
              </a:lnSpc>
              <a:spcBef>
                <a:spcPts val="400"/>
              </a:spcBef>
              <a:buClr>
                <a:schemeClr val="dk1"/>
              </a:buClr>
              <a:buSzPts val="894"/>
            </a:pPr>
            <a:r>
              <a:rPr lang="en-US" sz="1300" dirty="0">
                <a:solidFill>
                  <a:schemeClr val="dk1"/>
                </a:solidFill>
                <a:latin typeface="Consolas"/>
                <a:ea typeface="Consolas"/>
                <a:cs typeface="Consolas"/>
                <a:sym typeface="Consolas"/>
              </a:rPr>
              <a:t>  </a:t>
            </a:r>
            <a:r>
              <a:rPr lang="en-US" sz="1300" dirty="0">
                <a:solidFill>
                  <a:srgbClr val="7F7F7F"/>
                </a:solidFill>
                <a:latin typeface="Consolas"/>
                <a:ea typeface="Consolas"/>
                <a:cs typeface="Consolas"/>
                <a:sym typeface="Consolas"/>
              </a:rPr>
              <a:t>//</a:t>
            </a:r>
            <a:r>
              <a:rPr lang="ru-RU" sz="1300" dirty="0">
                <a:solidFill>
                  <a:srgbClr val="7F7F7F"/>
                </a:solidFill>
                <a:latin typeface="Consolas"/>
                <a:ea typeface="Consolas"/>
                <a:cs typeface="Consolas"/>
                <a:sym typeface="Consolas"/>
              </a:rPr>
              <a:t>дальше код  для </a:t>
            </a:r>
            <a:r>
              <a:rPr lang="en-US" sz="1300" dirty="0">
                <a:solidFill>
                  <a:srgbClr val="7F7F7F"/>
                </a:solidFill>
                <a:latin typeface="Consolas"/>
                <a:ea typeface="Consolas"/>
                <a:cs typeface="Consolas"/>
                <a:sym typeface="Consolas"/>
              </a:rPr>
              <a:t>merge()</a:t>
            </a:r>
            <a:endParaRPr sz="1400" dirty="0">
              <a:solidFill>
                <a:srgbClr val="7F7F7F"/>
              </a:solidFill>
              <a:latin typeface="Arial"/>
              <a:ea typeface="Arial"/>
              <a:cs typeface="Arial"/>
              <a:sym typeface="Arial"/>
            </a:endParaRPr>
          </a:p>
          <a:p>
            <a:pPr marL="457200" indent="-457200">
              <a:lnSpc>
                <a:spcPct val="115000"/>
              </a:lnSpc>
              <a:spcBef>
                <a:spcPts val="400"/>
              </a:spcBef>
              <a:buClr>
                <a:schemeClr val="dk1"/>
              </a:buClr>
              <a:buSzPts val="894"/>
            </a:pPr>
            <a:r>
              <a:rPr lang="en-US" sz="1300" dirty="0">
                <a:solidFill>
                  <a:schemeClr val="dk1"/>
                </a:solidFill>
                <a:latin typeface="Consolas"/>
                <a:ea typeface="Consolas"/>
                <a:cs typeface="Consolas"/>
                <a:sym typeface="Consolas"/>
              </a:rPr>
              <a:t>}</a:t>
            </a:r>
            <a:endParaRPr sz="1300" b="1" dirty="0">
              <a:solidFill>
                <a:srgbClr val="3333CC"/>
              </a:solidFill>
              <a:latin typeface="Consolas"/>
              <a:ea typeface="Consolas"/>
              <a:cs typeface="Consolas"/>
              <a:sym typeface="Consolas"/>
            </a:endParaRPr>
          </a:p>
          <a:p>
            <a:pPr marL="457200" indent="-457200">
              <a:buClr>
                <a:schemeClr val="dk1"/>
              </a:buClr>
              <a:buSzPts val="1200"/>
            </a:pPr>
            <a:endParaRPr sz="1200" dirty="0">
              <a:solidFill>
                <a:schemeClr val="dk1"/>
              </a:solidFill>
              <a:latin typeface="Consolas"/>
              <a:ea typeface="Consolas"/>
              <a:cs typeface="Consolas"/>
              <a:sym typeface="Consolas"/>
            </a:endParaRPr>
          </a:p>
        </p:txBody>
      </p:sp>
      <p:sp>
        <p:nvSpPr>
          <p:cNvPr id="320" name="Google Shape;320;p40"/>
          <p:cNvSpPr txBox="1"/>
          <p:nvPr/>
        </p:nvSpPr>
        <p:spPr>
          <a:xfrm>
            <a:off x="6022390" y="4981413"/>
            <a:ext cx="2985900" cy="1018033"/>
          </a:xfrm>
          <a:prstGeom prst="rect">
            <a:avLst/>
          </a:prstGeom>
          <a:noFill/>
          <a:ln w="127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a:lnSpc>
                <a:spcPct val="110000"/>
              </a:lnSpc>
              <a:buClr>
                <a:srgbClr val="000000"/>
              </a:buClr>
              <a:buSzPts val="2100"/>
            </a:pPr>
            <a:r>
              <a:rPr lang="ru-RU" sz="1400" dirty="0">
                <a:solidFill>
                  <a:srgbClr val="000000"/>
                </a:solidFill>
                <a:latin typeface="Arial"/>
                <a:ea typeface="Arial"/>
                <a:cs typeface="Arial"/>
                <a:sym typeface="Arial"/>
              </a:rPr>
              <a:t>Все остальное повторяется в обеих половинах списка и объединяет отсортированные списки</a:t>
            </a:r>
            <a:endParaRPr sz="1400" dirty="0">
              <a:solidFill>
                <a:srgbClr val="000000"/>
              </a:solidFill>
              <a:latin typeface="Arial"/>
              <a:ea typeface="Arial"/>
              <a:cs typeface="Arial"/>
              <a:sym typeface="Arial"/>
            </a:endParaRPr>
          </a:p>
        </p:txBody>
      </p:sp>
      <p:sp>
        <p:nvSpPr>
          <p:cNvPr id="322" name="Google Shape;322;p40"/>
          <p:cNvSpPr/>
          <p:nvPr/>
        </p:nvSpPr>
        <p:spPr>
          <a:xfrm>
            <a:off x="3876034" y="2275840"/>
            <a:ext cx="2094461" cy="230914"/>
          </a:xfrm>
          <a:prstGeom prst="rect">
            <a:avLst/>
          </a:prstGeom>
          <a:noFill/>
          <a:ln w="12700"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sz="1400">
              <a:solidFill>
                <a:schemeClr val="lt1"/>
              </a:solidFill>
              <a:latin typeface="Arial"/>
              <a:ea typeface="Arial"/>
              <a:cs typeface="Arial"/>
              <a:sym typeface="Arial"/>
            </a:endParaRPr>
          </a:p>
        </p:txBody>
      </p:sp>
      <p:sp>
        <p:nvSpPr>
          <p:cNvPr id="323" name="Google Shape;323;p40"/>
          <p:cNvSpPr/>
          <p:nvPr/>
        </p:nvSpPr>
        <p:spPr>
          <a:xfrm rot="10800000" flipV="1">
            <a:off x="6022390" y="3919391"/>
            <a:ext cx="3038579" cy="1017982"/>
          </a:xfrm>
          <a:prstGeom prst="rect">
            <a:avLst/>
          </a:prstGeom>
          <a:noFill/>
          <a:ln w="1270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a:lnSpc>
                <a:spcPct val="110000"/>
              </a:lnSpc>
              <a:buClr>
                <a:srgbClr val="000000"/>
              </a:buClr>
              <a:buSzPts val="2100"/>
            </a:pPr>
            <a:r>
              <a:rPr lang="ru-RU" sz="1400" dirty="0">
                <a:solidFill>
                  <a:srgbClr val="000000"/>
                </a:solidFill>
                <a:latin typeface="Arial"/>
                <a:ea typeface="Arial"/>
                <a:cs typeface="Arial"/>
                <a:sym typeface="Arial"/>
              </a:rPr>
              <a:t>Базовый случай: </a:t>
            </a:r>
            <a:r>
              <a:rPr lang="ru-RU" sz="1400" dirty="0" err="1">
                <a:solidFill>
                  <a:srgbClr val="000000"/>
                </a:solidFill>
                <a:latin typeface="Arial"/>
                <a:ea typeface="Arial"/>
                <a:cs typeface="Arial"/>
                <a:sym typeface="Arial"/>
              </a:rPr>
              <a:t>вовращайте</a:t>
            </a:r>
            <a:r>
              <a:rPr lang="ru-RU" sz="1400" dirty="0">
                <a:solidFill>
                  <a:srgbClr val="000000"/>
                </a:solidFill>
                <a:latin typeface="Arial"/>
                <a:ea typeface="Arial"/>
                <a:cs typeface="Arial"/>
                <a:sym typeface="Arial"/>
              </a:rPr>
              <a:t>  список, когда вы дойдете до его последнего элемента</a:t>
            </a:r>
            <a:endParaRPr sz="1400" dirty="0">
              <a:solidFill>
                <a:srgbClr val="000000"/>
              </a:solidFill>
              <a:latin typeface="Arial"/>
              <a:ea typeface="Arial"/>
              <a:cs typeface="Arial"/>
              <a:sym typeface="Arial"/>
            </a:endParaRPr>
          </a:p>
        </p:txBody>
      </p:sp>
      <p:sp>
        <p:nvSpPr>
          <p:cNvPr id="324" name="Google Shape;324;p40"/>
          <p:cNvSpPr/>
          <p:nvPr/>
        </p:nvSpPr>
        <p:spPr>
          <a:xfrm>
            <a:off x="853833" y="2524686"/>
            <a:ext cx="2185202" cy="546847"/>
          </a:xfrm>
          <a:prstGeom prst="rect">
            <a:avLst/>
          </a:prstGeom>
          <a:noFill/>
          <a:ln w="127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sz="1400">
              <a:solidFill>
                <a:schemeClr val="lt1"/>
              </a:solidFill>
              <a:latin typeface="Arial"/>
              <a:ea typeface="Arial"/>
              <a:cs typeface="Arial"/>
              <a:sym typeface="Arial"/>
            </a:endParaRPr>
          </a:p>
        </p:txBody>
      </p:sp>
      <p:sp>
        <p:nvSpPr>
          <p:cNvPr id="325" name="Google Shape;325;p40"/>
          <p:cNvSpPr/>
          <p:nvPr/>
        </p:nvSpPr>
        <p:spPr>
          <a:xfrm>
            <a:off x="853834" y="3350492"/>
            <a:ext cx="5044943" cy="1729134"/>
          </a:xfrm>
          <a:prstGeom prst="rect">
            <a:avLst/>
          </a:prstGeom>
          <a:noFill/>
          <a:ln w="127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sz="1400">
              <a:solidFill>
                <a:schemeClr val="lt1"/>
              </a:solidFill>
              <a:latin typeface="Arial"/>
              <a:ea typeface="Arial"/>
              <a:cs typeface="Arial"/>
              <a:sym typeface="Arial"/>
            </a:endParaRPr>
          </a:p>
        </p:txBody>
      </p:sp>
      <p:sp>
        <p:nvSpPr>
          <p:cNvPr id="10" name="Google Shape;291;p37">
            <a:extLst>
              <a:ext uri="{FF2B5EF4-FFF2-40B4-BE49-F238E27FC236}">
                <a16:creationId xmlns:a16="http://schemas.microsoft.com/office/drawing/2014/main" id="{6AC2C738-3B26-E347-835A-E26BB0331609}"/>
              </a:ext>
            </a:extLst>
          </p:cNvPr>
          <p:cNvSpPr txBox="1">
            <a:spLocks noGrp="1"/>
          </p:cNvSpPr>
          <p:nvPr>
            <p:ph type="title"/>
          </p:nvPr>
        </p:nvSpPr>
        <p:spPr>
          <a:xfrm>
            <a:off x="359060" y="586596"/>
            <a:ext cx="8327740" cy="1334032"/>
          </a:xfrm>
          <a:prstGeom prst="rect">
            <a:avLst/>
          </a:prstGeom>
          <a:noFill/>
          <a:ln>
            <a:noFill/>
          </a:ln>
        </p:spPr>
        <p:txBody>
          <a:bodyPr spcFirstLastPara="1" wrap="square" lIns="91425" tIns="91425" rIns="91425" bIns="91425" anchor="b" anchorCtr="0">
            <a:noAutofit/>
          </a:bodyPr>
          <a:lstStyle/>
          <a:p>
            <a:r>
              <a:rPr lang="ru-RU" sz="4400" dirty="0">
                <a:solidFill>
                  <a:srgbClr val="0070C0"/>
                </a:solidFill>
                <a:latin typeface="Calibri Light" panose="020F0302020204030204"/>
                <a:ea typeface="+mj-ea"/>
              </a:rPr>
              <a:t>Рекурсия (сверху вниз) Сортировка слиянием (4/7)</a:t>
            </a:r>
            <a:endParaRPr sz="4400" dirty="0">
              <a:solidFill>
                <a:srgbClr val="0070C0"/>
              </a:solidFill>
              <a:latin typeface="Calibri Light" panose="020F0302020204030204"/>
              <a:ea typeface="+mj-ea"/>
            </a:endParaRPr>
          </a:p>
        </p:txBody>
      </p:sp>
    </p:spTree>
    <p:extLst>
      <p:ext uri="{BB962C8B-B14F-4D97-AF65-F5344CB8AC3E}">
        <p14:creationId xmlns:p14="http://schemas.microsoft.com/office/powerpoint/2010/main" val="127747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animEffect transition="in" filter="fade">
                                      <p:cBhvr>
                                        <p:cTn id="7" dur="500"/>
                                        <p:tgtEl>
                                          <p:spTgt spid="318"/>
                                        </p:tgtEl>
                                      </p:cBhvr>
                                    </p:animEffect>
                                  </p:childTnLst>
                                </p:cTn>
                              </p:par>
                              <p:par>
                                <p:cTn id="8" presetID="10" presetClass="entr" presetSubtype="0" fill="hold" nodeType="withEffect">
                                  <p:stCondLst>
                                    <p:cond delay="0"/>
                                  </p:stCondLst>
                                  <p:childTnLst>
                                    <p:set>
                                      <p:cBhvr>
                                        <p:cTn id="9" dur="1" fill="hold">
                                          <p:stCondLst>
                                            <p:cond delay="0"/>
                                          </p:stCondLst>
                                        </p:cTn>
                                        <p:tgtEl>
                                          <p:spTgt spid="322"/>
                                        </p:tgtEl>
                                        <p:attrNameLst>
                                          <p:attrName>style.visibility</p:attrName>
                                        </p:attrNameLst>
                                      </p:cBhvr>
                                      <p:to>
                                        <p:strVal val="visible"/>
                                      </p:to>
                                    </p:set>
                                    <p:animEffect transition="in" filter="fade">
                                      <p:cBhvr>
                                        <p:cTn id="10" dur="500"/>
                                        <p:tgtEl>
                                          <p:spTgt spid="3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3"/>
                                        </p:tgtEl>
                                        <p:attrNameLst>
                                          <p:attrName>style.visibility</p:attrName>
                                        </p:attrNameLst>
                                      </p:cBhvr>
                                      <p:to>
                                        <p:strVal val="visible"/>
                                      </p:to>
                                    </p:set>
                                    <p:animEffect transition="in" filter="fade">
                                      <p:cBhvr>
                                        <p:cTn id="15" dur="500"/>
                                        <p:tgtEl>
                                          <p:spTgt spid="323"/>
                                        </p:tgtEl>
                                      </p:cBhvr>
                                    </p:animEffect>
                                  </p:childTnLst>
                                </p:cTn>
                              </p:par>
                              <p:par>
                                <p:cTn id="16" presetID="10" presetClass="entr" presetSubtype="0" fill="hold" nodeType="withEffect">
                                  <p:stCondLst>
                                    <p:cond delay="0"/>
                                  </p:stCondLst>
                                  <p:childTnLst>
                                    <p:set>
                                      <p:cBhvr>
                                        <p:cTn id="17" dur="1" fill="hold">
                                          <p:stCondLst>
                                            <p:cond delay="0"/>
                                          </p:stCondLst>
                                        </p:cTn>
                                        <p:tgtEl>
                                          <p:spTgt spid="324"/>
                                        </p:tgtEl>
                                        <p:attrNameLst>
                                          <p:attrName>style.visibility</p:attrName>
                                        </p:attrNameLst>
                                      </p:cBhvr>
                                      <p:to>
                                        <p:strVal val="visible"/>
                                      </p:to>
                                    </p:set>
                                    <p:animEffect transition="in" filter="fade">
                                      <p:cBhvr>
                                        <p:cTn id="18" dur="500"/>
                                        <p:tgtEl>
                                          <p:spTgt spid="3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20"/>
                                        </p:tgtEl>
                                        <p:attrNameLst>
                                          <p:attrName>style.visibility</p:attrName>
                                        </p:attrNameLst>
                                      </p:cBhvr>
                                      <p:to>
                                        <p:strVal val="visible"/>
                                      </p:to>
                                    </p:set>
                                    <p:animEffect transition="in" filter="fade">
                                      <p:cBhvr>
                                        <p:cTn id="23" dur="500"/>
                                        <p:tgtEl>
                                          <p:spTgt spid="320"/>
                                        </p:tgtEl>
                                      </p:cBhvr>
                                    </p:animEffect>
                                  </p:childTnLst>
                                </p:cTn>
                              </p:par>
                              <p:par>
                                <p:cTn id="24" presetID="10" presetClass="entr" presetSubtype="0" fill="hold" nodeType="withEffect">
                                  <p:stCondLst>
                                    <p:cond delay="0"/>
                                  </p:stCondLst>
                                  <p:childTnLst>
                                    <p:set>
                                      <p:cBhvr>
                                        <p:cTn id="25" dur="1" fill="hold">
                                          <p:stCondLst>
                                            <p:cond delay="0"/>
                                          </p:stCondLst>
                                        </p:cTn>
                                        <p:tgtEl>
                                          <p:spTgt spid="325"/>
                                        </p:tgtEl>
                                        <p:attrNameLst>
                                          <p:attrName>style.visibility</p:attrName>
                                        </p:attrNameLst>
                                      </p:cBhvr>
                                      <p:to>
                                        <p:strVal val="visible"/>
                                      </p:to>
                                    </p:set>
                                    <p:animEffect transition="in" filter="fade">
                                      <p:cBhvr>
                                        <p:cTn id="26" dur="500"/>
                                        <p:tgtEl>
                                          <p:spTgt spid="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41"/>
          <p:cNvPicPr preferRelativeResize="0"/>
          <p:nvPr/>
        </p:nvPicPr>
        <p:blipFill rotWithShape="1">
          <a:blip r:embed="rId3">
            <a:alphaModFix/>
          </a:blip>
          <a:srcRect/>
          <a:stretch/>
        </p:blipFill>
        <p:spPr>
          <a:xfrm>
            <a:off x="5205034" y="1880918"/>
            <a:ext cx="3938966" cy="3792375"/>
          </a:xfrm>
          <a:prstGeom prst="rect">
            <a:avLst/>
          </a:prstGeom>
          <a:noFill/>
          <a:ln>
            <a:noFill/>
          </a:ln>
        </p:spPr>
      </p:pic>
      <p:sp>
        <p:nvSpPr>
          <p:cNvPr id="331" name="Google Shape;331;p41"/>
          <p:cNvSpPr txBox="1">
            <a:spLocks noGrp="1"/>
          </p:cNvSpPr>
          <p:nvPr>
            <p:ph type="title"/>
          </p:nvPr>
        </p:nvSpPr>
        <p:spPr>
          <a:xfrm>
            <a:off x="359060" y="634482"/>
            <a:ext cx="8461741" cy="1290414"/>
          </a:xfrm>
          <a:prstGeom prst="rect">
            <a:avLst/>
          </a:prstGeom>
          <a:noFill/>
          <a:ln>
            <a:noFill/>
          </a:ln>
        </p:spPr>
        <p:txBody>
          <a:bodyPr spcFirstLastPara="1" wrap="square" lIns="91425" tIns="91425" rIns="91425" bIns="91425" anchor="b" anchorCtr="0">
            <a:noAutofit/>
          </a:bodyPr>
          <a:lstStyle/>
          <a:p>
            <a:r>
              <a:rPr lang="ru-RU" sz="4400" dirty="0">
                <a:solidFill>
                  <a:srgbClr val="0070C0"/>
                </a:solidFill>
                <a:latin typeface="Calibri Light" panose="020F0302020204030204"/>
                <a:ea typeface="+mj-ea"/>
              </a:rPr>
              <a:t>Рекурсия (сверху вниз) Сортировка слиянием </a:t>
            </a:r>
            <a:r>
              <a:rPr lang="en-US" sz="4400" dirty="0">
                <a:solidFill>
                  <a:srgbClr val="0070C0"/>
                </a:solidFill>
                <a:latin typeface="Calibri Light" panose="020F0302020204030204"/>
                <a:ea typeface="+mj-ea"/>
              </a:rPr>
              <a:t>(5/7)</a:t>
            </a:r>
            <a:endParaRPr sz="4400" dirty="0">
              <a:solidFill>
                <a:srgbClr val="0070C0"/>
              </a:solidFill>
              <a:latin typeface="Calibri Light" panose="020F0302020204030204"/>
              <a:ea typeface="+mj-ea"/>
            </a:endParaRPr>
          </a:p>
        </p:txBody>
      </p:sp>
      <p:sp>
        <p:nvSpPr>
          <p:cNvPr id="6" name="Google Shape;319;p40">
            <a:extLst>
              <a:ext uri="{FF2B5EF4-FFF2-40B4-BE49-F238E27FC236}">
                <a16:creationId xmlns:a16="http://schemas.microsoft.com/office/drawing/2014/main" id="{D1031A63-22A6-C047-8869-9FF1A1554A18}"/>
              </a:ext>
            </a:extLst>
          </p:cNvPr>
          <p:cNvSpPr txBox="1"/>
          <p:nvPr/>
        </p:nvSpPr>
        <p:spPr>
          <a:xfrm>
            <a:off x="359060" y="1906966"/>
            <a:ext cx="6622180" cy="3284734"/>
          </a:xfrm>
          <a:prstGeom prst="rect">
            <a:avLst/>
          </a:prstGeom>
          <a:noFill/>
          <a:ln>
            <a:noFill/>
          </a:ln>
        </p:spPr>
        <p:txBody>
          <a:bodyPr spcFirstLastPara="1" wrap="square" lIns="91425" tIns="91425" rIns="91425" bIns="91425" anchor="t" anchorCtr="0">
            <a:noAutofit/>
          </a:bodyPr>
          <a:lstStyle/>
          <a:p>
            <a:pPr marL="457200" indent="-457200">
              <a:lnSpc>
                <a:spcPct val="115000"/>
              </a:lnSpc>
              <a:buClr>
                <a:schemeClr val="dk1"/>
              </a:buClr>
              <a:buSzPts val="894"/>
            </a:pPr>
            <a:r>
              <a:rPr lang="en-US" sz="1300" dirty="0">
                <a:solidFill>
                  <a:schemeClr val="dk1"/>
                </a:solidFill>
                <a:latin typeface="Consolas"/>
                <a:ea typeface="Consolas"/>
                <a:cs typeface="Consolas"/>
                <a:sym typeface="Consolas"/>
              </a:rPr>
              <a:t>public class Sorts {</a:t>
            </a:r>
            <a:endParaRPr sz="1400" dirty="0">
              <a:solidFill>
                <a:srgbClr val="000000"/>
              </a:solidFill>
              <a:latin typeface="Arial"/>
              <a:ea typeface="Arial"/>
              <a:cs typeface="Arial"/>
              <a:sym typeface="Arial"/>
            </a:endParaRPr>
          </a:p>
          <a:p>
            <a:pPr marL="457200" indent="-457200">
              <a:lnSpc>
                <a:spcPct val="115000"/>
              </a:lnSpc>
              <a:spcBef>
                <a:spcPts val="400"/>
              </a:spcBef>
              <a:buClr>
                <a:schemeClr val="dk1"/>
              </a:buClr>
              <a:buSzPts val="894"/>
            </a:pPr>
            <a:r>
              <a:rPr lang="en-US" sz="1300" dirty="0">
                <a:solidFill>
                  <a:schemeClr val="dk1"/>
                </a:solidFill>
                <a:latin typeface="Consolas"/>
                <a:ea typeface="Consolas"/>
                <a:cs typeface="Consolas"/>
                <a:sym typeface="Consolas"/>
              </a:rPr>
              <a:t>  public </a:t>
            </a:r>
            <a:r>
              <a:rPr lang="en-US" sz="1300" dirty="0" err="1">
                <a:solidFill>
                  <a:schemeClr val="dk1"/>
                </a:solidFill>
                <a:latin typeface="Consolas"/>
                <a:ea typeface="Consolas"/>
                <a:cs typeface="Consolas"/>
                <a:sym typeface="Consolas"/>
              </a:rPr>
              <a:t>ArrayList</a:t>
            </a:r>
            <a:r>
              <a:rPr lang="en-US" sz="1300" dirty="0">
                <a:solidFill>
                  <a:schemeClr val="dk1"/>
                </a:solidFill>
                <a:latin typeface="Consolas"/>
                <a:ea typeface="Consolas"/>
                <a:cs typeface="Consolas"/>
                <a:sym typeface="Consolas"/>
              </a:rPr>
              <a:t>&lt;Integer&gt; </a:t>
            </a:r>
            <a:r>
              <a:rPr lang="en-US" sz="1300" dirty="0" err="1">
                <a:solidFill>
                  <a:schemeClr val="dk1"/>
                </a:solidFill>
                <a:latin typeface="Consolas"/>
                <a:ea typeface="Consolas"/>
                <a:cs typeface="Consolas"/>
                <a:sym typeface="Consolas"/>
              </a:rPr>
              <a:t>mergeSort</a:t>
            </a:r>
            <a:r>
              <a:rPr lang="en-US" sz="1300" dirty="0">
                <a:solidFill>
                  <a:schemeClr val="dk1"/>
                </a:solidFill>
                <a:latin typeface="Consolas"/>
                <a:ea typeface="Consolas"/>
                <a:cs typeface="Consolas"/>
                <a:sym typeface="Consolas"/>
              </a:rPr>
              <a:t>(</a:t>
            </a:r>
            <a:r>
              <a:rPr lang="en-US" sz="1300" dirty="0" err="1">
                <a:solidFill>
                  <a:schemeClr val="dk1"/>
                </a:solidFill>
                <a:latin typeface="Consolas"/>
                <a:ea typeface="Consolas"/>
                <a:cs typeface="Consolas"/>
                <a:sym typeface="Consolas"/>
              </a:rPr>
              <a:t>ArrayList</a:t>
            </a:r>
            <a:r>
              <a:rPr lang="en-US" sz="1300" dirty="0">
                <a:solidFill>
                  <a:schemeClr val="dk1"/>
                </a:solidFill>
                <a:latin typeface="Consolas"/>
                <a:ea typeface="Consolas"/>
                <a:cs typeface="Consolas"/>
                <a:sym typeface="Consolas"/>
              </a:rPr>
              <a:t>&lt;Integer&gt; list) {        </a:t>
            </a:r>
            <a:endParaRPr sz="1400" dirty="0">
              <a:solidFill>
                <a:srgbClr val="000000"/>
              </a:solidFill>
              <a:latin typeface="Arial"/>
              <a:ea typeface="Arial"/>
              <a:cs typeface="Arial"/>
              <a:sym typeface="Arial"/>
            </a:endParaRPr>
          </a:p>
          <a:p>
            <a:pPr marL="457200" indent="-457200">
              <a:lnSpc>
                <a:spcPct val="115000"/>
              </a:lnSpc>
              <a:spcBef>
                <a:spcPts val="400"/>
              </a:spcBef>
              <a:buClr>
                <a:schemeClr val="dk1"/>
              </a:buClr>
              <a:buSzPts val="894"/>
            </a:pPr>
            <a:r>
              <a:rPr lang="en-US" sz="1300" dirty="0">
                <a:solidFill>
                  <a:schemeClr val="dk1"/>
                </a:solidFill>
                <a:latin typeface="Consolas"/>
                <a:ea typeface="Consolas"/>
                <a:cs typeface="Consolas"/>
                <a:sym typeface="Consolas"/>
              </a:rPr>
              <a:t>	if (</a:t>
            </a:r>
            <a:r>
              <a:rPr lang="en-US" sz="1300" dirty="0" err="1">
                <a:solidFill>
                  <a:schemeClr val="dk1"/>
                </a:solidFill>
                <a:latin typeface="Consolas"/>
                <a:ea typeface="Consolas"/>
                <a:cs typeface="Consolas"/>
                <a:sym typeface="Consolas"/>
              </a:rPr>
              <a:t>list.size</a:t>
            </a:r>
            <a:r>
              <a:rPr lang="en-US" sz="1300" dirty="0">
                <a:solidFill>
                  <a:schemeClr val="dk1"/>
                </a:solidFill>
                <a:latin typeface="Consolas"/>
                <a:ea typeface="Consolas"/>
                <a:cs typeface="Consolas"/>
                <a:sym typeface="Consolas"/>
              </a:rPr>
              <a:t>() == 1) {           </a:t>
            </a:r>
            <a:endParaRPr sz="1400" dirty="0">
              <a:solidFill>
                <a:srgbClr val="000000"/>
              </a:solidFill>
              <a:latin typeface="Arial"/>
              <a:ea typeface="Arial"/>
              <a:cs typeface="Arial"/>
              <a:sym typeface="Arial"/>
            </a:endParaRPr>
          </a:p>
          <a:p>
            <a:pPr marL="457200" indent="-457200">
              <a:lnSpc>
                <a:spcPct val="115000"/>
              </a:lnSpc>
              <a:spcBef>
                <a:spcPts val="400"/>
              </a:spcBef>
              <a:buClr>
                <a:schemeClr val="dk1"/>
              </a:buClr>
              <a:buSzPts val="894"/>
            </a:pPr>
            <a:r>
              <a:rPr lang="en-US" sz="1300" dirty="0">
                <a:solidFill>
                  <a:schemeClr val="dk1"/>
                </a:solidFill>
                <a:latin typeface="Consolas"/>
                <a:ea typeface="Consolas"/>
                <a:cs typeface="Consolas"/>
                <a:sym typeface="Consolas"/>
              </a:rPr>
              <a:t>	  return list;        </a:t>
            </a:r>
            <a:endParaRPr sz="1400" dirty="0">
              <a:solidFill>
                <a:srgbClr val="000000"/>
              </a:solidFill>
              <a:latin typeface="Arial"/>
              <a:ea typeface="Arial"/>
              <a:cs typeface="Arial"/>
              <a:sym typeface="Arial"/>
            </a:endParaRPr>
          </a:p>
          <a:p>
            <a:pPr marL="457200" indent="-457200">
              <a:lnSpc>
                <a:spcPct val="115000"/>
              </a:lnSpc>
              <a:spcBef>
                <a:spcPts val="400"/>
              </a:spcBef>
              <a:buClr>
                <a:schemeClr val="dk1"/>
              </a:buClr>
              <a:buSzPts val="894"/>
            </a:pPr>
            <a:r>
              <a:rPr lang="en-US" sz="1300" dirty="0">
                <a:solidFill>
                  <a:schemeClr val="dk1"/>
                </a:solidFill>
                <a:latin typeface="Consolas"/>
                <a:ea typeface="Consolas"/>
                <a:cs typeface="Consolas"/>
                <a:sym typeface="Consolas"/>
              </a:rPr>
              <a:t>	}        </a:t>
            </a:r>
            <a:endParaRPr sz="1400" dirty="0">
              <a:solidFill>
                <a:srgbClr val="000000"/>
              </a:solidFill>
              <a:latin typeface="Arial"/>
              <a:ea typeface="Arial"/>
              <a:cs typeface="Arial"/>
              <a:sym typeface="Arial"/>
            </a:endParaRPr>
          </a:p>
          <a:p>
            <a:pPr marL="457200" indent="-457200">
              <a:lnSpc>
                <a:spcPct val="115000"/>
              </a:lnSpc>
              <a:spcBef>
                <a:spcPts val="400"/>
              </a:spcBef>
              <a:buClr>
                <a:schemeClr val="dk1"/>
              </a:buClr>
              <a:buSzPts val="894"/>
            </a:pPr>
            <a:r>
              <a:rPr lang="en-US" sz="1300" dirty="0">
                <a:solidFill>
                  <a:schemeClr val="dk1"/>
                </a:solidFill>
                <a:latin typeface="Consolas"/>
                <a:ea typeface="Consolas"/>
                <a:cs typeface="Consolas"/>
                <a:sym typeface="Consolas"/>
              </a:rPr>
              <a:t>	int middle = </a:t>
            </a:r>
            <a:r>
              <a:rPr lang="en-US" sz="1300" dirty="0" err="1">
                <a:solidFill>
                  <a:schemeClr val="dk1"/>
                </a:solidFill>
                <a:latin typeface="Consolas"/>
                <a:ea typeface="Consolas"/>
                <a:cs typeface="Consolas"/>
                <a:sym typeface="Consolas"/>
              </a:rPr>
              <a:t>list.size</a:t>
            </a:r>
            <a:r>
              <a:rPr lang="en-US" sz="1300" dirty="0">
                <a:solidFill>
                  <a:schemeClr val="dk1"/>
                </a:solidFill>
                <a:latin typeface="Consolas"/>
                <a:ea typeface="Consolas"/>
                <a:cs typeface="Consolas"/>
                <a:sym typeface="Consolas"/>
              </a:rPr>
              <a:t>() / 2;       </a:t>
            </a:r>
            <a:endParaRPr sz="1400" dirty="0">
              <a:solidFill>
                <a:srgbClr val="000000"/>
              </a:solidFill>
              <a:latin typeface="Arial"/>
              <a:ea typeface="Arial"/>
              <a:cs typeface="Arial"/>
              <a:sym typeface="Arial"/>
            </a:endParaRPr>
          </a:p>
          <a:p>
            <a:pPr marL="457200" indent="-457200">
              <a:lnSpc>
                <a:spcPct val="115000"/>
              </a:lnSpc>
              <a:spcBef>
                <a:spcPts val="400"/>
              </a:spcBef>
              <a:buClr>
                <a:schemeClr val="dk1"/>
              </a:buClr>
              <a:buSzPts val="894"/>
            </a:pPr>
            <a:r>
              <a:rPr lang="en-US" sz="1300" dirty="0">
                <a:solidFill>
                  <a:schemeClr val="dk1"/>
                </a:solidFill>
                <a:latin typeface="Consolas"/>
                <a:ea typeface="Consolas"/>
                <a:cs typeface="Consolas"/>
                <a:sym typeface="Consolas"/>
              </a:rPr>
              <a:t>	</a:t>
            </a:r>
            <a:r>
              <a:rPr lang="en-US" sz="1300" dirty="0" err="1">
                <a:solidFill>
                  <a:schemeClr val="dk1"/>
                </a:solidFill>
                <a:latin typeface="Consolas"/>
                <a:ea typeface="Consolas"/>
                <a:cs typeface="Consolas"/>
                <a:sym typeface="Consolas"/>
              </a:rPr>
              <a:t>ArrayList</a:t>
            </a:r>
            <a:r>
              <a:rPr lang="en-US" sz="1300" dirty="0">
                <a:solidFill>
                  <a:schemeClr val="dk1"/>
                </a:solidFill>
                <a:latin typeface="Consolas"/>
                <a:ea typeface="Consolas"/>
                <a:cs typeface="Consolas"/>
                <a:sym typeface="Consolas"/>
              </a:rPr>
              <a:t>&lt;Integer&gt; left = </a:t>
            </a:r>
            <a:endParaRPr sz="1400" dirty="0">
              <a:solidFill>
                <a:srgbClr val="000000"/>
              </a:solidFill>
              <a:latin typeface="Arial"/>
              <a:ea typeface="Arial"/>
              <a:cs typeface="Arial"/>
              <a:sym typeface="Arial"/>
            </a:endParaRPr>
          </a:p>
          <a:p>
            <a:pPr marL="457200" indent="-457200">
              <a:lnSpc>
                <a:spcPct val="115000"/>
              </a:lnSpc>
              <a:spcBef>
                <a:spcPts val="400"/>
              </a:spcBef>
              <a:buClr>
                <a:schemeClr val="dk1"/>
              </a:buClr>
              <a:buSzPts val="894"/>
            </a:pPr>
            <a:r>
              <a:rPr lang="en-US" sz="1300" dirty="0">
                <a:solidFill>
                  <a:schemeClr val="dk1"/>
                </a:solidFill>
                <a:latin typeface="Consolas"/>
                <a:ea typeface="Consolas"/>
                <a:cs typeface="Consolas"/>
                <a:sym typeface="Consolas"/>
              </a:rPr>
              <a:t>		</a:t>
            </a:r>
            <a:r>
              <a:rPr lang="en-US" sz="1300" dirty="0" err="1">
                <a:solidFill>
                  <a:schemeClr val="dk1"/>
                </a:solidFill>
                <a:latin typeface="Consolas"/>
                <a:ea typeface="Consolas"/>
                <a:cs typeface="Consolas"/>
                <a:sym typeface="Consolas"/>
              </a:rPr>
              <a:t>this.mergeSort</a:t>
            </a:r>
            <a:r>
              <a:rPr lang="en-US" sz="1300" dirty="0">
                <a:solidFill>
                  <a:schemeClr val="dk1"/>
                </a:solidFill>
                <a:latin typeface="Consolas"/>
                <a:ea typeface="Consolas"/>
                <a:cs typeface="Consolas"/>
                <a:sym typeface="Consolas"/>
              </a:rPr>
              <a:t>(</a:t>
            </a:r>
            <a:r>
              <a:rPr lang="en-US" sz="1300" dirty="0" err="1">
                <a:solidFill>
                  <a:schemeClr val="dk1"/>
                </a:solidFill>
                <a:latin typeface="Consolas"/>
                <a:ea typeface="Consolas"/>
                <a:cs typeface="Consolas"/>
                <a:sym typeface="Consolas"/>
              </a:rPr>
              <a:t>list.subList</a:t>
            </a:r>
            <a:r>
              <a:rPr lang="en-US" sz="1300" dirty="0">
                <a:solidFill>
                  <a:schemeClr val="dk1"/>
                </a:solidFill>
                <a:latin typeface="Consolas"/>
                <a:ea typeface="Consolas"/>
                <a:cs typeface="Consolas"/>
                <a:sym typeface="Consolas"/>
              </a:rPr>
              <a:t>(0, middle));        </a:t>
            </a:r>
            <a:endParaRPr sz="1400" dirty="0">
              <a:solidFill>
                <a:srgbClr val="000000"/>
              </a:solidFill>
              <a:latin typeface="Arial"/>
              <a:ea typeface="Arial"/>
              <a:cs typeface="Arial"/>
              <a:sym typeface="Arial"/>
            </a:endParaRPr>
          </a:p>
          <a:p>
            <a:pPr marL="457200" indent="-457200">
              <a:lnSpc>
                <a:spcPct val="115000"/>
              </a:lnSpc>
              <a:spcBef>
                <a:spcPts val="400"/>
              </a:spcBef>
              <a:buClr>
                <a:schemeClr val="dk1"/>
              </a:buClr>
              <a:buSzPts val="894"/>
            </a:pPr>
            <a:r>
              <a:rPr lang="en-US" sz="1300" dirty="0">
                <a:solidFill>
                  <a:schemeClr val="dk1"/>
                </a:solidFill>
                <a:latin typeface="Consolas"/>
                <a:ea typeface="Consolas"/>
                <a:cs typeface="Consolas"/>
                <a:sym typeface="Consolas"/>
              </a:rPr>
              <a:t>	</a:t>
            </a:r>
            <a:r>
              <a:rPr lang="en-US" sz="1300" dirty="0" err="1">
                <a:solidFill>
                  <a:schemeClr val="dk1"/>
                </a:solidFill>
                <a:latin typeface="Consolas"/>
                <a:ea typeface="Consolas"/>
                <a:cs typeface="Consolas"/>
                <a:sym typeface="Consolas"/>
              </a:rPr>
              <a:t>ArrayList</a:t>
            </a:r>
            <a:r>
              <a:rPr lang="en-US" sz="1300" dirty="0">
                <a:solidFill>
                  <a:schemeClr val="dk1"/>
                </a:solidFill>
                <a:latin typeface="Consolas"/>
                <a:ea typeface="Consolas"/>
                <a:cs typeface="Consolas"/>
                <a:sym typeface="Consolas"/>
              </a:rPr>
              <a:t>&lt;Integer&gt; right = </a:t>
            </a:r>
            <a:endParaRPr sz="1400" dirty="0">
              <a:solidFill>
                <a:srgbClr val="000000"/>
              </a:solidFill>
              <a:latin typeface="Arial"/>
              <a:ea typeface="Arial"/>
              <a:cs typeface="Arial"/>
              <a:sym typeface="Arial"/>
            </a:endParaRPr>
          </a:p>
          <a:p>
            <a:pPr marL="457200" indent="-457200">
              <a:lnSpc>
                <a:spcPct val="115000"/>
              </a:lnSpc>
              <a:spcBef>
                <a:spcPts val="400"/>
              </a:spcBef>
              <a:buClr>
                <a:schemeClr val="dk1"/>
              </a:buClr>
              <a:buSzPts val="894"/>
            </a:pPr>
            <a:r>
              <a:rPr lang="en-US" sz="1300" dirty="0">
                <a:solidFill>
                  <a:schemeClr val="dk1"/>
                </a:solidFill>
                <a:latin typeface="Consolas"/>
                <a:ea typeface="Consolas"/>
                <a:cs typeface="Consolas"/>
                <a:sym typeface="Consolas"/>
              </a:rPr>
              <a:t>		</a:t>
            </a:r>
            <a:r>
              <a:rPr lang="en-US" sz="1300" dirty="0" err="1">
                <a:solidFill>
                  <a:schemeClr val="dk1"/>
                </a:solidFill>
                <a:latin typeface="Consolas"/>
                <a:ea typeface="Consolas"/>
                <a:cs typeface="Consolas"/>
                <a:sym typeface="Consolas"/>
              </a:rPr>
              <a:t>this.mergeSort</a:t>
            </a:r>
            <a:r>
              <a:rPr lang="en-US" sz="1300" dirty="0">
                <a:solidFill>
                  <a:schemeClr val="dk1"/>
                </a:solidFill>
                <a:latin typeface="Consolas"/>
                <a:ea typeface="Consolas"/>
                <a:cs typeface="Consolas"/>
                <a:sym typeface="Consolas"/>
              </a:rPr>
              <a:t>(</a:t>
            </a:r>
            <a:r>
              <a:rPr lang="en-US" sz="1300" dirty="0" err="1">
                <a:solidFill>
                  <a:schemeClr val="dk1"/>
                </a:solidFill>
                <a:latin typeface="Consolas"/>
                <a:ea typeface="Consolas"/>
                <a:cs typeface="Consolas"/>
                <a:sym typeface="Consolas"/>
              </a:rPr>
              <a:t>list.subList</a:t>
            </a:r>
            <a:r>
              <a:rPr lang="en-US" sz="1300" dirty="0">
                <a:solidFill>
                  <a:schemeClr val="dk1"/>
                </a:solidFill>
                <a:latin typeface="Consolas"/>
                <a:ea typeface="Consolas"/>
                <a:cs typeface="Consolas"/>
                <a:sym typeface="Consolas"/>
              </a:rPr>
              <a:t>(middle, </a:t>
            </a:r>
            <a:r>
              <a:rPr lang="en-US" sz="1300" dirty="0" err="1">
                <a:solidFill>
                  <a:schemeClr val="dk1"/>
                </a:solidFill>
                <a:latin typeface="Consolas"/>
                <a:ea typeface="Consolas"/>
                <a:cs typeface="Consolas"/>
                <a:sym typeface="Consolas"/>
              </a:rPr>
              <a:t>list.size</a:t>
            </a:r>
            <a:r>
              <a:rPr lang="en-US" sz="1300" dirty="0">
                <a:solidFill>
                  <a:schemeClr val="dk1"/>
                </a:solidFill>
                <a:latin typeface="Consolas"/>
                <a:ea typeface="Consolas"/>
                <a:cs typeface="Consolas"/>
                <a:sym typeface="Consolas"/>
              </a:rPr>
              <a:t>()));      </a:t>
            </a:r>
            <a:endParaRPr sz="1400" dirty="0">
              <a:solidFill>
                <a:srgbClr val="000000"/>
              </a:solidFill>
              <a:latin typeface="Arial"/>
              <a:ea typeface="Arial"/>
              <a:cs typeface="Arial"/>
              <a:sym typeface="Arial"/>
            </a:endParaRPr>
          </a:p>
          <a:p>
            <a:pPr marL="457200" indent="-457200">
              <a:lnSpc>
                <a:spcPct val="115000"/>
              </a:lnSpc>
              <a:spcBef>
                <a:spcPts val="400"/>
              </a:spcBef>
              <a:buClr>
                <a:schemeClr val="dk1"/>
              </a:buClr>
              <a:buSzPts val="894"/>
            </a:pPr>
            <a:r>
              <a:rPr lang="en-US" sz="1300" dirty="0">
                <a:solidFill>
                  <a:schemeClr val="dk1"/>
                </a:solidFill>
                <a:latin typeface="Consolas"/>
                <a:ea typeface="Consolas"/>
                <a:cs typeface="Consolas"/>
                <a:sym typeface="Consolas"/>
              </a:rPr>
              <a:t>  	return </a:t>
            </a:r>
            <a:r>
              <a:rPr lang="en-US" sz="1300" dirty="0" err="1">
                <a:solidFill>
                  <a:schemeClr val="dk1"/>
                </a:solidFill>
                <a:latin typeface="Consolas"/>
                <a:ea typeface="Consolas"/>
                <a:cs typeface="Consolas"/>
                <a:sym typeface="Consolas"/>
              </a:rPr>
              <a:t>this.merge</a:t>
            </a:r>
            <a:r>
              <a:rPr lang="en-US" sz="1300" dirty="0">
                <a:solidFill>
                  <a:schemeClr val="dk1"/>
                </a:solidFill>
                <a:latin typeface="Consolas"/>
                <a:ea typeface="Consolas"/>
                <a:cs typeface="Consolas"/>
                <a:sym typeface="Consolas"/>
              </a:rPr>
              <a:t>(left, right);</a:t>
            </a:r>
            <a:endParaRPr sz="1400" dirty="0">
              <a:solidFill>
                <a:srgbClr val="000000"/>
              </a:solidFill>
              <a:latin typeface="Arial"/>
              <a:ea typeface="Arial"/>
              <a:cs typeface="Arial"/>
              <a:sym typeface="Arial"/>
            </a:endParaRPr>
          </a:p>
          <a:p>
            <a:pPr marL="457200" indent="-457200">
              <a:lnSpc>
                <a:spcPct val="115000"/>
              </a:lnSpc>
              <a:spcBef>
                <a:spcPts val="400"/>
              </a:spcBef>
              <a:buClr>
                <a:schemeClr val="dk1"/>
              </a:buClr>
              <a:buSzPts val="894"/>
            </a:pPr>
            <a:r>
              <a:rPr lang="en-US" sz="1300" dirty="0">
                <a:solidFill>
                  <a:schemeClr val="dk1"/>
                </a:solidFill>
                <a:latin typeface="Consolas"/>
                <a:ea typeface="Consolas"/>
                <a:cs typeface="Consolas"/>
                <a:sym typeface="Consolas"/>
              </a:rPr>
              <a:t>  }</a:t>
            </a:r>
            <a:endParaRPr sz="1400" dirty="0">
              <a:solidFill>
                <a:srgbClr val="000000"/>
              </a:solidFill>
              <a:latin typeface="Arial"/>
              <a:ea typeface="Arial"/>
              <a:cs typeface="Arial"/>
              <a:sym typeface="Arial"/>
            </a:endParaRPr>
          </a:p>
          <a:p>
            <a:pPr marL="457200" indent="-457200">
              <a:lnSpc>
                <a:spcPct val="115000"/>
              </a:lnSpc>
              <a:spcBef>
                <a:spcPts val="400"/>
              </a:spcBef>
              <a:buClr>
                <a:schemeClr val="dk1"/>
              </a:buClr>
              <a:buSzPts val="894"/>
            </a:pPr>
            <a:r>
              <a:rPr lang="en-US" sz="1300" dirty="0">
                <a:solidFill>
                  <a:schemeClr val="dk1"/>
                </a:solidFill>
                <a:latin typeface="Consolas"/>
                <a:ea typeface="Consolas"/>
                <a:cs typeface="Consolas"/>
                <a:sym typeface="Consolas"/>
              </a:rPr>
              <a:t>  </a:t>
            </a:r>
            <a:r>
              <a:rPr lang="en-US" sz="1300" dirty="0">
                <a:solidFill>
                  <a:srgbClr val="7F7F7F"/>
                </a:solidFill>
                <a:latin typeface="Consolas"/>
                <a:ea typeface="Consolas"/>
                <a:cs typeface="Consolas"/>
                <a:sym typeface="Consolas"/>
              </a:rPr>
              <a:t>//</a:t>
            </a:r>
            <a:r>
              <a:rPr lang="ru-RU" sz="1300" dirty="0">
                <a:solidFill>
                  <a:srgbClr val="7F7F7F"/>
                </a:solidFill>
                <a:latin typeface="Consolas"/>
                <a:ea typeface="Consolas"/>
                <a:cs typeface="Consolas"/>
                <a:sym typeface="Consolas"/>
              </a:rPr>
              <a:t>дальше код для </a:t>
            </a:r>
            <a:r>
              <a:rPr lang="en-US" sz="1300" dirty="0">
                <a:solidFill>
                  <a:srgbClr val="7F7F7F"/>
                </a:solidFill>
                <a:latin typeface="Consolas"/>
                <a:ea typeface="Consolas"/>
                <a:cs typeface="Consolas"/>
                <a:sym typeface="Consolas"/>
              </a:rPr>
              <a:t>merge()</a:t>
            </a:r>
            <a:endParaRPr sz="1400" dirty="0">
              <a:solidFill>
                <a:srgbClr val="7F7F7F"/>
              </a:solidFill>
              <a:latin typeface="Arial"/>
              <a:ea typeface="Arial"/>
              <a:cs typeface="Arial"/>
              <a:sym typeface="Arial"/>
            </a:endParaRPr>
          </a:p>
          <a:p>
            <a:pPr marL="457200" indent="-457200">
              <a:lnSpc>
                <a:spcPct val="115000"/>
              </a:lnSpc>
              <a:spcBef>
                <a:spcPts val="400"/>
              </a:spcBef>
              <a:buClr>
                <a:schemeClr val="dk1"/>
              </a:buClr>
              <a:buSzPts val="894"/>
            </a:pPr>
            <a:r>
              <a:rPr lang="en-US" sz="1300" dirty="0">
                <a:solidFill>
                  <a:schemeClr val="dk1"/>
                </a:solidFill>
                <a:latin typeface="Consolas"/>
                <a:ea typeface="Consolas"/>
                <a:cs typeface="Consolas"/>
                <a:sym typeface="Consolas"/>
              </a:rPr>
              <a:t>}</a:t>
            </a:r>
            <a:endParaRPr sz="1300" b="1" dirty="0">
              <a:solidFill>
                <a:srgbClr val="3333CC"/>
              </a:solidFill>
              <a:latin typeface="Consolas"/>
              <a:ea typeface="Consolas"/>
              <a:cs typeface="Consolas"/>
              <a:sym typeface="Consolas"/>
            </a:endParaRPr>
          </a:p>
          <a:p>
            <a:pPr marL="457200" indent="-457200">
              <a:buClr>
                <a:schemeClr val="dk1"/>
              </a:buClr>
              <a:buSzPts val="1200"/>
            </a:pPr>
            <a:endParaRPr sz="1200"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372760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0"/>
                                        </p:tgtEl>
                                        <p:attrNameLst>
                                          <p:attrName>style.visibility</p:attrName>
                                        </p:attrNameLst>
                                      </p:cBhvr>
                                      <p:to>
                                        <p:strVal val="visible"/>
                                      </p:to>
                                    </p:set>
                                    <p:animEffect transition="in" filter="fade">
                                      <p:cBhvr>
                                        <p:cTn id="7" dur="5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2"/>
          <p:cNvSpPr txBox="1"/>
          <p:nvPr/>
        </p:nvSpPr>
        <p:spPr>
          <a:xfrm>
            <a:off x="44823" y="1650781"/>
            <a:ext cx="9044700" cy="4197600"/>
          </a:xfrm>
          <a:prstGeom prst="rect">
            <a:avLst/>
          </a:prstGeom>
          <a:noFill/>
          <a:ln>
            <a:noFill/>
          </a:ln>
        </p:spPr>
        <p:txBody>
          <a:bodyPr spcFirstLastPara="1" wrap="square" lIns="91425" tIns="91425" rIns="91425" bIns="91425" anchor="t" anchorCtr="0">
            <a:noAutofit/>
          </a:bodyPr>
          <a:lstStyle/>
          <a:p>
            <a:pPr>
              <a:buClr>
                <a:schemeClr val="dk1"/>
              </a:buClr>
              <a:buSzPts val="1200"/>
            </a:pPr>
            <a:r>
              <a:rPr lang="en-US" sz="1200" dirty="0">
                <a:solidFill>
                  <a:schemeClr val="dk1"/>
                </a:solidFill>
                <a:latin typeface="Consolas"/>
                <a:ea typeface="Consolas"/>
                <a:cs typeface="Consolas"/>
                <a:sym typeface="Consolas"/>
              </a:rPr>
              <a:t>public </a:t>
            </a:r>
            <a:r>
              <a:rPr lang="en-US" sz="1200" dirty="0" err="1">
                <a:solidFill>
                  <a:schemeClr val="dk1"/>
                </a:solidFill>
                <a:latin typeface="Consolas"/>
                <a:ea typeface="Consolas"/>
                <a:cs typeface="Consolas"/>
                <a:sym typeface="Consolas"/>
              </a:rPr>
              <a:t>ArrayList</a:t>
            </a:r>
            <a:r>
              <a:rPr lang="en-US" sz="1200" dirty="0">
                <a:solidFill>
                  <a:schemeClr val="dk1"/>
                </a:solidFill>
                <a:latin typeface="Consolas"/>
                <a:ea typeface="Consolas"/>
                <a:cs typeface="Consolas"/>
                <a:sym typeface="Consolas"/>
              </a:rPr>
              <a:t> </a:t>
            </a:r>
            <a:r>
              <a:rPr lang="en-US" sz="1200" b="1" dirty="0">
                <a:solidFill>
                  <a:schemeClr val="dk1"/>
                </a:solidFill>
                <a:latin typeface="Consolas"/>
                <a:ea typeface="Consolas"/>
                <a:cs typeface="Consolas"/>
                <a:sym typeface="Consolas"/>
              </a:rPr>
              <a:t>merge</a:t>
            </a:r>
            <a:r>
              <a:rPr lang="en-US" sz="1200" dirty="0">
                <a:solidFill>
                  <a:schemeClr val="dk1"/>
                </a:solidFill>
                <a:latin typeface="Consolas"/>
                <a:ea typeface="Consolas"/>
                <a:cs typeface="Consolas"/>
                <a:sym typeface="Consolas"/>
              </a:rPr>
              <a:t>(</a:t>
            </a:r>
            <a:r>
              <a:rPr lang="en-US" sz="1200" dirty="0" err="1">
                <a:solidFill>
                  <a:schemeClr val="dk1"/>
                </a:solidFill>
                <a:latin typeface="Consolas"/>
                <a:ea typeface="Consolas"/>
                <a:cs typeface="Consolas"/>
                <a:sym typeface="Consolas"/>
              </a:rPr>
              <a:t>ArrayList</a:t>
            </a:r>
            <a:r>
              <a:rPr lang="en-US" sz="1200" dirty="0">
                <a:solidFill>
                  <a:schemeClr val="dk1"/>
                </a:solidFill>
                <a:latin typeface="Consolas"/>
                <a:ea typeface="Consolas"/>
                <a:cs typeface="Consolas"/>
                <a:sym typeface="Consolas"/>
              </a:rPr>
              <a:t>&lt;Integer&gt; A, </a:t>
            </a:r>
            <a:r>
              <a:rPr lang="en-US" sz="1200" dirty="0" err="1">
                <a:solidFill>
                  <a:schemeClr val="dk1"/>
                </a:solidFill>
                <a:latin typeface="Consolas"/>
                <a:ea typeface="Consolas"/>
                <a:cs typeface="Consolas"/>
                <a:sym typeface="Consolas"/>
              </a:rPr>
              <a:t>ArrayList</a:t>
            </a:r>
            <a:r>
              <a:rPr lang="en-US" sz="1200" dirty="0">
                <a:solidFill>
                  <a:schemeClr val="dk1"/>
                </a:solidFill>
                <a:latin typeface="Consolas"/>
                <a:ea typeface="Consolas"/>
                <a:cs typeface="Consolas"/>
                <a:sym typeface="Consolas"/>
              </a:rPr>
              <a:t>&lt;Integer&gt; B) {</a:t>
            </a:r>
            <a:endParaRPr sz="1200" dirty="0">
              <a:solidFill>
                <a:schemeClr val="dk1"/>
              </a:solidFill>
              <a:latin typeface="Consolas"/>
              <a:ea typeface="Consolas"/>
              <a:cs typeface="Consolas"/>
              <a:sym typeface="Consolas"/>
            </a:endParaRPr>
          </a:p>
          <a:p>
            <a:pPr>
              <a:buClr>
                <a:schemeClr val="dk1"/>
              </a:buClr>
              <a:buSzPts val="1200"/>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ArrayList</a:t>
            </a:r>
            <a:r>
              <a:rPr lang="en-US" sz="1200" dirty="0">
                <a:solidFill>
                  <a:schemeClr val="dk1"/>
                </a:solidFill>
                <a:latin typeface="Consolas"/>
                <a:ea typeface="Consolas"/>
                <a:cs typeface="Consolas"/>
                <a:sym typeface="Consolas"/>
              </a:rPr>
              <a:t>&lt;Integer&gt; result = new </a:t>
            </a:r>
            <a:r>
              <a:rPr lang="en-US" sz="1200" dirty="0" err="1">
                <a:solidFill>
                  <a:schemeClr val="dk1"/>
                </a:solidFill>
                <a:latin typeface="Consolas"/>
                <a:ea typeface="Consolas"/>
                <a:cs typeface="Consolas"/>
                <a:sym typeface="Consolas"/>
              </a:rPr>
              <a:t>ArrayList</a:t>
            </a:r>
            <a:r>
              <a:rPr lang="en-US" sz="1200" dirty="0">
                <a:solidFill>
                  <a:schemeClr val="dk1"/>
                </a:solidFill>
                <a:latin typeface="Consolas"/>
                <a:ea typeface="Consolas"/>
                <a:cs typeface="Consolas"/>
                <a:sym typeface="Consolas"/>
              </a:rPr>
              <a:t>&lt;Integer&gt;();</a:t>
            </a:r>
            <a:endParaRPr sz="1400" dirty="0">
              <a:solidFill>
                <a:srgbClr val="000000"/>
              </a:solidFill>
              <a:latin typeface="Arial"/>
              <a:ea typeface="Arial"/>
              <a:cs typeface="Arial"/>
              <a:sym typeface="Arial"/>
            </a:endParaRPr>
          </a:p>
          <a:p>
            <a:pPr>
              <a:buClr>
                <a:schemeClr val="dk1"/>
              </a:buClr>
              <a:buSzPts val="1200"/>
            </a:pPr>
            <a:r>
              <a:rPr lang="en-US" sz="1200" dirty="0">
                <a:solidFill>
                  <a:schemeClr val="dk1"/>
                </a:solidFill>
                <a:latin typeface="Consolas"/>
                <a:ea typeface="Consolas"/>
                <a:cs typeface="Consolas"/>
                <a:sym typeface="Consolas"/>
              </a:rPr>
              <a:t>   int </a:t>
            </a:r>
            <a:r>
              <a:rPr lang="en-US" sz="1200" dirty="0" err="1">
                <a:solidFill>
                  <a:schemeClr val="dk1"/>
                </a:solidFill>
                <a:latin typeface="Consolas"/>
                <a:ea typeface="Consolas"/>
                <a:cs typeface="Consolas"/>
                <a:sym typeface="Consolas"/>
              </a:rPr>
              <a:t>aIndex</a:t>
            </a:r>
            <a:r>
              <a:rPr lang="en-US" sz="1200" dirty="0">
                <a:solidFill>
                  <a:schemeClr val="dk1"/>
                </a:solidFill>
                <a:latin typeface="Consolas"/>
                <a:ea typeface="Consolas"/>
                <a:cs typeface="Consolas"/>
                <a:sym typeface="Consolas"/>
              </a:rPr>
              <a:t> = 0;</a:t>
            </a:r>
            <a:endParaRPr sz="1200" dirty="0">
              <a:solidFill>
                <a:schemeClr val="dk1"/>
              </a:solidFill>
              <a:latin typeface="Consolas"/>
              <a:ea typeface="Consolas"/>
              <a:cs typeface="Consolas"/>
              <a:sym typeface="Consolas"/>
            </a:endParaRPr>
          </a:p>
          <a:p>
            <a:pPr>
              <a:buClr>
                <a:schemeClr val="dk1"/>
              </a:buClr>
              <a:buSzPts val="1200"/>
            </a:pPr>
            <a:r>
              <a:rPr lang="en-US" sz="1200" dirty="0">
                <a:solidFill>
                  <a:schemeClr val="dk1"/>
                </a:solidFill>
                <a:latin typeface="Consolas"/>
                <a:ea typeface="Consolas"/>
                <a:cs typeface="Consolas"/>
                <a:sym typeface="Consolas"/>
              </a:rPr>
              <a:t>   int </a:t>
            </a:r>
            <a:r>
              <a:rPr lang="en-US" sz="1200" dirty="0" err="1">
                <a:solidFill>
                  <a:schemeClr val="dk1"/>
                </a:solidFill>
                <a:latin typeface="Consolas"/>
                <a:ea typeface="Consolas"/>
                <a:cs typeface="Consolas"/>
                <a:sym typeface="Consolas"/>
              </a:rPr>
              <a:t>bIndex</a:t>
            </a:r>
            <a:r>
              <a:rPr lang="en-US" sz="1200" dirty="0">
                <a:solidFill>
                  <a:schemeClr val="dk1"/>
                </a:solidFill>
                <a:latin typeface="Consolas"/>
                <a:ea typeface="Consolas"/>
                <a:cs typeface="Consolas"/>
                <a:sym typeface="Consolas"/>
              </a:rPr>
              <a:t> = 0;</a:t>
            </a:r>
            <a:endParaRPr sz="1200" dirty="0">
              <a:solidFill>
                <a:schemeClr val="dk1"/>
              </a:solidFill>
              <a:latin typeface="Consolas"/>
              <a:ea typeface="Consolas"/>
              <a:cs typeface="Consolas"/>
              <a:sym typeface="Consolas"/>
            </a:endParaRPr>
          </a:p>
          <a:p>
            <a:pPr>
              <a:buClr>
                <a:schemeClr val="dk1"/>
              </a:buClr>
              <a:buSzPts val="1200"/>
            </a:pPr>
            <a:r>
              <a:rPr lang="en-US" sz="1200" b="1" dirty="0">
                <a:solidFill>
                  <a:srgbClr val="FF0000"/>
                </a:solidFill>
                <a:latin typeface="Consolas"/>
                <a:ea typeface="Consolas"/>
                <a:cs typeface="Consolas"/>
                <a:sym typeface="Consolas"/>
              </a:rPr>
              <a:t> </a:t>
            </a:r>
            <a:r>
              <a:rPr lang="en-US" sz="1200" dirty="0">
                <a:solidFill>
                  <a:srgbClr val="FF0000"/>
                </a:solidFill>
                <a:latin typeface="Consolas"/>
                <a:ea typeface="Consolas"/>
                <a:cs typeface="Consolas"/>
                <a:sym typeface="Consolas"/>
              </a:rPr>
              <a:t> </a:t>
            </a:r>
            <a:r>
              <a:rPr lang="en-US" sz="1200" dirty="0">
                <a:latin typeface="Consolas"/>
                <a:ea typeface="Consolas"/>
                <a:cs typeface="Consolas"/>
                <a:sym typeface="Consolas"/>
              </a:rPr>
              <a:t> while (</a:t>
            </a:r>
            <a:r>
              <a:rPr lang="en-US" sz="1200" dirty="0" err="1">
                <a:latin typeface="Consolas"/>
                <a:ea typeface="Consolas"/>
                <a:cs typeface="Consolas"/>
                <a:sym typeface="Consolas"/>
              </a:rPr>
              <a:t>aIndex</a:t>
            </a:r>
            <a:r>
              <a:rPr lang="en-US" sz="1200" dirty="0">
                <a:latin typeface="Consolas"/>
                <a:ea typeface="Consolas"/>
                <a:cs typeface="Consolas"/>
                <a:sym typeface="Consolas"/>
              </a:rPr>
              <a:t> &lt; </a:t>
            </a:r>
            <a:r>
              <a:rPr lang="en-US" sz="1200" dirty="0" err="1">
                <a:latin typeface="Consolas"/>
                <a:ea typeface="Consolas"/>
                <a:cs typeface="Consolas"/>
                <a:sym typeface="Consolas"/>
              </a:rPr>
              <a:t>A.size</a:t>
            </a:r>
            <a:r>
              <a:rPr lang="en-US" sz="1200" dirty="0">
                <a:latin typeface="Consolas"/>
                <a:ea typeface="Consolas"/>
                <a:cs typeface="Consolas"/>
                <a:sym typeface="Consolas"/>
              </a:rPr>
              <a:t>() &amp;&amp; </a:t>
            </a:r>
            <a:r>
              <a:rPr lang="en-US" sz="1200" dirty="0" err="1">
                <a:latin typeface="Consolas"/>
                <a:ea typeface="Consolas"/>
                <a:cs typeface="Consolas"/>
                <a:sym typeface="Consolas"/>
              </a:rPr>
              <a:t>bIndex</a:t>
            </a:r>
            <a:r>
              <a:rPr lang="en-US" sz="1200" dirty="0">
                <a:latin typeface="Consolas"/>
                <a:ea typeface="Consolas"/>
                <a:cs typeface="Consolas"/>
                <a:sym typeface="Consolas"/>
              </a:rPr>
              <a:t> &lt; </a:t>
            </a:r>
            <a:r>
              <a:rPr lang="en-US" sz="1200" dirty="0" err="1">
                <a:latin typeface="Consolas"/>
                <a:ea typeface="Consolas"/>
                <a:cs typeface="Consolas"/>
                <a:sym typeface="Consolas"/>
              </a:rPr>
              <a:t>B.size</a:t>
            </a:r>
            <a:r>
              <a:rPr lang="en-US" sz="1200" dirty="0">
                <a:latin typeface="Consolas"/>
                <a:ea typeface="Consolas"/>
                <a:cs typeface="Consolas"/>
                <a:sym typeface="Consolas"/>
              </a:rPr>
              <a:t>()) {</a:t>
            </a:r>
            <a:endParaRPr sz="1200" dirty="0">
              <a:latin typeface="Consolas"/>
              <a:ea typeface="Consolas"/>
              <a:cs typeface="Consolas"/>
              <a:sym typeface="Consolas"/>
            </a:endParaRPr>
          </a:p>
          <a:p>
            <a:pPr>
              <a:buClr>
                <a:schemeClr val="dk1"/>
              </a:buClr>
              <a:buSzPts val="1200"/>
            </a:pPr>
            <a:r>
              <a:rPr lang="en-US" sz="1200" dirty="0">
                <a:latin typeface="Consolas"/>
                <a:ea typeface="Consolas"/>
                <a:cs typeface="Consolas"/>
                <a:sym typeface="Consolas"/>
              </a:rPr>
              <a:t>      if (</a:t>
            </a:r>
            <a:r>
              <a:rPr lang="en-US" sz="1200" dirty="0" err="1">
                <a:latin typeface="Consolas"/>
                <a:ea typeface="Consolas"/>
                <a:cs typeface="Consolas"/>
                <a:sym typeface="Consolas"/>
              </a:rPr>
              <a:t>A.get</a:t>
            </a:r>
            <a:r>
              <a:rPr lang="en-US" sz="1200" dirty="0">
                <a:latin typeface="Consolas"/>
                <a:ea typeface="Consolas"/>
                <a:cs typeface="Consolas"/>
                <a:sym typeface="Consolas"/>
              </a:rPr>
              <a:t>(</a:t>
            </a:r>
            <a:r>
              <a:rPr lang="en-US" sz="1200" dirty="0" err="1">
                <a:latin typeface="Consolas"/>
                <a:ea typeface="Consolas"/>
                <a:cs typeface="Consolas"/>
                <a:sym typeface="Consolas"/>
              </a:rPr>
              <a:t>aIndex</a:t>
            </a:r>
            <a:r>
              <a:rPr lang="en-US" sz="1200" dirty="0">
                <a:latin typeface="Consolas"/>
                <a:ea typeface="Consolas"/>
                <a:cs typeface="Consolas"/>
                <a:sym typeface="Consolas"/>
              </a:rPr>
              <a:t>) &lt;= </a:t>
            </a:r>
            <a:r>
              <a:rPr lang="en-US" sz="1200" dirty="0" err="1">
                <a:latin typeface="Consolas"/>
                <a:ea typeface="Consolas"/>
                <a:cs typeface="Consolas"/>
                <a:sym typeface="Consolas"/>
              </a:rPr>
              <a:t>B.get</a:t>
            </a:r>
            <a:r>
              <a:rPr lang="en-US" sz="1200" dirty="0">
                <a:latin typeface="Consolas"/>
                <a:ea typeface="Consolas"/>
                <a:cs typeface="Consolas"/>
                <a:sym typeface="Consolas"/>
              </a:rPr>
              <a:t>(</a:t>
            </a:r>
            <a:r>
              <a:rPr lang="en-US" sz="1200" dirty="0" err="1">
                <a:latin typeface="Consolas"/>
                <a:ea typeface="Consolas"/>
                <a:cs typeface="Consolas"/>
                <a:sym typeface="Consolas"/>
              </a:rPr>
              <a:t>bIndex</a:t>
            </a:r>
            <a:r>
              <a:rPr lang="en-US" sz="1200" dirty="0">
                <a:latin typeface="Consolas"/>
                <a:ea typeface="Consolas"/>
                <a:cs typeface="Consolas"/>
                <a:sym typeface="Consolas"/>
              </a:rPr>
              <a:t>)) { </a:t>
            </a:r>
            <a:endParaRPr sz="1200" dirty="0">
              <a:latin typeface="Consolas"/>
              <a:ea typeface="Consolas"/>
              <a:cs typeface="Consolas"/>
              <a:sym typeface="Consolas"/>
            </a:endParaRPr>
          </a:p>
          <a:p>
            <a:pPr>
              <a:buClr>
                <a:schemeClr val="dk1"/>
              </a:buClr>
              <a:buSzPts val="1200"/>
            </a:pPr>
            <a:r>
              <a:rPr lang="en-US" sz="1200" dirty="0">
                <a:latin typeface="Consolas"/>
                <a:ea typeface="Consolas"/>
                <a:cs typeface="Consolas"/>
                <a:sym typeface="Consolas"/>
              </a:rPr>
              <a:t>         </a:t>
            </a:r>
            <a:r>
              <a:rPr lang="en-US" sz="1200" dirty="0" err="1">
                <a:latin typeface="Consolas"/>
                <a:ea typeface="Consolas"/>
                <a:cs typeface="Consolas"/>
                <a:sym typeface="Consolas"/>
              </a:rPr>
              <a:t>result.add</a:t>
            </a:r>
            <a:r>
              <a:rPr lang="en-US" sz="1200" dirty="0">
                <a:latin typeface="Consolas"/>
                <a:ea typeface="Consolas"/>
                <a:cs typeface="Consolas"/>
                <a:sym typeface="Consolas"/>
              </a:rPr>
              <a:t>(</a:t>
            </a:r>
            <a:r>
              <a:rPr lang="en-US" sz="1200" dirty="0" err="1">
                <a:latin typeface="Consolas"/>
                <a:ea typeface="Consolas"/>
                <a:cs typeface="Consolas"/>
                <a:sym typeface="Consolas"/>
              </a:rPr>
              <a:t>A.get</a:t>
            </a:r>
            <a:r>
              <a:rPr lang="en-US" sz="1200" dirty="0">
                <a:latin typeface="Consolas"/>
                <a:ea typeface="Consolas"/>
                <a:cs typeface="Consolas"/>
                <a:sym typeface="Consolas"/>
              </a:rPr>
              <a:t>(</a:t>
            </a:r>
            <a:r>
              <a:rPr lang="en-US" sz="1200" dirty="0" err="1">
                <a:latin typeface="Consolas"/>
                <a:ea typeface="Consolas"/>
                <a:cs typeface="Consolas"/>
                <a:sym typeface="Consolas"/>
              </a:rPr>
              <a:t>aIndex</a:t>
            </a:r>
            <a:r>
              <a:rPr lang="en-US" sz="1200" dirty="0">
                <a:latin typeface="Consolas"/>
                <a:ea typeface="Consolas"/>
                <a:cs typeface="Consolas"/>
                <a:sym typeface="Consolas"/>
              </a:rPr>
              <a:t>));         </a:t>
            </a:r>
            <a:endParaRPr sz="1200" dirty="0">
              <a:latin typeface="Consolas"/>
              <a:ea typeface="Consolas"/>
              <a:cs typeface="Consolas"/>
              <a:sym typeface="Consolas"/>
            </a:endParaRPr>
          </a:p>
          <a:p>
            <a:pPr>
              <a:buClr>
                <a:schemeClr val="dk1"/>
              </a:buClr>
              <a:buSzPts val="1200"/>
            </a:pPr>
            <a:r>
              <a:rPr lang="en-US" sz="1200" dirty="0">
                <a:latin typeface="Consolas"/>
                <a:ea typeface="Consolas"/>
                <a:cs typeface="Consolas"/>
                <a:sym typeface="Consolas"/>
              </a:rPr>
              <a:t>         </a:t>
            </a:r>
            <a:r>
              <a:rPr lang="en-US" sz="1200" dirty="0" err="1">
                <a:latin typeface="Consolas"/>
                <a:ea typeface="Consolas"/>
                <a:cs typeface="Consolas"/>
                <a:sym typeface="Consolas"/>
              </a:rPr>
              <a:t>aIndex</a:t>
            </a:r>
            <a:r>
              <a:rPr lang="en-US" sz="1200" dirty="0">
                <a:latin typeface="Consolas"/>
                <a:ea typeface="Consolas"/>
                <a:cs typeface="Consolas"/>
                <a:sym typeface="Consolas"/>
              </a:rPr>
              <a:t>++;	</a:t>
            </a:r>
            <a:r>
              <a:rPr lang="en-US" sz="1200" b="1" dirty="0">
                <a:latin typeface="Consolas"/>
                <a:ea typeface="Consolas"/>
                <a:cs typeface="Consolas"/>
                <a:sym typeface="Consolas"/>
              </a:rPr>
              <a:t>			  </a:t>
            </a:r>
            <a:endParaRPr sz="1200" b="1" dirty="0">
              <a:latin typeface="Consolas"/>
              <a:ea typeface="Consolas"/>
              <a:cs typeface="Consolas"/>
              <a:sym typeface="Consolas"/>
            </a:endParaRPr>
          </a:p>
          <a:p>
            <a:pPr>
              <a:buClr>
                <a:schemeClr val="dk1"/>
              </a:buClr>
              <a:buSzPts val="1200"/>
            </a:pPr>
            <a:r>
              <a:rPr lang="en-US" sz="1200" b="1" dirty="0">
                <a:latin typeface="Consolas"/>
                <a:ea typeface="Consolas"/>
                <a:cs typeface="Consolas"/>
                <a:sym typeface="Consolas"/>
              </a:rPr>
              <a:t>      } </a:t>
            </a:r>
            <a:r>
              <a:rPr lang="en-US" sz="1200" dirty="0">
                <a:latin typeface="Consolas"/>
                <a:ea typeface="Consolas"/>
                <a:cs typeface="Consolas"/>
                <a:sym typeface="Consolas"/>
              </a:rPr>
              <a:t>else {</a:t>
            </a:r>
            <a:endParaRPr sz="1200" dirty="0">
              <a:latin typeface="Consolas"/>
              <a:ea typeface="Consolas"/>
              <a:cs typeface="Consolas"/>
              <a:sym typeface="Consolas"/>
            </a:endParaRPr>
          </a:p>
          <a:p>
            <a:pPr>
              <a:buClr>
                <a:schemeClr val="dk1"/>
              </a:buClr>
              <a:buSzPts val="1200"/>
            </a:pPr>
            <a:r>
              <a:rPr lang="en-US" sz="1200" dirty="0">
                <a:latin typeface="Consolas"/>
                <a:ea typeface="Consolas"/>
                <a:cs typeface="Consolas"/>
                <a:sym typeface="Consolas"/>
              </a:rPr>
              <a:t>         </a:t>
            </a:r>
            <a:r>
              <a:rPr lang="en-US" sz="1200" dirty="0" err="1">
                <a:solidFill>
                  <a:schemeClr val="dk1"/>
                </a:solidFill>
                <a:latin typeface="Consolas"/>
                <a:ea typeface="Consolas"/>
                <a:cs typeface="Consolas"/>
                <a:sym typeface="Consolas"/>
              </a:rPr>
              <a:t>result.add</a:t>
            </a:r>
            <a:r>
              <a:rPr lang="en-US" sz="1200" dirty="0">
                <a:solidFill>
                  <a:schemeClr val="dk1"/>
                </a:solidFill>
                <a:latin typeface="Consolas"/>
                <a:ea typeface="Consolas"/>
                <a:cs typeface="Consolas"/>
                <a:sym typeface="Consolas"/>
              </a:rPr>
              <a:t>(</a:t>
            </a:r>
            <a:r>
              <a:rPr lang="en-US" sz="1200" dirty="0" err="1">
                <a:solidFill>
                  <a:schemeClr val="dk1"/>
                </a:solidFill>
                <a:latin typeface="Consolas"/>
                <a:ea typeface="Consolas"/>
                <a:cs typeface="Consolas"/>
                <a:sym typeface="Consolas"/>
              </a:rPr>
              <a:t>B.get</a:t>
            </a:r>
            <a:r>
              <a:rPr lang="en-US" sz="1200" dirty="0">
                <a:solidFill>
                  <a:schemeClr val="dk1"/>
                </a:solidFill>
                <a:latin typeface="Consolas"/>
                <a:ea typeface="Consolas"/>
                <a:cs typeface="Consolas"/>
                <a:sym typeface="Consolas"/>
              </a:rPr>
              <a:t>(</a:t>
            </a:r>
            <a:r>
              <a:rPr lang="en-US" sz="1200" dirty="0" err="1">
                <a:solidFill>
                  <a:schemeClr val="dk1"/>
                </a:solidFill>
                <a:latin typeface="Consolas"/>
                <a:ea typeface="Consolas"/>
                <a:cs typeface="Consolas"/>
                <a:sym typeface="Consolas"/>
              </a:rPr>
              <a:t>bIndex</a:t>
            </a: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a:buClr>
                <a:schemeClr val="dk1"/>
              </a:buClr>
              <a:buSzPts val="1200"/>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bIndex</a:t>
            </a:r>
            <a:r>
              <a:rPr lang="en-US" sz="1200" dirty="0">
                <a:solidFill>
                  <a:schemeClr val="dk1"/>
                </a:solidFill>
                <a:latin typeface="Consolas"/>
                <a:ea typeface="Consolas"/>
                <a:cs typeface="Consolas"/>
                <a:sym typeface="Consolas"/>
              </a:rPr>
              <a:t>++;</a:t>
            </a:r>
            <a:endParaRPr sz="1200" dirty="0">
              <a:solidFill>
                <a:schemeClr val="dk1"/>
              </a:solidFill>
              <a:latin typeface="Consolas"/>
              <a:ea typeface="Consolas"/>
              <a:cs typeface="Consolas"/>
              <a:sym typeface="Consolas"/>
            </a:endParaRPr>
          </a:p>
          <a:p>
            <a:pPr>
              <a:buClr>
                <a:schemeClr val="dk1"/>
              </a:buClr>
              <a:buSzPts val="1200"/>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a:buClr>
                <a:schemeClr val="dk1"/>
              </a:buClr>
              <a:buSzPts val="1200"/>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a:buClr>
                <a:schemeClr val="dk1"/>
              </a:buClr>
              <a:buSzPts val="1200"/>
            </a:pPr>
            <a:r>
              <a:rPr lang="en-US" sz="1200" b="1" dirty="0">
                <a:solidFill>
                  <a:srgbClr val="000090"/>
                </a:solidFill>
                <a:latin typeface="Consolas"/>
                <a:ea typeface="Consolas"/>
                <a:cs typeface="Consolas"/>
                <a:sym typeface="Consolas"/>
              </a:rPr>
              <a:t> </a:t>
            </a:r>
            <a:r>
              <a:rPr lang="en-US" sz="1200" b="1" dirty="0">
                <a:solidFill>
                  <a:srgbClr val="FF0000"/>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p:txBody>
      </p:sp>
      <p:sp>
        <p:nvSpPr>
          <p:cNvPr id="338" name="Google Shape;338;p42"/>
          <p:cNvSpPr txBox="1">
            <a:spLocks noGrp="1"/>
          </p:cNvSpPr>
          <p:nvPr>
            <p:ph type="body" idx="1"/>
          </p:nvPr>
        </p:nvSpPr>
        <p:spPr>
          <a:xfrm>
            <a:off x="4811152" y="2290154"/>
            <a:ext cx="4332848" cy="3031569"/>
          </a:xfrm>
          <a:prstGeom prst="rect">
            <a:avLst/>
          </a:prstGeom>
          <a:noFill/>
          <a:ln>
            <a:noFill/>
          </a:ln>
        </p:spPr>
        <p:txBody>
          <a:bodyPr spcFirstLastPara="1" wrap="square" lIns="91425" tIns="91425" rIns="91425" bIns="91425" anchor="t" anchorCtr="0">
            <a:noAutofit/>
          </a:bodyPr>
          <a:lstStyle/>
          <a:p>
            <a:pPr>
              <a:buSzPts val="2000"/>
              <a:buFont typeface="Arial"/>
              <a:buChar char="●"/>
            </a:pPr>
            <a:r>
              <a:rPr lang="ru-RU" sz="2000" dirty="0"/>
              <a:t>Добавьте элементы из двух последовательностей </a:t>
            </a:r>
            <a:r>
              <a:rPr lang="ru-RU" sz="2000" b="1" dirty="0">
                <a:solidFill>
                  <a:srgbClr val="FF0000"/>
                </a:solidFill>
              </a:rPr>
              <a:t>в порядке возрастания</a:t>
            </a:r>
          </a:p>
        </p:txBody>
      </p:sp>
      <p:sp>
        <p:nvSpPr>
          <p:cNvPr id="339" name="Google Shape;339;p42"/>
          <p:cNvSpPr txBox="1">
            <a:spLocks noGrp="1"/>
          </p:cNvSpPr>
          <p:nvPr>
            <p:ph type="title"/>
          </p:nvPr>
        </p:nvSpPr>
        <p:spPr>
          <a:xfrm>
            <a:off x="354563" y="559837"/>
            <a:ext cx="8330438" cy="1230108"/>
          </a:xfrm>
          <a:prstGeom prst="rect">
            <a:avLst/>
          </a:prstGeom>
          <a:noFill/>
          <a:ln>
            <a:noFill/>
          </a:ln>
        </p:spPr>
        <p:txBody>
          <a:bodyPr spcFirstLastPara="1" wrap="square" lIns="91425" tIns="91425" rIns="91425" bIns="91425" anchor="b" anchorCtr="0">
            <a:noAutofit/>
          </a:bodyPr>
          <a:lstStyle/>
          <a:p>
            <a:r>
              <a:rPr lang="ru-RU" sz="4400" dirty="0">
                <a:solidFill>
                  <a:srgbClr val="0070C0"/>
                </a:solidFill>
                <a:latin typeface="Calibri Light" panose="020F0302020204030204"/>
                <a:ea typeface="+mj-ea"/>
              </a:rPr>
              <a:t>Рекурсия (сверху вниз) Сортировка слиянием</a:t>
            </a:r>
            <a:r>
              <a:rPr lang="en-US" sz="4400" dirty="0">
                <a:solidFill>
                  <a:srgbClr val="0070C0"/>
                </a:solidFill>
                <a:latin typeface="Calibri Light" panose="020F0302020204030204"/>
                <a:ea typeface="+mj-ea"/>
              </a:rPr>
              <a:t>(6/7)</a:t>
            </a:r>
            <a:endParaRPr sz="4400" dirty="0">
              <a:solidFill>
                <a:srgbClr val="0070C0"/>
              </a:solidFill>
              <a:latin typeface="Calibri Light" panose="020F0302020204030204"/>
              <a:ea typeface="+mj-ea"/>
            </a:endParaRPr>
          </a:p>
        </p:txBody>
      </p:sp>
      <p:sp>
        <p:nvSpPr>
          <p:cNvPr id="340" name="Google Shape;340;p42"/>
          <p:cNvSpPr txBox="1"/>
          <p:nvPr/>
        </p:nvSpPr>
        <p:spPr>
          <a:xfrm>
            <a:off x="198925" y="4033000"/>
            <a:ext cx="4986533" cy="1613700"/>
          </a:xfrm>
          <a:prstGeom prst="rect">
            <a:avLst/>
          </a:prstGeom>
          <a:noFill/>
          <a:ln>
            <a:noFill/>
          </a:ln>
        </p:spPr>
        <p:txBody>
          <a:bodyPr spcFirstLastPara="1" wrap="square" lIns="91425" tIns="91425" rIns="91425" bIns="91425" anchor="t" anchorCtr="0">
            <a:noAutofit/>
          </a:bodyPr>
          <a:lstStyle/>
          <a:p>
            <a:r>
              <a:rPr lang="en-US" sz="1200" dirty="0">
                <a:latin typeface="Consolas"/>
                <a:ea typeface="Consolas"/>
                <a:cs typeface="Consolas"/>
                <a:sym typeface="Consolas"/>
              </a:rPr>
              <a:t> if (</a:t>
            </a:r>
            <a:r>
              <a:rPr lang="en-US" sz="1200" dirty="0" err="1">
                <a:latin typeface="Consolas"/>
                <a:ea typeface="Consolas"/>
                <a:cs typeface="Consolas"/>
                <a:sym typeface="Consolas"/>
              </a:rPr>
              <a:t>aIndex</a:t>
            </a:r>
            <a:r>
              <a:rPr lang="en-US" sz="1200" dirty="0">
                <a:latin typeface="Consolas"/>
                <a:ea typeface="Consolas"/>
                <a:cs typeface="Consolas"/>
                <a:sym typeface="Consolas"/>
              </a:rPr>
              <a:t> &lt; </a:t>
            </a:r>
            <a:r>
              <a:rPr lang="en-US" sz="1200" dirty="0" err="1">
                <a:latin typeface="Consolas"/>
                <a:ea typeface="Consolas"/>
                <a:cs typeface="Consolas"/>
                <a:sym typeface="Consolas"/>
              </a:rPr>
              <a:t>A.size</a:t>
            </a:r>
            <a:r>
              <a:rPr lang="en-US" sz="1200" dirty="0">
                <a:latin typeface="Consolas"/>
                <a:ea typeface="Consolas"/>
                <a:cs typeface="Consolas"/>
                <a:sym typeface="Consolas"/>
              </a:rPr>
              <a:t>()) {</a:t>
            </a:r>
            <a:endParaRPr sz="1200" dirty="0">
              <a:latin typeface="Consolas"/>
              <a:ea typeface="Consolas"/>
              <a:cs typeface="Consolas"/>
              <a:sym typeface="Consolas"/>
            </a:endParaRPr>
          </a:p>
          <a:p>
            <a:r>
              <a:rPr lang="en-US" sz="1200" dirty="0">
                <a:latin typeface="Consolas"/>
                <a:ea typeface="Consolas"/>
                <a:cs typeface="Consolas"/>
                <a:sym typeface="Consolas"/>
              </a:rPr>
              <a:t>        </a:t>
            </a:r>
            <a:r>
              <a:rPr lang="en-US" sz="1200" dirty="0" err="1">
                <a:latin typeface="Consolas"/>
                <a:ea typeface="Consolas"/>
                <a:cs typeface="Consolas"/>
                <a:sym typeface="Consolas"/>
              </a:rPr>
              <a:t>result.addAll</a:t>
            </a:r>
            <a:r>
              <a:rPr lang="en-US" sz="1200" dirty="0">
                <a:latin typeface="Consolas"/>
                <a:ea typeface="Consolas"/>
                <a:cs typeface="Consolas"/>
                <a:sym typeface="Consolas"/>
              </a:rPr>
              <a:t>(</a:t>
            </a:r>
            <a:r>
              <a:rPr lang="en-US" sz="1200" dirty="0" err="1">
                <a:latin typeface="Consolas"/>
                <a:ea typeface="Consolas"/>
                <a:cs typeface="Consolas"/>
                <a:sym typeface="Consolas"/>
              </a:rPr>
              <a:t>A.subList</a:t>
            </a:r>
            <a:r>
              <a:rPr lang="en-US" sz="1200" dirty="0">
                <a:latin typeface="Consolas"/>
                <a:ea typeface="Consolas"/>
                <a:cs typeface="Consolas"/>
                <a:sym typeface="Consolas"/>
              </a:rPr>
              <a:t>(</a:t>
            </a:r>
            <a:r>
              <a:rPr lang="en-US" sz="1200" dirty="0" err="1">
                <a:latin typeface="Consolas"/>
                <a:ea typeface="Consolas"/>
                <a:cs typeface="Consolas"/>
                <a:sym typeface="Consolas"/>
              </a:rPr>
              <a:t>aIndex</a:t>
            </a:r>
            <a:r>
              <a:rPr lang="en-US" sz="1200" dirty="0">
                <a:latin typeface="Consolas"/>
                <a:ea typeface="Consolas"/>
                <a:cs typeface="Consolas"/>
                <a:sym typeface="Consolas"/>
              </a:rPr>
              <a:t>, </a:t>
            </a:r>
            <a:r>
              <a:rPr lang="en-US" sz="1200" dirty="0" err="1">
                <a:latin typeface="Consolas"/>
                <a:ea typeface="Consolas"/>
                <a:cs typeface="Consolas"/>
                <a:sym typeface="Consolas"/>
              </a:rPr>
              <a:t>A.size</a:t>
            </a:r>
            <a:r>
              <a:rPr lang="en-US" sz="1200" dirty="0">
                <a:latin typeface="Consolas"/>
                <a:ea typeface="Consolas"/>
                <a:cs typeface="Consolas"/>
                <a:sym typeface="Consolas"/>
              </a:rPr>
              <a:t>()));     </a:t>
            </a:r>
            <a:endParaRPr sz="1200" dirty="0">
              <a:latin typeface="Consolas"/>
              <a:ea typeface="Consolas"/>
              <a:cs typeface="Consolas"/>
              <a:sym typeface="Consolas"/>
            </a:endParaRPr>
          </a:p>
          <a:p>
            <a:r>
              <a:rPr lang="en-US" sz="1200" dirty="0">
                <a:latin typeface="Consolas"/>
                <a:ea typeface="Consolas"/>
                <a:cs typeface="Consolas"/>
                <a:sym typeface="Consolas"/>
              </a:rPr>
              <a:t>   }</a:t>
            </a:r>
            <a:endParaRPr sz="1200" dirty="0">
              <a:latin typeface="Consolas"/>
              <a:ea typeface="Consolas"/>
              <a:cs typeface="Consolas"/>
              <a:sym typeface="Consolas"/>
            </a:endParaRPr>
          </a:p>
          <a:p>
            <a:r>
              <a:rPr lang="en-US" sz="1200" dirty="0">
                <a:latin typeface="Consolas"/>
                <a:ea typeface="Consolas"/>
                <a:cs typeface="Consolas"/>
                <a:sym typeface="Consolas"/>
              </a:rPr>
              <a:t>   if (</a:t>
            </a:r>
            <a:r>
              <a:rPr lang="en-US" sz="1200" dirty="0" err="1">
                <a:latin typeface="Consolas"/>
                <a:ea typeface="Consolas"/>
                <a:cs typeface="Consolas"/>
                <a:sym typeface="Consolas"/>
              </a:rPr>
              <a:t>bIndex</a:t>
            </a:r>
            <a:r>
              <a:rPr lang="en-US" sz="1200" dirty="0">
                <a:latin typeface="Consolas"/>
                <a:ea typeface="Consolas"/>
                <a:cs typeface="Consolas"/>
                <a:sym typeface="Consolas"/>
              </a:rPr>
              <a:t> &lt; </a:t>
            </a:r>
            <a:r>
              <a:rPr lang="en-US" sz="1200" dirty="0" err="1">
                <a:latin typeface="Consolas"/>
                <a:ea typeface="Consolas"/>
                <a:cs typeface="Consolas"/>
                <a:sym typeface="Consolas"/>
              </a:rPr>
              <a:t>B.size</a:t>
            </a:r>
            <a:r>
              <a:rPr lang="en-US" sz="1200" dirty="0">
                <a:latin typeface="Consolas"/>
                <a:ea typeface="Consolas"/>
                <a:cs typeface="Consolas"/>
                <a:sym typeface="Consolas"/>
              </a:rPr>
              <a:t>()) {</a:t>
            </a:r>
            <a:endParaRPr sz="1200" dirty="0">
              <a:latin typeface="Consolas"/>
              <a:ea typeface="Consolas"/>
              <a:cs typeface="Consolas"/>
              <a:sym typeface="Consolas"/>
            </a:endParaRPr>
          </a:p>
          <a:p>
            <a:r>
              <a:rPr lang="en-US" sz="1200" dirty="0">
                <a:latin typeface="Consolas"/>
                <a:ea typeface="Consolas"/>
                <a:cs typeface="Consolas"/>
                <a:sym typeface="Consolas"/>
              </a:rPr>
              <a:t>        </a:t>
            </a:r>
            <a:r>
              <a:rPr lang="en-US" sz="1200" dirty="0" err="1">
                <a:latin typeface="Consolas"/>
                <a:ea typeface="Consolas"/>
                <a:cs typeface="Consolas"/>
                <a:sym typeface="Consolas"/>
              </a:rPr>
              <a:t>result.addAll</a:t>
            </a:r>
            <a:r>
              <a:rPr lang="en-US" sz="1200" dirty="0">
                <a:latin typeface="Consolas"/>
                <a:ea typeface="Consolas"/>
                <a:cs typeface="Consolas"/>
                <a:sym typeface="Consolas"/>
              </a:rPr>
              <a:t>(</a:t>
            </a:r>
            <a:r>
              <a:rPr lang="en-US" sz="1200" dirty="0" err="1">
                <a:latin typeface="Consolas"/>
                <a:ea typeface="Consolas"/>
                <a:cs typeface="Consolas"/>
                <a:sym typeface="Consolas"/>
              </a:rPr>
              <a:t>B.subList</a:t>
            </a:r>
            <a:r>
              <a:rPr lang="en-US" sz="1200" dirty="0">
                <a:latin typeface="Consolas"/>
                <a:ea typeface="Consolas"/>
                <a:cs typeface="Consolas"/>
                <a:sym typeface="Consolas"/>
              </a:rPr>
              <a:t>(</a:t>
            </a:r>
            <a:r>
              <a:rPr lang="en-US" sz="1200" dirty="0" err="1">
                <a:latin typeface="Consolas"/>
                <a:ea typeface="Consolas"/>
                <a:cs typeface="Consolas"/>
                <a:sym typeface="Consolas"/>
              </a:rPr>
              <a:t>bIndex</a:t>
            </a:r>
            <a:r>
              <a:rPr lang="en-US" sz="1200" dirty="0">
                <a:latin typeface="Consolas"/>
                <a:ea typeface="Consolas"/>
                <a:cs typeface="Consolas"/>
                <a:sym typeface="Consolas"/>
              </a:rPr>
              <a:t>, </a:t>
            </a:r>
            <a:r>
              <a:rPr lang="en-US" sz="1200" dirty="0" err="1">
                <a:latin typeface="Consolas"/>
                <a:ea typeface="Consolas"/>
                <a:cs typeface="Consolas"/>
                <a:sym typeface="Consolas"/>
              </a:rPr>
              <a:t>B.size</a:t>
            </a:r>
            <a:r>
              <a:rPr lang="en-US" sz="1200" dirty="0">
                <a:latin typeface="Consolas"/>
                <a:ea typeface="Consolas"/>
                <a:cs typeface="Consolas"/>
                <a:sym typeface="Consolas"/>
              </a:rPr>
              <a:t>()));     </a:t>
            </a:r>
            <a:endParaRPr sz="1200" dirty="0">
              <a:latin typeface="Consolas"/>
              <a:ea typeface="Consolas"/>
              <a:cs typeface="Consolas"/>
              <a:sym typeface="Consolas"/>
            </a:endParaRPr>
          </a:p>
          <a:p>
            <a:r>
              <a:rPr lang="en-US" sz="1200" dirty="0">
                <a:latin typeface="Consolas"/>
                <a:ea typeface="Consolas"/>
                <a:cs typeface="Consolas"/>
                <a:sym typeface="Consolas"/>
              </a:rPr>
              <a:t>   }</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return result;</a:t>
            </a:r>
            <a:endParaRPr sz="1200" dirty="0">
              <a:solidFill>
                <a:schemeClr val="dk1"/>
              </a:solidFill>
              <a:latin typeface="Consolas"/>
              <a:ea typeface="Consolas"/>
              <a:cs typeface="Consolas"/>
              <a:sym typeface="Consolas"/>
            </a:endParaRPr>
          </a:p>
          <a:p>
            <a:r>
              <a:rPr lang="en-US" sz="1200" dirty="0">
                <a:solidFill>
                  <a:schemeClr val="dk1"/>
                </a:solidFill>
                <a:latin typeface="Consolas"/>
                <a:ea typeface="Consolas"/>
                <a:cs typeface="Consolas"/>
                <a:sym typeface="Consolas"/>
              </a:rPr>
              <a:t>}</a:t>
            </a:r>
            <a:endParaRPr sz="1200" dirty="0">
              <a:solidFill>
                <a:schemeClr val="dk1"/>
              </a:solidFill>
              <a:latin typeface="Consolas"/>
              <a:ea typeface="Consolas"/>
              <a:cs typeface="Consolas"/>
              <a:sym typeface="Consolas"/>
            </a:endParaRPr>
          </a:p>
          <a:p>
            <a:endParaRPr dirty="0"/>
          </a:p>
        </p:txBody>
      </p:sp>
      <p:sp>
        <p:nvSpPr>
          <p:cNvPr id="341" name="Google Shape;341;p42"/>
          <p:cNvSpPr txBox="1"/>
          <p:nvPr/>
        </p:nvSpPr>
        <p:spPr>
          <a:xfrm>
            <a:off x="4811152" y="3429000"/>
            <a:ext cx="4325400" cy="1310951"/>
          </a:xfrm>
          <a:prstGeom prst="rect">
            <a:avLst/>
          </a:prstGeom>
          <a:noFill/>
          <a:ln>
            <a:noFill/>
          </a:ln>
        </p:spPr>
        <p:txBody>
          <a:bodyPr spcFirstLastPara="1" wrap="square" lIns="91425" tIns="91425" rIns="91425" bIns="91425" anchor="t" anchorCtr="0">
            <a:noAutofit/>
          </a:bodyPr>
          <a:lstStyle/>
          <a:p>
            <a:pPr marL="457200" indent="-355600">
              <a:spcBef>
                <a:spcPts val="600"/>
              </a:spcBef>
              <a:buSzPts val="2000"/>
              <a:buChar char="●"/>
            </a:pPr>
            <a:r>
              <a:rPr lang="ru-RU" sz="2000" dirty="0">
                <a:solidFill>
                  <a:schemeClr val="dk1"/>
                </a:solidFill>
              </a:rPr>
              <a:t>Если остались элементы, которые вы не добавили, </a:t>
            </a:r>
            <a:r>
              <a:rPr lang="ru-RU" sz="2000" b="1" dirty="0">
                <a:solidFill>
                  <a:srgbClr val="FF0000"/>
                </a:solidFill>
              </a:rPr>
              <a:t>добавьте оставшиеся элементы </a:t>
            </a:r>
            <a:r>
              <a:rPr lang="ru-RU" sz="2000" dirty="0">
                <a:solidFill>
                  <a:schemeClr val="dk1"/>
                </a:solidFill>
              </a:rPr>
              <a:t>в свой результат</a:t>
            </a:r>
            <a:br>
              <a:rPr lang="en-US" sz="2000" dirty="0">
                <a:solidFill>
                  <a:schemeClr val="dk1"/>
                </a:solidFill>
              </a:rPr>
            </a:br>
            <a:endParaRPr sz="2000" dirty="0">
              <a:solidFill>
                <a:srgbClr val="FF0000"/>
              </a:solidFill>
            </a:endParaRPr>
          </a:p>
          <a:p>
            <a:endParaRPr dirty="0"/>
          </a:p>
        </p:txBody>
      </p:sp>
    </p:spTree>
    <p:extLst>
      <p:ext uri="{BB962C8B-B14F-4D97-AF65-F5344CB8AC3E}">
        <p14:creationId xmlns:p14="http://schemas.microsoft.com/office/powerpoint/2010/main" val="120476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7">
                                            <p:txEl>
                                              <p:pRg st="0" end="0"/>
                                            </p:txEl>
                                          </p:spTgt>
                                        </p:tgtEl>
                                        <p:attrNameLst>
                                          <p:attrName>style.visibility</p:attrName>
                                        </p:attrNameLst>
                                      </p:cBhvr>
                                      <p:to>
                                        <p:strVal val="visible"/>
                                      </p:to>
                                    </p:set>
                                    <p:animEffect transition="in" filter="fade">
                                      <p:cBhvr>
                                        <p:cTn id="7" dur="500"/>
                                        <p:tgtEl>
                                          <p:spTgt spid="33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7">
                                            <p:txEl>
                                              <p:pRg st="1" end="1"/>
                                            </p:txEl>
                                          </p:spTgt>
                                        </p:tgtEl>
                                        <p:attrNameLst>
                                          <p:attrName>style.visibility</p:attrName>
                                        </p:attrNameLst>
                                      </p:cBhvr>
                                      <p:to>
                                        <p:strVal val="visible"/>
                                      </p:to>
                                    </p:set>
                                    <p:animEffect transition="in" filter="fade">
                                      <p:cBhvr>
                                        <p:cTn id="10" dur="500"/>
                                        <p:tgtEl>
                                          <p:spTgt spid="33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7">
                                            <p:txEl>
                                              <p:pRg st="2" end="2"/>
                                            </p:txEl>
                                          </p:spTgt>
                                        </p:tgtEl>
                                        <p:attrNameLst>
                                          <p:attrName>style.visibility</p:attrName>
                                        </p:attrNameLst>
                                      </p:cBhvr>
                                      <p:to>
                                        <p:strVal val="visible"/>
                                      </p:to>
                                    </p:set>
                                    <p:animEffect transition="in" filter="fade">
                                      <p:cBhvr>
                                        <p:cTn id="13" dur="500"/>
                                        <p:tgtEl>
                                          <p:spTgt spid="33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7">
                                            <p:txEl>
                                              <p:pRg st="3" end="3"/>
                                            </p:txEl>
                                          </p:spTgt>
                                        </p:tgtEl>
                                        <p:attrNameLst>
                                          <p:attrName>style.visibility</p:attrName>
                                        </p:attrNameLst>
                                      </p:cBhvr>
                                      <p:to>
                                        <p:strVal val="visible"/>
                                      </p:to>
                                    </p:set>
                                    <p:animEffect transition="in" filter="fade">
                                      <p:cBhvr>
                                        <p:cTn id="16" dur="500"/>
                                        <p:tgtEl>
                                          <p:spTgt spid="33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7">
                                            <p:txEl>
                                              <p:pRg st="4" end="4"/>
                                            </p:txEl>
                                          </p:spTgt>
                                        </p:tgtEl>
                                        <p:attrNameLst>
                                          <p:attrName>style.visibility</p:attrName>
                                        </p:attrNameLst>
                                      </p:cBhvr>
                                      <p:to>
                                        <p:strVal val="visible"/>
                                      </p:to>
                                    </p:set>
                                    <p:animEffect transition="in" filter="fade">
                                      <p:cBhvr>
                                        <p:cTn id="19" dur="500"/>
                                        <p:tgtEl>
                                          <p:spTgt spid="337">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7">
                                            <p:txEl>
                                              <p:pRg st="5" end="5"/>
                                            </p:txEl>
                                          </p:spTgt>
                                        </p:tgtEl>
                                        <p:attrNameLst>
                                          <p:attrName>style.visibility</p:attrName>
                                        </p:attrNameLst>
                                      </p:cBhvr>
                                      <p:to>
                                        <p:strVal val="visible"/>
                                      </p:to>
                                    </p:set>
                                    <p:animEffect transition="in" filter="fade">
                                      <p:cBhvr>
                                        <p:cTn id="22" dur="500"/>
                                        <p:tgtEl>
                                          <p:spTgt spid="337">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7">
                                            <p:txEl>
                                              <p:pRg st="6" end="6"/>
                                            </p:txEl>
                                          </p:spTgt>
                                        </p:tgtEl>
                                        <p:attrNameLst>
                                          <p:attrName>style.visibility</p:attrName>
                                        </p:attrNameLst>
                                      </p:cBhvr>
                                      <p:to>
                                        <p:strVal val="visible"/>
                                      </p:to>
                                    </p:set>
                                    <p:animEffect transition="in" filter="fade">
                                      <p:cBhvr>
                                        <p:cTn id="25" dur="500"/>
                                        <p:tgtEl>
                                          <p:spTgt spid="337">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7">
                                            <p:txEl>
                                              <p:pRg st="7" end="7"/>
                                            </p:txEl>
                                          </p:spTgt>
                                        </p:tgtEl>
                                        <p:attrNameLst>
                                          <p:attrName>style.visibility</p:attrName>
                                        </p:attrNameLst>
                                      </p:cBhvr>
                                      <p:to>
                                        <p:strVal val="visible"/>
                                      </p:to>
                                    </p:set>
                                    <p:animEffect transition="in" filter="fade">
                                      <p:cBhvr>
                                        <p:cTn id="28" dur="500"/>
                                        <p:tgtEl>
                                          <p:spTgt spid="337">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7">
                                            <p:txEl>
                                              <p:pRg st="8" end="8"/>
                                            </p:txEl>
                                          </p:spTgt>
                                        </p:tgtEl>
                                        <p:attrNameLst>
                                          <p:attrName>style.visibility</p:attrName>
                                        </p:attrNameLst>
                                      </p:cBhvr>
                                      <p:to>
                                        <p:strVal val="visible"/>
                                      </p:to>
                                    </p:set>
                                    <p:animEffect transition="in" filter="fade">
                                      <p:cBhvr>
                                        <p:cTn id="31" dur="500"/>
                                        <p:tgtEl>
                                          <p:spTgt spid="337">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7">
                                            <p:txEl>
                                              <p:pRg st="9" end="9"/>
                                            </p:txEl>
                                          </p:spTgt>
                                        </p:tgtEl>
                                        <p:attrNameLst>
                                          <p:attrName>style.visibility</p:attrName>
                                        </p:attrNameLst>
                                      </p:cBhvr>
                                      <p:to>
                                        <p:strVal val="visible"/>
                                      </p:to>
                                    </p:set>
                                    <p:animEffect transition="in" filter="fade">
                                      <p:cBhvr>
                                        <p:cTn id="34" dur="500"/>
                                        <p:tgtEl>
                                          <p:spTgt spid="337">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37">
                                            <p:txEl>
                                              <p:pRg st="10" end="10"/>
                                            </p:txEl>
                                          </p:spTgt>
                                        </p:tgtEl>
                                        <p:attrNameLst>
                                          <p:attrName>style.visibility</p:attrName>
                                        </p:attrNameLst>
                                      </p:cBhvr>
                                      <p:to>
                                        <p:strVal val="visible"/>
                                      </p:to>
                                    </p:set>
                                    <p:animEffect transition="in" filter="fade">
                                      <p:cBhvr>
                                        <p:cTn id="37" dur="500"/>
                                        <p:tgtEl>
                                          <p:spTgt spid="337">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7">
                                            <p:txEl>
                                              <p:pRg st="11" end="11"/>
                                            </p:txEl>
                                          </p:spTgt>
                                        </p:tgtEl>
                                        <p:attrNameLst>
                                          <p:attrName>style.visibility</p:attrName>
                                        </p:attrNameLst>
                                      </p:cBhvr>
                                      <p:to>
                                        <p:strVal val="visible"/>
                                      </p:to>
                                    </p:set>
                                    <p:animEffect transition="in" filter="fade">
                                      <p:cBhvr>
                                        <p:cTn id="40" dur="500"/>
                                        <p:tgtEl>
                                          <p:spTgt spid="337">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37">
                                            <p:txEl>
                                              <p:pRg st="12" end="12"/>
                                            </p:txEl>
                                          </p:spTgt>
                                        </p:tgtEl>
                                        <p:attrNameLst>
                                          <p:attrName>style.visibility</p:attrName>
                                        </p:attrNameLst>
                                      </p:cBhvr>
                                      <p:to>
                                        <p:strVal val="visible"/>
                                      </p:to>
                                    </p:set>
                                    <p:animEffect transition="in" filter="fade">
                                      <p:cBhvr>
                                        <p:cTn id="43" dur="500"/>
                                        <p:tgtEl>
                                          <p:spTgt spid="337">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37">
                                            <p:txEl>
                                              <p:pRg st="13" end="13"/>
                                            </p:txEl>
                                          </p:spTgt>
                                        </p:tgtEl>
                                        <p:attrNameLst>
                                          <p:attrName>style.visibility</p:attrName>
                                        </p:attrNameLst>
                                      </p:cBhvr>
                                      <p:to>
                                        <p:strVal val="visible"/>
                                      </p:to>
                                    </p:set>
                                    <p:animEffect transition="in" filter="fade">
                                      <p:cBhvr>
                                        <p:cTn id="46" dur="500"/>
                                        <p:tgtEl>
                                          <p:spTgt spid="337">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40">
                                            <p:txEl>
                                              <p:pRg st="0" end="0"/>
                                            </p:txEl>
                                          </p:spTgt>
                                        </p:tgtEl>
                                        <p:attrNameLst>
                                          <p:attrName>style.visibility</p:attrName>
                                        </p:attrNameLst>
                                      </p:cBhvr>
                                      <p:to>
                                        <p:strVal val="visible"/>
                                      </p:to>
                                    </p:set>
                                    <p:animEffect transition="in" filter="fade">
                                      <p:cBhvr>
                                        <p:cTn id="49" dur="500"/>
                                        <p:tgtEl>
                                          <p:spTgt spid="340">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40">
                                            <p:txEl>
                                              <p:pRg st="1" end="1"/>
                                            </p:txEl>
                                          </p:spTgt>
                                        </p:tgtEl>
                                        <p:attrNameLst>
                                          <p:attrName>style.visibility</p:attrName>
                                        </p:attrNameLst>
                                      </p:cBhvr>
                                      <p:to>
                                        <p:strVal val="visible"/>
                                      </p:to>
                                    </p:set>
                                    <p:animEffect transition="in" filter="fade">
                                      <p:cBhvr>
                                        <p:cTn id="52" dur="500"/>
                                        <p:tgtEl>
                                          <p:spTgt spid="340">
                                            <p:txEl>
                                              <p:pRg st="1" end="1"/>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0">
                                            <p:txEl>
                                              <p:pRg st="2" end="2"/>
                                            </p:txEl>
                                          </p:spTgt>
                                        </p:tgtEl>
                                        <p:attrNameLst>
                                          <p:attrName>style.visibility</p:attrName>
                                        </p:attrNameLst>
                                      </p:cBhvr>
                                      <p:to>
                                        <p:strVal val="visible"/>
                                      </p:to>
                                    </p:set>
                                    <p:animEffect transition="in" filter="fade">
                                      <p:cBhvr>
                                        <p:cTn id="55" dur="500"/>
                                        <p:tgtEl>
                                          <p:spTgt spid="340">
                                            <p:txEl>
                                              <p:pRg st="2" end="2"/>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40">
                                            <p:txEl>
                                              <p:pRg st="3" end="3"/>
                                            </p:txEl>
                                          </p:spTgt>
                                        </p:tgtEl>
                                        <p:attrNameLst>
                                          <p:attrName>style.visibility</p:attrName>
                                        </p:attrNameLst>
                                      </p:cBhvr>
                                      <p:to>
                                        <p:strVal val="visible"/>
                                      </p:to>
                                    </p:set>
                                    <p:animEffect transition="in" filter="fade">
                                      <p:cBhvr>
                                        <p:cTn id="58" dur="500"/>
                                        <p:tgtEl>
                                          <p:spTgt spid="340">
                                            <p:txEl>
                                              <p:pRg st="3" end="3"/>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40">
                                            <p:txEl>
                                              <p:pRg st="4" end="4"/>
                                            </p:txEl>
                                          </p:spTgt>
                                        </p:tgtEl>
                                        <p:attrNameLst>
                                          <p:attrName>style.visibility</p:attrName>
                                        </p:attrNameLst>
                                      </p:cBhvr>
                                      <p:to>
                                        <p:strVal val="visible"/>
                                      </p:to>
                                    </p:set>
                                    <p:animEffect transition="in" filter="fade">
                                      <p:cBhvr>
                                        <p:cTn id="61" dur="500"/>
                                        <p:tgtEl>
                                          <p:spTgt spid="340">
                                            <p:txEl>
                                              <p:pRg st="4" end="4"/>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40">
                                            <p:txEl>
                                              <p:pRg st="5" end="5"/>
                                            </p:txEl>
                                          </p:spTgt>
                                        </p:tgtEl>
                                        <p:attrNameLst>
                                          <p:attrName>style.visibility</p:attrName>
                                        </p:attrNameLst>
                                      </p:cBhvr>
                                      <p:to>
                                        <p:strVal val="visible"/>
                                      </p:to>
                                    </p:set>
                                    <p:animEffect transition="in" filter="fade">
                                      <p:cBhvr>
                                        <p:cTn id="64" dur="500"/>
                                        <p:tgtEl>
                                          <p:spTgt spid="340">
                                            <p:txEl>
                                              <p:pRg st="5" end="5"/>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40">
                                            <p:txEl>
                                              <p:pRg st="6" end="6"/>
                                            </p:txEl>
                                          </p:spTgt>
                                        </p:tgtEl>
                                        <p:attrNameLst>
                                          <p:attrName>style.visibility</p:attrName>
                                        </p:attrNameLst>
                                      </p:cBhvr>
                                      <p:to>
                                        <p:strVal val="visible"/>
                                      </p:to>
                                    </p:set>
                                    <p:animEffect transition="in" filter="fade">
                                      <p:cBhvr>
                                        <p:cTn id="67" dur="500"/>
                                        <p:tgtEl>
                                          <p:spTgt spid="340">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38">
                                            <p:txEl>
                                              <p:pRg st="0" end="0"/>
                                            </p:txEl>
                                          </p:spTgt>
                                        </p:tgtEl>
                                        <p:attrNameLst>
                                          <p:attrName>style.visibility</p:attrName>
                                        </p:attrNameLst>
                                      </p:cBhvr>
                                      <p:to>
                                        <p:strVal val="visible"/>
                                      </p:to>
                                    </p:set>
                                    <p:animEffect transition="in" filter="fade">
                                      <p:cBhvr>
                                        <p:cTn id="72" dur="500"/>
                                        <p:tgtEl>
                                          <p:spTgt spid="338">
                                            <p:txEl>
                                              <p:pRg st="0" end="0"/>
                                            </p:txEl>
                                          </p:spTgt>
                                        </p:tgtEl>
                                      </p:cBhvr>
                                    </p:animEffect>
                                  </p:childTnLst>
                                </p:cTn>
                              </p:par>
                              <p:par>
                                <p:cTn id="73" presetID="3" presetClass="emph" presetSubtype="2" repeatCount="0" fill="hold" nodeType="withEffect">
                                  <p:stCondLst>
                                    <p:cond delay="0"/>
                                  </p:stCondLst>
                                  <p:childTnLst>
                                    <p:animClr clrSpc="rgb" dir="cw">
                                      <p:cBhvr override="childStyle">
                                        <p:cTn id="74" dur="500" fill="hold"/>
                                        <p:tgtEl>
                                          <p:spTgt spid="337">
                                            <p:txEl>
                                              <p:pRg st="5" end="5"/>
                                            </p:txEl>
                                          </p:spTgt>
                                        </p:tgtEl>
                                        <p:attrNameLst>
                                          <p:attrName>style.color</p:attrName>
                                        </p:attrNameLst>
                                      </p:cBhvr>
                                      <p:to>
                                        <a:srgbClr val="FF0000"/>
                                      </p:to>
                                    </p:animClr>
                                  </p:childTnLst>
                                </p:cTn>
                              </p:par>
                              <p:par>
                                <p:cTn id="75" presetID="3" presetClass="emph" presetSubtype="2" repeatCount="0" fill="hold" nodeType="withEffect">
                                  <p:stCondLst>
                                    <p:cond delay="0"/>
                                  </p:stCondLst>
                                  <p:childTnLst>
                                    <p:animClr clrSpc="rgb" dir="cw">
                                      <p:cBhvr override="childStyle">
                                        <p:cTn id="76" dur="500" fill="hold"/>
                                        <p:tgtEl>
                                          <p:spTgt spid="337">
                                            <p:txEl>
                                              <p:pRg st="6" end="6"/>
                                            </p:txEl>
                                          </p:spTgt>
                                        </p:tgtEl>
                                        <p:attrNameLst>
                                          <p:attrName>style.color</p:attrName>
                                        </p:attrNameLst>
                                      </p:cBhvr>
                                      <p:to>
                                        <a:srgbClr val="FF0000"/>
                                      </p:to>
                                    </p:animClr>
                                  </p:childTnLst>
                                </p:cTn>
                              </p:par>
                              <p:par>
                                <p:cTn id="77" presetID="3" presetClass="emph" presetSubtype="2" repeatCount="0" fill="hold" nodeType="withEffect">
                                  <p:stCondLst>
                                    <p:cond delay="0"/>
                                  </p:stCondLst>
                                  <p:childTnLst>
                                    <p:animClr clrSpc="rgb" dir="cw">
                                      <p:cBhvr override="childStyle">
                                        <p:cTn id="78" dur="500" fill="hold"/>
                                        <p:tgtEl>
                                          <p:spTgt spid="337">
                                            <p:txEl>
                                              <p:pRg st="7" end="7"/>
                                            </p:txEl>
                                          </p:spTgt>
                                        </p:tgtEl>
                                        <p:attrNameLst>
                                          <p:attrName>style.color</p:attrName>
                                        </p:attrNameLst>
                                      </p:cBhvr>
                                      <p:to>
                                        <a:srgbClr val="FF0000"/>
                                      </p:to>
                                    </p:animClr>
                                  </p:childTnLst>
                                </p:cTn>
                              </p:par>
                              <p:par>
                                <p:cTn id="79" presetID="3" presetClass="emph" presetSubtype="2" repeatCount="0" fill="hold" nodeType="withEffect">
                                  <p:stCondLst>
                                    <p:cond delay="0"/>
                                  </p:stCondLst>
                                  <p:childTnLst>
                                    <p:animClr clrSpc="rgb" dir="cw">
                                      <p:cBhvr override="childStyle">
                                        <p:cTn id="80" dur="500" fill="hold"/>
                                        <p:tgtEl>
                                          <p:spTgt spid="337">
                                            <p:txEl>
                                              <p:pRg st="8" end="8"/>
                                            </p:txEl>
                                          </p:spTgt>
                                        </p:tgtEl>
                                        <p:attrNameLst>
                                          <p:attrName>style.color</p:attrName>
                                        </p:attrNameLst>
                                      </p:cBhvr>
                                      <p:to>
                                        <a:srgbClr val="FF0000"/>
                                      </p:to>
                                    </p:animClr>
                                  </p:childTnLst>
                                </p:cTn>
                              </p:par>
                              <p:par>
                                <p:cTn id="81" presetID="3" presetClass="emph" presetSubtype="2" repeatCount="0" fill="hold" nodeType="withEffect">
                                  <p:stCondLst>
                                    <p:cond delay="0"/>
                                  </p:stCondLst>
                                  <p:childTnLst>
                                    <p:animClr clrSpc="rgb" dir="cw">
                                      <p:cBhvr override="childStyle">
                                        <p:cTn id="82" dur="500" fill="hold"/>
                                        <p:tgtEl>
                                          <p:spTgt spid="337">
                                            <p:txEl>
                                              <p:pRg st="9" end="9"/>
                                            </p:txEl>
                                          </p:spTgt>
                                        </p:tgtEl>
                                        <p:attrNameLst>
                                          <p:attrName>style.color</p:attrName>
                                        </p:attrNameLst>
                                      </p:cBhvr>
                                      <p:to>
                                        <a:srgbClr val="FF0000"/>
                                      </p:to>
                                    </p:animClr>
                                  </p:childTnLst>
                                </p:cTn>
                              </p:par>
                              <p:par>
                                <p:cTn id="83" presetID="3" presetClass="emph" presetSubtype="2" repeatCount="0" fill="hold" nodeType="withEffect">
                                  <p:stCondLst>
                                    <p:cond delay="0"/>
                                  </p:stCondLst>
                                  <p:childTnLst>
                                    <p:animClr clrSpc="rgb" dir="cw">
                                      <p:cBhvr override="childStyle">
                                        <p:cTn id="84" dur="500" fill="hold"/>
                                        <p:tgtEl>
                                          <p:spTgt spid="337">
                                            <p:txEl>
                                              <p:pRg st="10" end="10"/>
                                            </p:txEl>
                                          </p:spTgt>
                                        </p:tgtEl>
                                        <p:attrNameLst>
                                          <p:attrName>style.color</p:attrName>
                                        </p:attrNameLst>
                                      </p:cBhvr>
                                      <p:to>
                                        <a:srgbClr val="FF0000"/>
                                      </p:to>
                                    </p:animClr>
                                  </p:childTnLst>
                                </p:cTn>
                              </p:par>
                              <p:par>
                                <p:cTn id="85" presetID="3" presetClass="emph" presetSubtype="2" repeatCount="0" fill="hold" nodeType="withEffect">
                                  <p:stCondLst>
                                    <p:cond delay="0"/>
                                  </p:stCondLst>
                                  <p:childTnLst>
                                    <p:animClr clrSpc="rgb" dir="cw">
                                      <p:cBhvr override="childStyle">
                                        <p:cTn id="86" dur="500" fill="hold"/>
                                        <p:tgtEl>
                                          <p:spTgt spid="337">
                                            <p:txEl>
                                              <p:pRg st="11" end="11"/>
                                            </p:txEl>
                                          </p:spTgt>
                                        </p:tgtEl>
                                        <p:attrNameLst>
                                          <p:attrName>style.color</p:attrName>
                                        </p:attrNameLst>
                                      </p:cBhvr>
                                      <p:to>
                                        <a:srgbClr val="FF0000"/>
                                      </p:to>
                                    </p:animClr>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341"/>
                                        </p:tgtEl>
                                        <p:attrNameLst>
                                          <p:attrName>style.visibility</p:attrName>
                                        </p:attrNameLst>
                                      </p:cBhvr>
                                      <p:to>
                                        <p:strVal val="visible"/>
                                      </p:to>
                                    </p:set>
                                    <p:animEffect transition="in" filter="fade">
                                      <p:cBhvr>
                                        <p:cTn id="91" dur="1000"/>
                                        <p:tgtEl>
                                          <p:spTgt spid="341"/>
                                        </p:tgtEl>
                                      </p:cBhvr>
                                    </p:animEffect>
                                  </p:childTnLst>
                                </p:cTn>
                              </p:par>
                              <p:par>
                                <p:cTn id="92" presetID="3" presetClass="emph" presetSubtype="2" fill="hold" nodeType="withEffect">
                                  <p:stCondLst>
                                    <p:cond delay="0"/>
                                  </p:stCondLst>
                                  <p:childTnLst>
                                    <p:animClr clrSpc="rgb" dir="cw">
                                      <p:cBhvr override="childStyle">
                                        <p:cTn id="93" dur="500" fill="hold"/>
                                        <p:tgtEl>
                                          <p:spTgt spid="340">
                                            <p:txEl>
                                              <p:pRg st="0" end="0"/>
                                            </p:txEl>
                                          </p:spTgt>
                                        </p:tgtEl>
                                        <p:attrNameLst>
                                          <p:attrName>style.color</p:attrName>
                                        </p:attrNameLst>
                                      </p:cBhvr>
                                      <p:to>
                                        <a:srgbClr val="FF0000"/>
                                      </p:to>
                                    </p:animClr>
                                  </p:childTnLst>
                                </p:cTn>
                              </p:par>
                              <p:par>
                                <p:cTn id="94" presetID="3" presetClass="emph" presetSubtype="2" fill="hold" nodeType="withEffect">
                                  <p:stCondLst>
                                    <p:cond delay="0"/>
                                  </p:stCondLst>
                                  <p:childTnLst>
                                    <p:animClr clrSpc="rgb" dir="cw">
                                      <p:cBhvr override="childStyle">
                                        <p:cTn id="95" dur="500" fill="hold"/>
                                        <p:tgtEl>
                                          <p:spTgt spid="340">
                                            <p:txEl>
                                              <p:pRg st="1" end="1"/>
                                            </p:txEl>
                                          </p:spTgt>
                                        </p:tgtEl>
                                        <p:attrNameLst>
                                          <p:attrName>style.color</p:attrName>
                                        </p:attrNameLst>
                                      </p:cBhvr>
                                      <p:to>
                                        <a:srgbClr val="FF0000"/>
                                      </p:to>
                                    </p:animClr>
                                  </p:childTnLst>
                                </p:cTn>
                              </p:par>
                              <p:par>
                                <p:cTn id="96" presetID="3" presetClass="emph" presetSubtype="2" fill="hold" nodeType="withEffect">
                                  <p:stCondLst>
                                    <p:cond delay="0"/>
                                  </p:stCondLst>
                                  <p:childTnLst>
                                    <p:animClr clrSpc="rgb" dir="cw">
                                      <p:cBhvr override="childStyle">
                                        <p:cTn id="97" dur="500" fill="hold"/>
                                        <p:tgtEl>
                                          <p:spTgt spid="340">
                                            <p:txEl>
                                              <p:pRg st="2" end="2"/>
                                            </p:txEl>
                                          </p:spTgt>
                                        </p:tgtEl>
                                        <p:attrNameLst>
                                          <p:attrName>style.color</p:attrName>
                                        </p:attrNameLst>
                                      </p:cBhvr>
                                      <p:to>
                                        <a:srgbClr val="FF0000"/>
                                      </p:to>
                                    </p:animClr>
                                  </p:childTnLst>
                                </p:cTn>
                              </p:par>
                              <p:par>
                                <p:cTn id="98" presetID="3" presetClass="emph" presetSubtype="2" fill="hold" nodeType="withEffect">
                                  <p:stCondLst>
                                    <p:cond delay="0"/>
                                  </p:stCondLst>
                                  <p:childTnLst>
                                    <p:animClr clrSpc="rgb" dir="cw">
                                      <p:cBhvr override="childStyle">
                                        <p:cTn id="99" dur="500" fill="hold"/>
                                        <p:tgtEl>
                                          <p:spTgt spid="340">
                                            <p:txEl>
                                              <p:pRg st="3" end="3"/>
                                            </p:txEl>
                                          </p:spTgt>
                                        </p:tgtEl>
                                        <p:attrNameLst>
                                          <p:attrName>style.color</p:attrName>
                                        </p:attrNameLst>
                                      </p:cBhvr>
                                      <p:to>
                                        <a:srgbClr val="FF0000"/>
                                      </p:to>
                                    </p:animClr>
                                  </p:childTnLst>
                                </p:cTn>
                              </p:par>
                              <p:par>
                                <p:cTn id="100" presetID="3" presetClass="emph" presetSubtype="2" fill="hold" nodeType="withEffect">
                                  <p:stCondLst>
                                    <p:cond delay="0"/>
                                  </p:stCondLst>
                                  <p:childTnLst>
                                    <p:animClr clrSpc="rgb" dir="cw">
                                      <p:cBhvr override="childStyle">
                                        <p:cTn id="101" dur="500" fill="hold"/>
                                        <p:tgtEl>
                                          <p:spTgt spid="340">
                                            <p:txEl>
                                              <p:pRg st="4" end="4"/>
                                            </p:txEl>
                                          </p:spTgt>
                                        </p:tgtEl>
                                        <p:attrNameLst>
                                          <p:attrName>style.color</p:attrName>
                                        </p:attrNameLst>
                                      </p:cBhvr>
                                      <p:to>
                                        <a:srgbClr val="FF0000"/>
                                      </p:to>
                                    </p:animClr>
                                  </p:childTnLst>
                                </p:cTn>
                              </p:par>
                              <p:par>
                                <p:cTn id="102" presetID="3" presetClass="emph" presetSubtype="2" fill="hold" nodeType="withEffect">
                                  <p:stCondLst>
                                    <p:cond delay="0"/>
                                  </p:stCondLst>
                                  <p:childTnLst>
                                    <p:animClr clrSpc="rgb" dir="cw">
                                      <p:cBhvr override="childStyle">
                                        <p:cTn id="103" dur="500" fill="hold"/>
                                        <p:tgtEl>
                                          <p:spTgt spid="337">
                                            <p:txEl>
                                              <p:pRg st="5" end="5"/>
                                            </p:txEl>
                                          </p:spTgt>
                                        </p:tgtEl>
                                        <p:attrNameLst>
                                          <p:attrName>style.color</p:attrName>
                                        </p:attrNameLst>
                                      </p:cBhvr>
                                      <p:to>
                                        <a:schemeClr val="tx1"/>
                                      </p:to>
                                    </p:animClr>
                                  </p:childTnLst>
                                </p:cTn>
                              </p:par>
                              <p:par>
                                <p:cTn id="104" presetID="3" presetClass="emph" presetSubtype="2" fill="hold" nodeType="withEffect">
                                  <p:stCondLst>
                                    <p:cond delay="0"/>
                                  </p:stCondLst>
                                  <p:childTnLst>
                                    <p:animClr clrSpc="rgb" dir="cw">
                                      <p:cBhvr override="childStyle">
                                        <p:cTn id="105" dur="500" fill="hold"/>
                                        <p:tgtEl>
                                          <p:spTgt spid="337">
                                            <p:txEl>
                                              <p:pRg st="6" end="6"/>
                                            </p:txEl>
                                          </p:spTgt>
                                        </p:tgtEl>
                                        <p:attrNameLst>
                                          <p:attrName>style.color</p:attrName>
                                        </p:attrNameLst>
                                      </p:cBhvr>
                                      <p:to>
                                        <a:schemeClr val="tx1"/>
                                      </p:to>
                                    </p:animClr>
                                  </p:childTnLst>
                                </p:cTn>
                              </p:par>
                              <p:par>
                                <p:cTn id="106" presetID="3" presetClass="emph" presetSubtype="2" fill="hold" nodeType="withEffect">
                                  <p:stCondLst>
                                    <p:cond delay="0"/>
                                  </p:stCondLst>
                                  <p:childTnLst>
                                    <p:animClr clrSpc="rgb" dir="cw">
                                      <p:cBhvr override="childStyle">
                                        <p:cTn id="107" dur="500" fill="hold"/>
                                        <p:tgtEl>
                                          <p:spTgt spid="337">
                                            <p:txEl>
                                              <p:pRg st="7" end="7"/>
                                            </p:txEl>
                                          </p:spTgt>
                                        </p:tgtEl>
                                        <p:attrNameLst>
                                          <p:attrName>style.color</p:attrName>
                                        </p:attrNameLst>
                                      </p:cBhvr>
                                      <p:to>
                                        <a:schemeClr val="tx1"/>
                                      </p:to>
                                    </p:animClr>
                                  </p:childTnLst>
                                </p:cTn>
                              </p:par>
                              <p:par>
                                <p:cTn id="108" presetID="3" presetClass="emph" presetSubtype="2" fill="hold" nodeType="withEffect">
                                  <p:stCondLst>
                                    <p:cond delay="0"/>
                                  </p:stCondLst>
                                  <p:childTnLst>
                                    <p:animClr clrSpc="rgb" dir="cw">
                                      <p:cBhvr override="childStyle">
                                        <p:cTn id="109" dur="500" fill="hold"/>
                                        <p:tgtEl>
                                          <p:spTgt spid="337">
                                            <p:txEl>
                                              <p:pRg st="8" end="8"/>
                                            </p:txEl>
                                          </p:spTgt>
                                        </p:tgtEl>
                                        <p:attrNameLst>
                                          <p:attrName>style.color</p:attrName>
                                        </p:attrNameLst>
                                      </p:cBhvr>
                                      <p:to>
                                        <a:schemeClr val="tx1"/>
                                      </p:to>
                                    </p:animClr>
                                  </p:childTnLst>
                                </p:cTn>
                              </p:par>
                              <p:par>
                                <p:cTn id="110" presetID="3" presetClass="emph" presetSubtype="2" fill="hold" nodeType="withEffect">
                                  <p:stCondLst>
                                    <p:cond delay="0"/>
                                  </p:stCondLst>
                                  <p:childTnLst>
                                    <p:animClr clrSpc="rgb" dir="cw">
                                      <p:cBhvr override="childStyle">
                                        <p:cTn id="111" dur="500" fill="hold"/>
                                        <p:tgtEl>
                                          <p:spTgt spid="337">
                                            <p:txEl>
                                              <p:pRg st="9" end="9"/>
                                            </p:txEl>
                                          </p:spTgt>
                                        </p:tgtEl>
                                        <p:attrNameLst>
                                          <p:attrName>style.color</p:attrName>
                                        </p:attrNameLst>
                                      </p:cBhvr>
                                      <p:to>
                                        <a:schemeClr val="tx1"/>
                                      </p:to>
                                    </p:animClr>
                                  </p:childTnLst>
                                </p:cTn>
                              </p:par>
                              <p:par>
                                <p:cTn id="112" presetID="3" presetClass="emph" presetSubtype="2" fill="hold" nodeType="withEffect">
                                  <p:stCondLst>
                                    <p:cond delay="0"/>
                                  </p:stCondLst>
                                  <p:childTnLst>
                                    <p:animClr clrSpc="rgb" dir="cw">
                                      <p:cBhvr override="childStyle">
                                        <p:cTn id="113" dur="500" fill="hold"/>
                                        <p:tgtEl>
                                          <p:spTgt spid="337">
                                            <p:txEl>
                                              <p:pRg st="10" end="10"/>
                                            </p:txEl>
                                          </p:spTgt>
                                        </p:tgtEl>
                                        <p:attrNameLst>
                                          <p:attrName>style.color</p:attrName>
                                        </p:attrNameLst>
                                      </p:cBhvr>
                                      <p:to>
                                        <a:schemeClr val="tx1"/>
                                      </p:to>
                                    </p:animClr>
                                  </p:childTnLst>
                                </p:cTn>
                              </p:par>
                              <p:par>
                                <p:cTn id="114" presetID="3" presetClass="emph" presetSubtype="2" fill="hold" nodeType="withEffect">
                                  <p:stCondLst>
                                    <p:cond delay="0"/>
                                  </p:stCondLst>
                                  <p:childTnLst>
                                    <p:animClr clrSpc="rgb" dir="cw">
                                      <p:cBhvr override="childStyle">
                                        <p:cTn id="115" dur="500" fill="hold"/>
                                        <p:tgtEl>
                                          <p:spTgt spid="337">
                                            <p:txEl>
                                              <p:pRg st="11" end="11"/>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build="allAtOnce"/>
      <p:bldP spid="340"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Google Shape;33;p2"/>
          <p:cNvSpPr txBox="1">
            <a:spLocks noGrp="1"/>
          </p:cNvSpPr>
          <p:nvPr>
            <p:ph type="ctrTitle"/>
          </p:nvPr>
        </p:nvSpPr>
        <p:spPr>
          <a:xfrm>
            <a:off x="685800" y="980404"/>
            <a:ext cx="7772400" cy="1159856"/>
          </a:xfrm>
          <a:prstGeom prst="rect">
            <a:avLst/>
          </a:prstGeom>
          <a:noFill/>
          <a:ln>
            <a:noFill/>
          </a:ln>
        </p:spPr>
        <p:txBody>
          <a:bodyPr spcFirstLastPara="1" wrap="square" lIns="91425" tIns="91425" rIns="91425" bIns="91425" anchor="b" anchorCtr="0">
            <a:noAutofit/>
          </a:bodyPr>
          <a:lstStyle/>
          <a:p>
            <a:pPr algn="l">
              <a:buClr>
                <a:schemeClr val="dk1"/>
              </a:buClr>
              <a:buSzPts val="4800"/>
            </a:pPr>
            <a:r>
              <a:rPr lang="en-US" sz="4400" dirty="0">
                <a:solidFill>
                  <a:schemeClr val="accent1">
                    <a:lumMod val="75000"/>
                  </a:schemeClr>
                </a:solidFill>
                <a:sym typeface="Arial"/>
              </a:rPr>
              <a:t>Big-O </a:t>
            </a:r>
            <a:r>
              <a:rPr lang="ru-RU" sz="4400" dirty="0">
                <a:solidFill>
                  <a:schemeClr val="accent1">
                    <a:lumMod val="75000"/>
                  </a:schemeClr>
                </a:solidFill>
                <a:sym typeface="Arial"/>
              </a:rPr>
              <a:t>и сортировки</a:t>
            </a:r>
            <a:endParaRPr sz="4400" dirty="0">
              <a:solidFill>
                <a:schemeClr val="accent1">
                  <a:lumMod val="75000"/>
                </a:schemeClr>
              </a:solidFill>
            </a:endParaRPr>
          </a:p>
        </p:txBody>
      </p:sp>
      <p:pic>
        <p:nvPicPr>
          <p:cNvPr id="1026" name="Picture 2" descr="Nancy Drew (2019 TV series) | Nancy Drew Wiki | Fandom">
            <a:extLst>
              <a:ext uri="{FF2B5EF4-FFF2-40B4-BE49-F238E27FC236}">
                <a16:creationId xmlns:a16="http://schemas.microsoft.com/office/drawing/2014/main" id="{66FE38A9-E545-0CC0-0CDE-AC00EA3F35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945" y="2581878"/>
            <a:ext cx="5784111" cy="32535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9D427B3-6F01-D2DE-CEEF-6D31451B2E31}"/>
              </a:ext>
            </a:extLst>
          </p:cNvPr>
          <p:cNvSpPr txBox="1"/>
          <p:nvPr/>
        </p:nvSpPr>
        <p:spPr>
          <a:xfrm>
            <a:off x="2286000" y="3284637"/>
            <a:ext cx="4572000" cy="369332"/>
          </a:xfrm>
          <a:prstGeom prst="rect">
            <a:avLst/>
          </a:prstGeom>
          <a:noFill/>
        </p:spPr>
        <p:txBody>
          <a:bodyPr wrap="square">
            <a:spAutoFit/>
          </a:bodyPr>
          <a:lstStyle/>
          <a:p>
            <a:r>
              <a:rPr lang="en-US" dirty="0"/>
              <a:t> </a:t>
            </a:r>
          </a:p>
        </p:txBody>
      </p:sp>
    </p:spTree>
    <p:extLst>
      <p:ext uri="{BB962C8B-B14F-4D97-AF65-F5344CB8AC3E}">
        <p14:creationId xmlns:p14="http://schemas.microsoft.com/office/powerpoint/2010/main" val="225296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p43"/>
          <p:cNvPicPr preferRelativeResize="0"/>
          <p:nvPr/>
        </p:nvPicPr>
        <p:blipFill rotWithShape="1">
          <a:blip r:embed="rId3">
            <a:alphaModFix/>
          </a:blip>
          <a:srcRect/>
          <a:stretch/>
        </p:blipFill>
        <p:spPr>
          <a:xfrm>
            <a:off x="5164092" y="1930702"/>
            <a:ext cx="3938966" cy="3792375"/>
          </a:xfrm>
          <a:prstGeom prst="rect">
            <a:avLst/>
          </a:prstGeom>
          <a:noFill/>
          <a:ln>
            <a:noFill/>
          </a:ln>
        </p:spPr>
      </p:pic>
      <p:sp>
        <p:nvSpPr>
          <p:cNvPr id="347" name="Google Shape;347;p43"/>
          <p:cNvSpPr txBox="1">
            <a:spLocks noGrp="1"/>
          </p:cNvSpPr>
          <p:nvPr>
            <p:ph type="body" idx="1"/>
          </p:nvPr>
        </p:nvSpPr>
        <p:spPr>
          <a:xfrm>
            <a:off x="-1" y="1694405"/>
            <a:ext cx="5952931" cy="4902337"/>
          </a:xfrm>
          <a:prstGeom prst="rect">
            <a:avLst/>
          </a:prstGeom>
          <a:noFill/>
          <a:ln>
            <a:noFill/>
          </a:ln>
        </p:spPr>
        <p:txBody>
          <a:bodyPr spcFirstLastPara="1" wrap="square" lIns="91425" tIns="91425" rIns="91425" bIns="91425" anchor="ctr" anchorCtr="0">
            <a:noAutofit/>
          </a:bodyPr>
          <a:lstStyle/>
          <a:p>
            <a:pPr indent="-292100">
              <a:spcBef>
                <a:spcPts val="800"/>
              </a:spcBef>
              <a:buSzPct val="120000"/>
              <a:buNone/>
            </a:pPr>
            <a:endParaRPr sz="1800" dirty="0"/>
          </a:p>
          <a:p>
            <a:pPr>
              <a:spcBef>
                <a:spcPts val="800"/>
              </a:spcBef>
              <a:buSzPct val="120000"/>
              <a:buFont typeface="Arial"/>
              <a:buChar char="●"/>
            </a:pPr>
            <a:r>
              <a:rPr lang="ru-RU" sz="1800" dirty="0"/>
              <a:t>Каждый уровень дерева выполняет </a:t>
            </a:r>
            <a:r>
              <a:rPr lang="en-US" sz="1800" dirty="0"/>
              <a:t>N </a:t>
            </a:r>
            <a:r>
              <a:rPr lang="ru-RU" sz="1800" b="1" dirty="0">
                <a:solidFill>
                  <a:srgbClr val="0000FF"/>
                </a:solidFill>
              </a:rPr>
              <a:t>операций </a:t>
            </a:r>
            <a:r>
              <a:rPr lang="ru-RU" sz="1800" b="1" dirty="0">
                <a:solidFill>
                  <a:srgbClr val="FF0000"/>
                </a:solidFill>
              </a:rPr>
              <a:t>для объединения </a:t>
            </a:r>
            <a:r>
              <a:rPr lang="ru-RU" sz="1800" b="1" dirty="0">
                <a:solidFill>
                  <a:srgbClr val="0000FF"/>
                </a:solidFill>
              </a:rPr>
              <a:t>и </a:t>
            </a:r>
            <a:r>
              <a:rPr lang="ru-RU" sz="1800" b="1" dirty="0">
                <a:solidFill>
                  <a:srgbClr val="FF0000"/>
                </a:solidFill>
              </a:rPr>
              <a:t>сортировки </a:t>
            </a:r>
            <a:r>
              <a:rPr lang="ru-RU" sz="1800" dirty="0"/>
              <a:t>подзадач под ним </a:t>
            </a:r>
          </a:p>
          <a:p>
            <a:pPr>
              <a:spcBef>
                <a:spcPts val="800"/>
              </a:spcBef>
              <a:buSzPct val="120000"/>
              <a:buFont typeface="Arial"/>
              <a:buChar char="●"/>
            </a:pPr>
            <a:r>
              <a:rPr lang="ru-RU" sz="1800" dirty="0"/>
              <a:t>Каждый раз, когда вы выполняете </a:t>
            </a:r>
            <a:r>
              <a:rPr lang="ru-RU" sz="1800" b="1" dirty="0">
                <a:solidFill>
                  <a:srgbClr val="FF0000"/>
                </a:solidFill>
              </a:rPr>
              <a:t>объединение</a:t>
            </a:r>
            <a:r>
              <a:rPr lang="ru-RU" sz="1800" dirty="0"/>
              <a:t>, вы должны обрабатывать все элементы в </a:t>
            </a:r>
            <a:r>
              <a:rPr lang="ru-RU" sz="1800" dirty="0" err="1"/>
              <a:t>подмассивах</a:t>
            </a:r>
            <a:r>
              <a:rPr lang="ru-RU" sz="1800" dirty="0"/>
              <a:t>, которые вы объединяете, следовательно, </a:t>
            </a:r>
            <a:r>
              <a:rPr lang="en-US" sz="1800" b="1" dirty="0">
                <a:solidFill>
                  <a:srgbClr val="FF0000"/>
                </a:solidFill>
              </a:rPr>
              <a:t>O(N)</a:t>
            </a:r>
            <a:endParaRPr lang="ru-RU" sz="1800" dirty="0"/>
          </a:p>
          <a:p>
            <a:pPr lvl="1" indent="-419100">
              <a:spcBef>
                <a:spcPts val="800"/>
              </a:spcBef>
              <a:buSzPct val="96000"/>
              <a:buFont typeface="Courier New" panose="02070309020205020404" pitchFamily="49" charset="0"/>
              <a:buChar char="o"/>
            </a:pPr>
            <a:r>
              <a:rPr lang="ru-RU" sz="1600" dirty="0"/>
              <a:t>рекурсия увеличивает время выполнения, но не намного</a:t>
            </a:r>
            <a:endParaRPr sz="1600" dirty="0"/>
          </a:p>
          <a:p>
            <a:pPr>
              <a:spcBef>
                <a:spcPts val="800"/>
              </a:spcBef>
              <a:buSzPct val="120000"/>
              <a:buFont typeface="Arial"/>
              <a:buChar char="●"/>
            </a:pPr>
            <a:r>
              <a:rPr lang="ru-RU" sz="1800" dirty="0"/>
              <a:t>Итак будет</a:t>
            </a:r>
            <a:r>
              <a:rPr lang="en-US" sz="1800" dirty="0"/>
              <a:t> </a:t>
            </a:r>
            <a:r>
              <a:rPr lang="en-US" sz="1800" b="1" dirty="0">
                <a:solidFill>
                  <a:srgbClr val="FF0000"/>
                </a:solidFill>
              </a:rPr>
              <a:t>log</a:t>
            </a:r>
            <a:r>
              <a:rPr lang="en-US" sz="1800" b="1" baseline="-25000" dirty="0">
                <a:solidFill>
                  <a:srgbClr val="FF0000"/>
                </a:solidFill>
              </a:rPr>
              <a:t>2</a:t>
            </a:r>
            <a:r>
              <a:rPr lang="en-US" sz="1800" b="1" dirty="0">
                <a:solidFill>
                  <a:srgbClr val="FF0000"/>
                </a:solidFill>
              </a:rPr>
              <a:t>N</a:t>
            </a:r>
            <a:r>
              <a:rPr lang="en-US" sz="1800" dirty="0"/>
              <a:t> </a:t>
            </a:r>
            <a:r>
              <a:rPr lang="ru-RU" sz="1800" dirty="0"/>
              <a:t>количество проходов </a:t>
            </a:r>
            <a:r>
              <a:rPr lang="ru-RU" sz="1800" dirty="0" err="1"/>
              <a:t>слитяния</a:t>
            </a:r>
            <a:r>
              <a:rPr lang="en-US" sz="1800" dirty="0"/>
              <a:t>, </a:t>
            </a:r>
            <a:r>
              <a:rPr lang="en-US" sz="1800" b="1" dirty="0">
                <a:solidFill>
                  <a:srgbClr val="FF0000"/>
                </a:solidFill>
              </a:rPr>
              <a:t>O(N)(log</a:t>
            </a:r>
            <a:r>
              <a:rPr lang="en-US" sz="1800" b="1" baseline="-25000" dirty="0">
                <a:solidFill>
                  <a:srgbClr val="FF0000"/>
                </a:solidFill>
              </a:rPr>
              <a:t>2</a:t>
            </a:r>
            <a:r>
              <a:rPr lang="en-US" sz="1800" b="1" dirty="0">
                <a:solidFill>
                  <a:srgbClr val="FF0000"/>
                </a:solidFill>
              </a:rPr>
              <a:t>N)</a:t>
            </a:r>
            <a:r>
              <a:rPr lang="en-US" dirty="0"/>
              <a:t> – </a:t>
            </a:r>
            <a:r>
              <a:rPr lang="ru-RU" sz="1800" dirty="0"/>
              <a:t>это  способ лучше чем </a:t>
            </a:r>
            <a:r>
              <a:rPr lang="en-US" sz="1800" b="1" dirty="0">
                <a:solidFill>
                  <a:srgbClr val="FF0000"/>
                </a:solidFill>
              </a:rPr>
              <a:t>O(N</a:t>
            </a:r>
            <a:r>
              <a:rPr lang="en-US" sz="1800" b="1" baseline="30000" dirty="0">
                <a:solidFill>
                  <a:srgbClr val="FF0000"/>
                </a:solidFill>
              </a:rPr>
              <a:t>2</a:t>
            </a:r>
            <a:r>
              <a:rPr lang="en-US" sz="1800" b="1" dirty="0">
                <a:solidFill>
                  <a:srgbClr val="FF0000"/>
                </a:solidFill>
              </a:rPr>
              <a:t>)</a:t>
            </a:r>
            <a:endParaRPr lang="en-US" sz="1600" dirty="0">
              <a:solidFill>
                <a:srgbClr val="000000"/>
              </a:solidFill>
            </a:endParaRPr>
          </a:p>
          <a:p>
            <a:pPr lvl="1" indent="-419100">
              <a:spcBef>
                <a:spcPts val="800"/>
              </a:spcBef>
              <a:buSzPct val="96000"/>
              <a:buFont typeface="Courier New" panose="02070309020205020404" pitchFamily="49" charset="0"/>
              <a:buChar char="o"/>
            </a:pPr>
            <a:r>
              <a:rPr lang="ru-RU" sz="1600" dirty="0">
                <a:solidFill>
                  <a:srgbClr val="000000"/>
                </a:solidFill>
              </a:rPr>
              <a:t>можно также отбросить базовый случай</a:t>
            </a:r>
            <a:r>
              <a:rPr lang="en" sz="1600" dirty="0">
                <a:solidFill>
                  <a:srgbClr val="000000"/>
                </a:solidFill>
              </a:rPr>
              <a:t> (2) </a:t>
            </a:r>
            <a:r>
              <a:rPr lang="ru-RU" sz="1600" dirty="0">
                <a:solidFill>
                  <a:srgbClr val="000000"/>
                </a:solidFill>
              </a:rPr>
              <a:t>и сказать </a:t>
            </a:r>
            <a:r>
              <a:rPr lang="en-US" sz="1600" b="1" dirty="0">
                <a:solidFill>
                  <a:srgbClr val="FF0000"/>
                </a:solidFill>
              </a:rPr>
              <a:t>O(</a:t>
            </a:r>
            <a:r>
              <a:rPr lang="en-US" sz="1600" b="1" dirty="0" err="1">
                <a:solidFill>
                  <a:srgbClr val="FF0000"/>
                </a:solidFill>
              </a:rPr>
              <a:t>NlogN</a:t>
            </a:r>
            <a:r>
              <a:rPr lang="en-US" sz="1600" b="1" dirty="0">
                <a:solidFill>
                  <a:srgbClr val="FF0000"/>
                </a:solidFill>
              </a:rPr>
              <a:t>)</a:t>
            </a:r>
            <a:r>
              <a:rPr lang="en-US" sz="1600" dirty="0">
                <a:solidFill>
                  <a:srgbClr val="000000"/>
                </a:solidFill>
              </a:rPr>
              <a:t>, </a:t>
            </a:r>
            <a:r>
              <a:rPr lang="ru-RU" sz="1600" dirty="0">
                <a:solidFill>
                  <a:srgbClr val="000000"/>
                </a:solidFill>
              </a:rPr>
              <a:t>поскольку мы можем игнорировать константы</a:t>
            </a:r>
            <a:endParaRPr sz="1600" dirty="0"/>
          </a:p>
        </p:txBody>
      </p:sp>
      <p:sp>
        <p:nvSpPr>
          <p:cNvPr id="348" name="Google Shape;348;p43"/>
          <p:cNvSpPr txBox="1">
            <a:spLocks noGrp="1"/>
          </p:cNvSpPr>
          <p:nvPr>
            <p:ph type="title"/>
          </p:nvPr>
        </p:nvSpPr>
        <p:spPr>
          <a:xfrm>
            <a:off x="298580" y="261257"/>
            <a:ext cx="8386331" cy="1424553"/>
          </a:xfrm>
          <a:prstGeom prst="rect">
            <a:avLst/>
          </a:prstGeom>
          <a:noFill/>
          <a:ln>
            <a:noFill/>
          </a:ln>
        </p:spPr>
        <p:txBody>
          <a:bodyPr spcFirstLastPara="1" wrap="square" lIns="91425" tIns="91425" rIns="91425" bIns="91425" anchor="b" anchorCtr="0">
            <a:noAutofit/>
          </a:bodyPr>
          <a:lstStyle/>
          <a:p>
            <a:r>
              <a:rPr lang="ru-RU" sz="4400" dirty="0">
                <a:solidFill>
                  <a:srgbClr val="0070C0"/>
                </a:solidFill>
                <a:latin typeface="Calibri Light" panose="020F0302020204030204"/>
                <a:ea typeface="+mj-ea"/>
              </a:rPr>
              <a:t>Рекурсия (сверху вниз) Сортировка слиянием</a:t>
            </a:r>
            <a:r>
              <a:rPr lang="en-US" sz="4400" dirty="0">
                <a:solidFill>
                  <a:srgbClr val="0070C0"/>
                </a:solidFill>
                <a:latin typeface="Calibri Light" panose="020F0302020204030204"/>
                <a:ea typeface="+mj-ea"/>
              </a:rPr>
              <a:t> (7/7)</a:t>
            </a:r>
            <a:endParaRPr sz="4400" dirty="0">
              <a:solidFill>
                <a:srgbClr val="0070C0"/>
              </a:solidFill>
              <a:latin typeface="Calibri Light" panose="020F0302020204030204"/>
              <a:ea typeface="+mj-ea"/>
            </a:endParaRPr>
          </a:p>
        </p:txBody>
      </p:sp>
      <p:sp>
        <p:nvSpPr>
          <p:cNvPr id="349" name="Google Shape;349;p43"/>
          <p:cNvSpPr txBox="1"/>
          <p:nvPr/>
        </p:nvSpPr>
        <p:spPr>
          <a:xfrm>
            <a:off x="6693488" y="5831474"/>
            <a:ext cx="1257075" cy="169277"/>
          </a:xfrm>
          <a:prstGeom prst="rect">
            <a:avLst/>
          </a:prstGeom>
          <a:noFill/>
          <a:ln>
            <a:noFill/>
          </a:ln>
        </p:spPr>
        <p:txBody>
          <a:bodyPr spcFirstLastPara="1" wrap="square" lIns="91425" tIns="45700" rIns="91425" bIns="45700" anchor="t" anchorCtr="0">
            <a:spAutoFit/>
          </a:bodyPr>
          <a:lstStyle/>
          <a:p>
            <a:pPr>
              <a:buClr>
                <a:srgbClr val="000000"/>
              </a:buClr>
              <a:buSzPts val="500"/>
            </a:pPr>
            <a:r>
              <a:rPr lang="en-US" sz="500">
                <a:solidFill>
                  <a:schemeClr val="lt1"/>
                </a:solidFill>
                <a:latin typeface="Arial"/>
                <a:ea typeface="Arial"/>
                <a:cs typeface="Arial"/>
                <a:sym typeface="Arial"/>
              </a:rPr>
              <a:t>Courtesy of Lina Sim, Mounika Dandu</a:t>
            </a:r>
            <a:endParaRPr sz="500">
              <a:solidFill>
                <a:schemeClr val="lt1"/>
              </a:solidFill>
              <a:latin typeface="Arial"/>
              <a:ea typeface="Arial"/>
              <a:cs typeface="Arial"/>
              <a:sym typeface="Arial"/>
            </a:endParaRPr>
          </a:p>
        </p:txBody>
      </p:sp>
    </p:spTree>
    <p:extLst>
      <p:ext uri="{BB962C8B-B14F-4D97-AF65-F5344CB8AC3E}">
        <p14:creationId xmlns:p14="http://schemas.microsoft.com/office/powerpoint/2010/main" val="40578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6"/>
                                        </p:tgtEl>
                                        <p:attrNameLst>
                                          <p:attrName>style.visibility</p:attrName>
                                        </p:attrNameLst>
                                      </p:cBhvr>
                                      <p:to>
                                        <p:strVal val="visible"/>
                                      </p:to>
                                    </p:set>
                                    <p:animEffect transition="in" filter="fade">
                                      <p:cBhvr>
                                        <p:cTn id="7" dur="500"/>
                                        <p:tgtEl>
                                          <p:spTgt spid="3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7">
                                            <p:txEl>
                                              <p:pRg st="1" end="1"/>
                                            </p:txEl>
                                          </p:spTgt>
                                        </p:tgtEl>
                                        <p:attrNameLst>
                                          <p:attrName>style.visibility</p:attrName>
                                        </p:attrNameLst>
                                      </p:cBhvr>
                                      <p:to>
                                        <p:strVal val="visible"/>
                                      </p:to>
                                    </p:set>
                                    <p:animEffect transition="in" filter="fade">
                                      <p:cBhvr>
                                        <p:cTn id="12" dur="1000"/>
                                        <p:tgtEl>
                                          <p:spTgt spid="3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7">
                                            <p:txEl>
                                              <p:pRg st="2" end="2"/>
                                            </p:txEl>
                                          </p:spTgt>
                                        </p:tgtEl>
                                        <p:attrNameLst>
                                          <p:attrName>style.visibility</p:attrName>
                                        </p:attrNameLst>
                                      </p:cBhvr>
                                      <p:to>
                                        <p:strVal val="visible"/>
                                      </p:to>
                                    </p:set>
                                    <p:animEffect transition="in" filter="fade">
                                      <p:cBhvr>
                                        <p:cTn id="17" dur="1000"/>
                                        <p:tgtEl>
                                          <p:spTgt spid="3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7">
                                            <p:txEl>
                                              <p:pRg st="3" end="3"/>
                                            </p:txEl>
                                          </p:spTgt>
                                        </p:tgtEl>
                                        <p:attrNameLst>
                                          <p:attrName>style.visibility</p:attrName>
                                        </p:attrNameLst>
                                      </p:cBhvr>
                                      <p:to>
                                        <p:strVal val="visible"/>
                                      </p:to>
                                    </p:set>
                                    <p:animEffect transition="in" filter="fade">
                                      <p:cBhvr>
                                        <p:cTn id="22" dur="1000"/>
                                        <p:tgtEl>
                                          <p:spTgt spid="3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7">
                                            <p:txEl>
                                              <p:pRg st="4" end="4"/>
                                            </p:txEl>
                                          </p:spTgt>
                                        </p:tgtEl>
                                        <p:attrNameLst>
                                          <p:attrName>style.visibility</p:attrName>
                                        </p:attrNameLst>
                                      </p:cBhvr>
                                      <p:to>
                                        <p:strVal val="visible"/>
                                      </p:to>
                                    </p:set>
                                    <p:animEffect transition="in" filter="fade">
                                      <p:cBhvr>
                                        <p:cTn id="27" dur="1000"/>
                                        <p:tgtEl>
                                          <p:spTgt spid="3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7">
                                            <p:txEl>
                                              <p:pRg st="5" end="5"/>
                                            </p:txEl>
                                          </p:spTgt>
                                        </p:tgtEl>
                                        <p:attrNameLst>
                                          <p:attrName>style.visibility</p:attrName>
                                        </p:attrNameLst>
                                      </p:cBhvr>
                                      <p:to>
                                        <p:strVal val="visible"/>
                                      </p:to>
                                    </p:set>
                                    <p:animEffect transition="in" filter="fade">
                                      <p:cBhvr>
                                        <p:cTn id="32" dur="1000"/>
                                        <p:tgtEl>
                                          <p:spTgt spid="3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44"/>
          <p:cNvPicPr preferRelativeResize="0"/>
          <p:nvPr/>
        </p:nvPicPr>
        <p:blipFill rotWithShape="1">
          <a:blip r:embed="rId3">
            <a:alphaModFix/>
          </a:blip>
          <a:srcRect/>
          <a:stretch/>
        </p:blipFill>
        <p:spPr>
          <a:xfrm>
            <a:off x="4804797" y="1877666"/>
            <a:ext cx="4426873" cy="3818282"/>
          </a:xfrm>
          <a:prstGeom prst="rect">
            <a:avLst/>
          </a:prstGeom>
          <a:noFill/>
          <a:ln>
            <a:noFill/>
          </a:ln>
        </p:spPr>
      </p:pic>
      <p:sp>
        <p:nvSpPr>
          <p:cNvPr id="355" name="Google Shape;355;p44"/>
          <p:cNvSpPr txBox="1">
            <a:spLocks noGrp="1"/>
          </p:cNvSpPr>
          <p:nvPr>
            <p:ph type="body" idx="1"/>
          </p:nvPr>
        </p:nvSpPr>
        <p:spPr>
          <a:xfrm>
            <a:off x="373224" y="1162053"/>
            <a:ext cx="4884576" cy="5358666"/>
          </a:xfrm>
          <a:prstGeom prst="rect">
            <a:avLst/>
          </a:prstGeom>
          <a:noFill/>
          <a:ln>
            <a:noFill/>
          </a:ln>
        </p:spPr>
        <p:txBody>
          <a:bodyPr spcFirstLastPara="1" wrap="square" lIns="91425" tIns="91425" rIns="91425" bIns="91425" anchor="ctr" anchorCtr="0">
            <a:noAutofit/>
          </a:bodyPr>
          <a:lstStyle/>
          <a:p>
            <a:pPr>
              <a:spcBef>
                <a:spcPts val="600"/>
              </a:spcBef>
              <a:buSzPts val="2000"/>
              <a:buFont typeface="Arial"/>
              <a:buChar char="●"/>
            </a:pPr>
            <a:r>
              <a:rPr lang="en-US" sz="1800" dirty="0"/>
              <a:t>Merge sort</a:t>
            </a:r>
            <a:r>
              <a:rPr lang="ru-RU" sz="1800" dirty="0"/>
              <a:t> также может быть реализован итеративно ... </a:t>
            </a:r>
            <a:r>
              <a:rPr lang="ru-RU" sz="1800" dirty="0" err="1"/>
              <a:t>нерекурсивно</a:t>
            </a:r>
            <a:r>
              <a:rPr lang="ru-RU" sz="1800" dirty="0"/>
              <a:t>!</a:t>
            </a:r>
            <a:endParaRPr sz="1800" dirty="0"/>
          </a:p>
          <a:p>
            <a:pPr>
              <a:spcBef>
                <a:spcPts val="600"/>
              </a:spcBef>
              <a:buSzPts val="2000"/>
              <a:buFont typeface="Arial"/>
              <a:buChar char="●"/>
            </a:pPr>
            <a:r>
              <a:rPr lang="ru-RU" sz="1800" dirty="0"/>
              <a:t>Цикл через массив размера </a:t>
            </a:r>
            <a:r>
              <a:rPr lang="en-US" sz="1800" dirty="0"/>
              <a:t>N, </a:t>
            </a:r>
            <a:r>
              <a:rPr lang="ru-RU" sz="1800" dirty="0"/>
              <a:t>сортируя 2и каждые элемента,</a:t>
            </a:r>
            <a:r>
              <a:rPr lang="en-US" sz="1800" dirty="0"/>
              <a:t>. </a:t>
            </a:r>
            <a:r>
              <a:rPr lang="ru-RU" sz="1800" dirty="0"/>
              <a:t>Повторите цикл по массиву еще раз, объединив 2 отсортированных элемента в отсортированный элемент размера 4. Повторяйте, пока не останется один элемент размера </a:t>
            </a:r>
            <a:r>
              <a:rPr lang="en" sz="1800" dirty="0"/>
              <a:t>N!</a:t>
            </a:r>
            <a:endParaRPr sz="1800" dirty="0"/>
          </a:p>
          <a:p>
            <a:pPr indent="-457200">
              <a:spcBef>
                <a:spcPts val="600"/>
              </a:spcBef>
              <a:buSzPts val="2000"/>
            </a:pPr>
            <a:r>
              <a:rPr lang="ru-RU" sz="1800" dirty="0"/>
              <a:t>Количество </a:t>
            </a:r>
            <a:r>
              <a:rPr lang="ru-RU" sz="1800" b="1" dirty="0">
                <a:solidFill>
                  <a:srgbClr val="FF0000"/>
                </a:solidFill>
              </a:rPr>
              <a:t>итераций</a:t>
            </a:r>
            <a:r>
              <a:rPr lang="en-US" sz="1800" dirty="0"/>
              <a:t> </a:t>
            </a:r>
            <a:r>
              <a:rPr lang="ru-RU" sz="1800" dirty="0"/>
              <a:t> будет </a:t>
            </a:r>
            <a:r>
              <a:rPr lang="en-US" sz="1800" b="1" dirty="0">
                <a:solidFill>
                  <a:srgbClr val="FF0000"/>
                </a:solidFill>
              </a:rPr>
              <a:t>log</a:t>
            </a:r>
            <a:r>
              <a:rPr lang="en-US" sz="1800" b="1" baseline="-25000" dirty="0">
                <a:solidFill>
                  <a:srgbClr val="FF0000"/>
                </a:solidFill>
              </a:rPr>
              <a:t>2</a:t>
            </a:r>
            <a:r>
              <a:rPr lang="en-US" sz="1800" b="1" dirty="0">
                <a:solidFill>
                  <a:srgbClr val="FF0000"/>
                </a:solidFill>
              </a:rPr>
              <a:t>N</a:t>
            </a:r>
            <a:r>
              <a:rPr lang="en-US" sz="1800" dirty="0"/>
              <a:t>, </a:t>
            </a:r>
            <a:r>
              <a:rPr lang="ru-RU" sz="1800" dirty="0"/>
              <a:t>округлено до ближайшего целого числа. 1000 элементов в списке, </a:t>
            </a:r>
            <a:r>
              <a:rPr lang="ru-RU" sz="1800" b="1" dirty="0">
                <a:solidFill>
                  <a:srgbClr val="FF0000"/>
                </a:solidFill>
              </a:rPr>
              <a:t>всего 10 итераций </a:t>
            </a:r>
          </a:p>
          <a:p>
            <a:pPr indent="-457200">
              <a:spcBef>
                <a:spcPts val="600"/>
              </a:spcBef>
              <a:buSzPts val="2000"/>
            </a:pPr>
            <a:r>
              <a:rPr lang="ru-RU" sz="1800" dirty="0"/>
              <a:t>Итеративная сортировка слиянием позволяет избежать вызовов вложенных методов, вызванных рекурсией! </a:t>
            </a:r>
            <a:endParaRPr sz="1800" dirty="0">
              <a:solidFill>
                <a:srgbClr val="FF0000"/>
              </a:solidFill>
            </a:endParaRPr>
          </a:p>
        </p:txBody>
      </p:sp>
      <p:sp>
        <p:nvSpPr>
          <p:cNvPr id="356" name="Google Shape;356;p44"/>
          <p:cNvSpPr txBox="1"/>
          <p:nvPr/>
        </p:nvSpPr>
        <p:spPr>
          <a:xfrm>
            <a:off x="373224" y="337283"/>
            <a:ext cx="8357987" cy="969004"/>
          </a:xfrm>
          <a:prstGeom prst="rect">
            <a:avLst/>
          </a:prstGeom>
          <a:noFill/>
          <a:ln>
            <a:noFill/>
          </a:ln>
        </p:spPr>
        <p:txBody>
          <a:bodyPr spcFirstLastPara="1" wrap="square" lIns="91425" tIns="91425" rIns="91425" bIns="91425" anchor="b" anchorCtr="0">
            <a:noAutofit/>
          </a:bodyPr>
          <a:lstStyle/>
          <a:p>
            <a:pPr defTabSz="914400">
              <a:buClr>
                <a:schemeClr val="dk1"/>
              </a:buClr>
              <a:buSzPts val="3600"/>
            </a:pPr>
            <a:r>
              <a:rPr lang="ru-RU" sz="4400" b="1" dirty="0">
                <a:solidFill>
                  <a:srgbClr val="0070C0"/>
                </a:solidFill>
                <a:latin typeface="Calibri Light" panose="020F0302020204030204"/>
                <a:ea typeface="+mj-ea"/>
                <a:cs typeface="Arial"/>
                <a:sym typeface="Arial"/>
              </a:rPr>
              <a:t>Итеративная </a:t>
            </a:r>
            <a:r>
              <a:rPr lang="en-US" sz="4400" b="1" dirty="0">
                <a:solidFill>
                  <a:srgbClr val="0070C0"/>
                </a:solidFill>
                <a:latin typeface="Calibri Light" panose="020F0302020204030204"/>
                <a:ea typeface="+mj-ea"/>
                <a:cs typeface="Arial"/>
                <a:sym typeface="Arial"/>
              </a:rPr>
              <a:t>(</a:t>
            </a:r>
            <a:r>
              <a:rPr lang="ru-RU" sz="4400" b="1" dirty="0">
                <a:solidFill>
                  <a:srgbClr val="0070C0"/>
                </a:solidFill>
                <a:latin typeface="Calibri Light" panose="020F0302020204030204"/>
                <a:ea typeface="+mj-ea"/>
                <a:cs typeface="Arial"/>
                <a:sym typeface="Arial"/>
              </a:rPr>
              <a:t>Снизу –вверх) сортировка слиянием</a:t>
            </a:r>
            <a:endParaRPr sz="4400" b="1" dirty="0">
              <a:solidFill>
                <a:srgbClr val="0070C0"/>
              </a:solidFill>
              <a:latin typeface="Calibri Light" panose="020F0302020204030204"/>
              <a:ea typeface="+mj-ea"/>
              <a:cs typeface="Arial"/>
              <a:sym typeface="Arial"/>
            </a:endParaRPr>
          </a:p>
        </p:txBody>
      </p:sp>
    </p:spTree>
    <p:extLst>
      <p:ext uri="{BB962C8B-B14F-4D97-AF65-F5344CB8AC3E}">
        <p14:creationId xmlns:p14="http://schemas.microsoft.com/office/powerpoint/2010/main" val="195659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5">
                                            <p:txEl>
                                              <p:pRg st="0" end="0"/>
                                            </p:txEl>
                                          </p:spTgt>
                                        </p:tgtEl>
                                        <p:attrNameLst>
                                          <p:attrName>style.visibility</p:attrName>
                                        </p:attrNameLst>
                                      </p:cBhvr>
                                      <p:to>
                                        <p:strVal val="visible"/>
                                      </p:to>
                                    </p:set>
                                    <p:animEffect transition="in" filter="fade">
                                      <p:cBhvr>
                                        <p:cTn id="7" dur="500"/>
                                        <p:tgtEl>
                                          <p:spTgt spid="3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5">
                                            <p:txEl>
                                              <p:pRg st="1" end="1"/>
                                            </p:txEl>
                                          </p:spTgt>
                                        </p:tgtEl>
                                        <p:attrNameLst>
                                          <p:attrName>style.visibility</p:attrName>
                                        </p:attrNameLst>
                                      </p:cBhvr>
                                      <p:to>
                                        <p:strVal val="visible"/>
                                      </p:to>
                                    </p:set>
                                    <p:animEffect transition="in" filter="fade">
                                      <p:cBhvr>
                                        <p:cTn id="12" dur="500"/>
                                        <p:tgtEl>
                                          <p:spTgt spid="3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5">
                                            <p:txEl>
                                              <p:pRg st="2" end="2"/>
                                            </p:txEl>
                                          </p:spTgt>
                                        </p:tgtEl>
                                        <p:attrNameLst>
                                          <p:attrName>style.visibility</p:attrName>
                                        </p:attrNameLst>
                                      </p:cBhvr>
                                      <p:to>
                                        <p:strVal val="visible"/>
                                      </p:to>
                                    </p:set>
                                    <p:animEffect transition="in" filter="fade">
                                      <p:cBhvr>
                                        <p:cTn id="17" dur="500"/>
                                        <p:tgtEl>
                                          <p:spTgt spid="3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5">
                                            <p:txEl>
                                              <p:pRg st="3" end="3"/>
                                            </p:txEl>
                                          </p:spTgt>
                                        </p:tgtEl>
                                        <p:attrNameLst>
                                          <p:attrName>style.visibility</p:attrName>
                                        </p:attrNameLst>
                                      </p:cBhvr>
                                      <p:to>
                                        <p:strVal val="visible"/>
                                      </p:to>
                                    </p:set>
                                    <p:animEffect transition="in" filter="fade">
                                      <p:cBhvr>
                                        <p:cTn id="22" dur="500"/>
                                        <p:tgtEl>
                                          <p:spTgt spid="3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5"/>
          <p:cNvSpPr txBox="1">
            <a:spLocks noGrp="1"/>
          </p:cNvSpPr>
          <p:nvPr>
            <p:ph type="title"/>
          </p:nvPr>
        </p:nvSpPr>
        <p:spPr>
          <a:xfrm>
            <a:off x="329959" y="557362"/>
            <a:ext cx="8348638" cy="1384995"/>
          </a:xfrm>
          <a:prstGeom prst="rect">
            <a:avLst/>
          </a:prstGeom>
          <a:noFill/>
          <a:ln>
            <a:noFill/>
          </a:ln>
        </p:spPr>
        <p:txBody>
          <a:bodyPr spcFirstLastPara="1" wrap="square" lIns="91425" tIns="91425" rIns="91425" bIns="91425" anchor="b" anchorCtr="0">
            <a:noAutofit/>
          </a:bodyPr>
          <a:lstStyle/>
          <a:p>
            <a:r>
              <a:rPr lang="ru-RU" sz="4400" dirty="0">
                <a:solidFill>
                  <a:srgbClr val="0070C0"/>
                </a:solidFill>
                <a:latin typeface="Calibri Light" panose="020F0302020204030204"/>
                <a:ea typeface="+mj-ea"/>
              </a:rPr>
              <a:t>Сравнение алгоритмов сортировки</a:t>
            </a:r>
            <a:endParaRPr sz="4400" dirty="0">
              <a:solidFill>
                <a:srgbClr val="0070C0"/>
              </a:solidFill>
              <a:latin typeface="Calibri Light" panose="020F0302020204030204"/>
              <a:ea typeface="+mj-ea"/>
            </a:endParaRPr>
          </a:p>
        </p:txBody>
      </p:sp>
      <p:sp>
        <p:nvSpPr>
          <p:cNvPr id="363" name="Google Shape;363;p45"/>
          <p:cNvSpPr txBox="1"/>
          <p:nvPr/>
        </p:nvSpPr>
        <p:spPr>
          <a:xfrm>
            <a:off x="3583881" y="4489340"/>
            <a:ext cx="1907472" cy="307777"/>
          </a:xfrm>
          <a:prstGeom prst="rect">
            <a:avLst/>
          </a:prstGeom>
          <a:noFill/>
          <a:ln>
            <a:noFill/>
          </a:ln>
        </p:spPr>
        <p:txBody>
          <a:bodyPr spcFirstLastPara="1" wrap="square" lIns="91425" tIns="45700" rIns="91425" bIns="45700" anchor="t" anchorCtr="0">
            <a:noAutofit/>
          </a:bodyPr>
          <a:lstStyle/>
          <a:p>
            <a:pPr>
              <a:buClr>
                <a:srgbClr val="000000"/>
              </a:buClr>
              <a:buSzPts val="1400"/>
            </a:pPr>
            <a:r>
              <a:rPr lang="en-US" sz="1400">
                <a:solidFill>
                  <a:srgbClr val="000000"/>
                </a:solidFill>
                <a:latin typeface="Arial"/>
                <a:ea typeface="Arial"/>
                <a:cs typeface="Arial"/>
                <a:sym typeface="Arial"/>
              </a:rPr>
              <a:t>Insertion Sort – O(N</a:t>
            </a:r>
            <a:r>
              <a:rPr lang="en-US" sz="1400" baseline="30000">
                <a:solidFill>
                  <a:srgbClr val="000000"/>
                </a:solidFill>
                <a:latin typeface="Arial"/>
                <a:ea typeface="Arial"/>
                <a:cs typeface="Arial"/>
                <a:sym typeface="Arial"/>
              </a:rPr>
              <a:t>2</a:t>
            </a:r>
            <a:r>
              <a:rPr lang="en-US" sz="14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p:txBody>
      </p:sp>
      <p:sp>
        <p:nvSpPr>
          <p:cNvPr id="365" name="Google Shape;365;p45"/>
          <p:cNvSpPr txBox="1"/>
          <p:nvPr/>
        </p:nvSpPr>
        <p:spPr>
          <a:xfrm>
            <a:off x="889113" y="4481807"/>
            <a:ext cx="1777905" cy="307777"/>
          </a:xfrm>
          <a:prstGeom prst="rect">
            <a:avLst/>
          </a:prstGeom>
          <a:noFill/>
          <a:ln>
            <a:noFill/>
          </a:ln>
        </p:spPr>
        <p:txBody>
          <a:bodyPr spcFirstLastPara="1" wrap="square" lIns="91425" tIns="45700" rIns="91425" bIns="45700" anchor="t" anchorCtr="0">
            <a:noAutofit/>
          </a:bodyPr>
          <a:lstStyle/>
          <a:p>
            <a:pPr>
              <a:buClr>
                <a:srgbClr val="000000"/>
              </a:buClr>
              <a:buSzPts val="1400"/>
            </a:pPr>
            <a:r>
              <a:rPr lang="en-US" sz="1400">
                <a:solidFill>
                  <a:srgbClr val="000000"/>
                </a:solidFill>
                <a:latin typeface="Arial"/>
                <a:ea typeface="Arial"/>
                <a:cs typeface="Arial"/>
                <a:sym typeface="Arial"/>
              </a:rPr>
              <a:t>Bubble Sort – O(N</a:t>
            </a:r>
            <a:r>
              <a:rPr lang="en-US" sz="1400" baseline="30000">
                <a:solidFill>
                  <a:srgbClr val="000000"/>
                </a:solidFill>
                <a:latin typeface="Arial"/>
                <a:ea typeface="Arial"/>
                <a:cs typeface="Arial"/>
                <a:sym typeface="Arial"/>
              </a:rPr>
              <a:t>2</a:t>
            </a:r>
            <a:r>
              <a:rPr lang="en-US" sz="14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p:txBody>
      </p:sp>
      <p:sp>
        <p:nvSpPr>
          <p:cNvPr id="367" name="Google Shape;367;p45"/>
          <p:cNvSpPr txBox="1"/>
          <p:nvPr/>
        </p:nvSpPr>
        <p:spPr>
          <a:xfrm>
            <a:off x="6385867" y="4496403"/>
            <a:ext cx="1967172" cy="307777"/>
          </a:xfrm>
          <a:prstGeom prst="rect">
            <a:avLst/>
          </a:prstGeom>
          <a:noFill/>
          <a:ln>
            <a:noFill/>
          </a:ln>
        </p:spPr>
        <p:txBody>
          <a:bodyPr spcFirstLastPara="1" wrap="square" lIns="91425" tIns="45700" rIns="91425" bIns="45700" anchor="t" anchorCtr="0">
            <a:noAutofit/>
          </a:bodyPr>
          <a:lstStyle/>
          <a:p>
            <a:pPr>
              <a:buClr>
                <a:srgbClr val="000000"/>
              </a:buClr>
              <a:buSzPts val="1400"/>
            </a:pPr>
            <a:r>
              <a:rPr lang="en-US" sz="1400">
                <a:solidFill>
                  <a:srgbClr val="000000"/>
                </a:solidFill>
                <a:latin typeface="Arial"/>
                <a:ea typeface="Arial"/>
                <a:cs typeface="Arial"/>
                <a:sym typeface="Arial"/>
              </a:rPr>
              <a:t>Merge </a:t>
            </a:r>
            <a:r>
              <a:rPr lang="en-US" sz="1400">
                <a:solidFill>
                  <a:schemeClr val="dk1"/>
                </a:solidFill>
                <a:latin typeface="Arial"/>
                <a:ea typeface="Arial"/>
                <a:cs typeface="Arial"/>
                <a:sym typeface="Arial"/>
              </a:rPr>
              <a:t>Sort  - (Nlog</a:t>
            </a:r>
            <a:r>
              <a:rPr lang="en-US" sz="1400" baseline="-25000">
                <a:solidFill>
                  <a:schemeClr val="dk1"/>
                </a:solidFill>
                <a:latin typeface="Arial"/>
                <a:ea typeface="Arial"/>
                <a:cs typeface="Arial"/>
                <a:sym typeface="Arial"/>
              </a:rPr>
              <a:t>2</a:t>
            </a:r>
            <a:r>
              <a:rPr lang="en-US" sz="1400">
                <a:solidFill>
                  <a:schemeClr val="dk1"/>
                </a:solidFill>
                <a:latin typeface="Arial"/>
                <a:ea typeface="Arial"/>
                <a:cs typeface="Arial"/>
                <a:sym typeface="Arial"/>
              </a:rPr>
              <a:t>N)</a:t>
            </a:r>
            <a:endParaRPr sz="1400">
              <a:solidFill>
                <a:srgbClr val="000000"/>
              </a:solidFill>
              <a:latin typeface="Arial"/>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31" y="2304138"/>
            <a:ext cx="2123666" cy="212366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6297" y="2364651"/>
            <a:ext cx="2002640" cy="200264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3007" y="2289525"/>
            <a:ext cx="2152892" cy="2152892"/>
          </a:xfrm>
          <a:prstGeom prst="rect">
            <a:avLst/>
          </a:prstGeom>
        </p:spPr>
      </p:pic>
      <p:sp>
        <p:nvSpPr>
          <p:cNvPr id="2" name="TextBox 1">
            <a:hlinkClick r:id="rId6"/>
            <a:extLst>
              <a:ext uri="{FF2B5EF4-FFF2-40B4-BE49-F238E27FC236}">
                <a16:creationId xmlns:a16="http://schemas.microsoft.com/office/drawing/2014/main" id="{30F2762E-CA08-3967-5782-F34B7CD6CD14}"/>
              </a:ext>
            </a:extLst>
          </p:cNvPr>
          <p:cNvSpPr txBox="1"/>
          <p:nvPr/>
        </p:nvSpPr>
        <p:spPr>
          <a:xfrm>
            <a:off x="338162" y="4789585"/>
            <a:ext cx="8348638" cy="1384995"/>
          </a:xfrm>
          <a:prstGeom prst="rect">
            <a:avLst/>
          </a:prstGeom>
          <a:noFill/>
        </p:spPr>
        <p:txBody>
          <a:bodyPr wrap="square" rtlCol="0">
            <a:spAutoFit/>
          </a:bodyPr>
          <a:lstStyle/>
          <a:p>
            <a:r>
              <a:rPr lang="ru-RU" sz="2800" dirty="0">
                <a:solidFill>
                  <a:schemeClr val="dk1"/>
                </a:solidFill>
                <a:latin typeface="Arial"/>
                <a:ea typeface="Arial"/>
                <a:cs typeface="Arial"/>
                <a:sym typeface="Arial"/>
                <a:hlinkClick r:id="rId6"/>
              </a:rPr>
              <a:t>Давайте посмотрим как работают итеративные алгоритмы</a:t>
            </a:r>
            <a:endParaRPr lang="ru-RU" sz="2800" dirty="0">
              <a:solidFill>
                <a:schemeClr val="dk1"/>
              </a:solidFill>
              <a:latin typeface="Arial"/>
              <a:ea typeface="Arial"/>
              <a:cs typeface="Arial"/>
              <a:sym typeface="Arial"/>
            </a:endParaRPr>
          </a:p>
          <a:p>
            <a:endParaRPr lang="ru-RU" sz="2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5233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6"/>
          <p:cNvSpPr txBox="1"/>
          <p:nvPr/>
        </p:nvSpPr>
        <p:spPr>
          <a:xfrm>
            <a:off x="705175" y="1087103"/>
            <a:ext cx="8070980" cy="727895"/>
          </a:xfrm>
          <a:prstGeom prst="rect">
            <a:avLst/>
          </a:prstGeom>
          <a:noFill/>
          <a:ln>
            <a:noFill/>
          </a:ln>
        </p:spPr>
        <p:txBody>
          <a:bodyPr spcFirstLastPara="1" wrap="square" lIns="91425" tIns="45700" rIns="91425" bIns="45700" anchor="t" anchorCtr="0">
            <a:noAutofit/>
          </a:bodyPr>
          <a:lstStyle/>
          <a:p>
            <a:pPr marL="117475">
              <a:buClr>
                <a:srgbClr val="000000"/>
              </a:buClr>
              <a:buSzPts val="3600"/>
            </a:pPr>
            <a:r>
              <a:rPr lang="ru-RU" sz="4400" b="1" dirty="0">
                <a:solidFill>
                  <a:srgbClr val="0070C0"/>
                </a:solidFill>
                <a:latin typeface="Calibri Light" panose="020F0302020204030204"/>
                <a:ea typeface="+mj-ea"/>
                <a:cs typeface="Arial"/>
                <a:sym typeface="Arial"/>
              </a:rPr>
              <a:t>Вопрос</a:t>
            </a:r>
            <a:endParaRPr sz="4400" b="1" dirty="0">
              <a:solidFill>
                <a:srgbClr val="0070C0"/>
              </a:solidFill>
              <a:latin typeface="Calibri Light" panose="020F0302020204030204"/>
              <a:ea typeface="+mj-ea"/>
              <a:cs typeface="Arial"/>
              <a:sym typeface="Arial"/>
            </a:endParaRPr>
          </a:p>
        </p:txBody>
      </p:sp>
      <p:sp>
        <p:nvSpPr>
          <p:cNvPr id="374" name="Google Shape;374;p46"/>
          <p:cNvSpPr txBox="1">
            <a:spLocks noGrp="1"/>
          </p:cNvSpPr>
          <p:nvPr>
            <p:ph type="body" idx="1"/>
          </p:nvPr>
        </p:nvSpPr>
        <p:spPr>
          <a:xfrm>
            <a:off x="473675" y="1687168"/>
            <a:ext cx="8302480" cy="3719781"/>
          </a:xfrm>
          <a:prstGeom prst="rect">
            <a:avLst/>
          </a:prstGeom>
          <a:noFill/>
          <a:ln>
            <a:noFill/>
          </a:ln>
        </p:spPr>
        <p:txBody>
          <a:bodyPr spcFirstLastPara="1" wrap="square" lIns="91425" tIns="91425" rIns="91425" bIns="91425" anchor="ctr" anchorCtr="0">
            <a:noAutofit/>
          </a:bodyPr>
          <a:lstStyle/>
          <a:p>
            <a:pPr marL="38100" indent="0" algn="l">
              <a:spcBef>
                <a:spcPts val="0"/>
              </a:spcBef>
              <a:buSzPts val="2400"/>
            </a:pPr>
            <a:r>
              <a:rPr lang="ru-RU" sz="2400" dirty="0"/>
              <a:t>Какой алгоритм сортировки, который мы рассмотрели, является самым быстрым (с точки зрения времени выполнения в наихудшем случае)?</a:t>
            </a:r>
            <a:endParaRPr sz="2400" dirty="0"/>
          </a:p>
          <a:p>
            <a:pPr marL="495300" indent="-457200" algn="l">
              <a:spcBef>
                <a:spcPts val="1400"/>
              </a:spcBef>
              <a:buSzPts val="2400"/>
              <a:buFont typeface="Merriweather Sans"/>
              <a:buAutoNum type="alphaUcPeriod"/>
            </a:pPr>
            <a:r>
              <a:rPr lang="en-US" sz="2400" dirty="0"/>
              <a:t>Bubble Sort</a:t>
            </a:r>
            <a:endParaRPr sz="2400" dirty="0"/>
          </a:p>
          <a:p>
            <a:pPr marL="495300" indent="-457200" algn="l">
              <a:spcBef>
                <a:spcPts val="1400"/>
              </a:spcBef>
              <a:buSzPts val="2400"/>
              <a:buFont typeface="Merriweather Sans"/>
              <a:buAutoNum type="alphaUcPeriod"/>
            </a:pPr>
            <a:r>
              <a:rPr lang="en-US" sz="2400" dirty="0"/>
              <a:t>Insertion Sort</a:t>
            </a:r>
            <a:endParaRPr sz="2400" dirty="0"/>
          </a:p>
          <a:p>
            <a:pPr marL="495300" indent="-457200" algn="l">
              <a:spcBef>
                <a:spcPts val="1400"/>
              </a:spcBef>
              <a:buSzPts val="2400"/>
              <a:buFont typeface="Merriweather Sans"/>
              <a:buAutoNum type="alphaUcPeriod"/>
            </a:pPr>
            <a:r>
              <a:rPr lang="en-US" sz="2400" dirty="0"/>
              <a:t>Merge Sort</a:t>
            </a:r>
            <a:endParaRPr sz="2400" dirty="0"/>
          </a:p>
          <a:p>
            <a:pPr marL="495300" indent="-457200" algn="l">
              <a:spcBef>
                <a:spcPts val="1400"/>
              </a:spcBef>
              <a:buSzPts val="2400"/>
              <a:buFont typeface="Merriweather Sans"/>
              <a:buAutoNum type="alphaUcPeriod"/>
            </a:pPr>
            <a:r>
              <a:rPr lang="en-US" sz="2400" dirty="0"/>
              <a:t>Selection Sort</a:t>
            </a:r>
            <a:endParaRPr sz="2000" dirty="0"/>
          </a:p>
        </p:txBody>
      </p:sp>
      <p:sp>
        <p:nvSpPr>
          <p:cNvPr id="2" name="TextBox 1">
            <a:extLst>
              <a:ext uri="{FF2B5EF4-FFF2-40B4-BE49-F238E27FC236}">
                <a16:creationId xmlns:a16="http://schemas.microsoft.com/office/drawing/2014/main" id="{7BCAFD68-09DD-0C43-A184-D03707F3B936}"/>
              </a:ext>
            </a:extLst>
          </p:cNvPr>
          <p:cNvSpPr txBox="1"/>
          <p:nvPr/>
        </p:nvSpPr>
        <p:spPr>
          <a:xfrm>
            <a:off x="2239347" y="5766318"/>
            <a:ext cx="5411755" cy="646331"/>
          </a:xfrm>
          <a:prstGeom prst="rect">
            <a:avLst/>
          </a:prstGeom>
          <a:noFill/>
        </p:spPr>
        <p:txBody>
          <a:bodyPr wrap="square" rtlCol="0">
            <a:spAutoFit/>
          </a:bodyPr>
          <a:lstStyle/>
          <a:p>
            <a:r>
              <a:rPr lang="ru-RU" sz="1800" dirty="0">
                <a:solidFill>
                  <a:schemeClr val="dk1"/>
                </a:solidFill>
                <a:latin typeface="Arial"/>
                <a:ea typeface="Arial"/>
                <a:cs typeface="Arial"/>
                <a:sym typeface="Arial"/>
              </a:rPr>
              <a:t>Подробно можно посмотреть здесь </a:t>
            </a:r>
            <a:r>
              <a:rPr lang="en-US" sz="1800" b="0" i="0" u="none" strike="noStrike" cap="none" dirty="0">
                <a:solidFill>
                  <a:schemeClr val="dk1"/>
                </a:solidFill>
                <a:latin typeface="Arial"/>
                <a:ea typeface="Arial"/>
                <a:cs typeface="Arial"/>
                <a:sym typeface="Arial"/>
              </a:rPr>
              <a:t>http://</a:t>
            </a:r>
            <a:r>
              <a:rPr lang="en-US" sz="1800" b="0" i="0" u="none" strike="noStrike" cap="none" dirty="0" err="1">
                <a:solidFill>
                  <a:schemeClr val="dk1"/>
                </a:solidFill>
                <a:latin typeface="Arial"/>
                <a:ea typeface="Arial"/>
                <a:cs typeface="Arial"/>
                <a:sym typeface="Arial"/>
              </a:rPr>
              <a:t>www.sorting-algorithms.com</a:t>
            </a:r>
            <a:r>
              <a:rPr lang="en-US" sz="1800" b="0" i="0" u="none" strike="noStrike" cap="none" dirty="0">
                <a:solidFill>
                  <a:schemeClr val="dk1"/>
                </a:solidFill>
                <a:latin typeface="Arial"/>
                <a:ea typeface="Arial"/>
                <a:cs typeface="Arial"/>
                <a:sym typeface="Arial"/>
              </a:rPr>
              <a:t>/</a:t>
            </a:r>
          </a:p>
        </p:txBody>
      </p:sp>
    </p:spTree>
    <p:extLst>
      <p:ext uri="{BB962C8B-B14F-4D97-AF65-F5344CB8AC3E}">
        <p14:creationId xmlns:p14="http://schemas.microsoft.com/office/powerpoint/2010/main" val="31247444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7"/>
          <p:cNvSpPr txBox="1">
            <a:spLocks noGrp="1"/>
          </p:cNvSpPr>
          <p:nvPr>
            <p:ph type="title"/>
          </p:nvPr>
        </p:nvSpPr>
        <p:spPr>
          <a:xfrm>
            <a:off x="913343" y="317240"/>
            <a:ext cx="8230657" cy="638355"/>
          </a:xfrm>
          <a:prstGeom prst="rect">
            <a:avLst/>
          </a:prstGeom>
          <a:noFill/>
          <a:ln>
            <a:noFill/>
          </a:ln>
        </p:spPr>
        <p:txBody>
          <a:bodyPr spcFirstLastPara="1" wrap="square" lIns="91425" tIns="91425" rIns="91425" bIns="91425" anchor="b" anchorCtr="0">
            <a:noAutofit/>
          </a:bodyPr>
          <a:lstStyle/>
          <a:p>
            <a:pPr marL="117475" defTabSz="457200">
              <a:buClr>
                <a:srgbClr val="000000"/>
              </a:buClr>
            </a:pPr>
            <a:r>
              <a:rPr lang="ru-RU" sz="4400" dirty="0">
                <a:solidFill>
                  <a:srgbClr val="0070C0"/>
                </a:solidFill>
                <a:latin typeface="Calibri Light" panose="020F0302020204030204"/>
                <a:ea typeface="+mj-ea"/>
              </a:rPr>
              <a:t>Резюме</a:t>
            </a:r>
            <a:endParaRPr sz="4400" dirty="0">
              <a:solidFill>
                <a:srgbClr val="0070C0"/>
              </a:solidFill>
              <a:latin typeface="Calibri Light" panose="020F0302020204030204"/>
              <a:ea typeface="+mj-ea"/>
            </a:endParaRPr>
          </a:p>
        </p:txBody>
      </p:sp>
      <p:sp>
        <p:nvSpPr>
          <p:cNvPr id="380" name="Google Shape;380;p47"/>
          <p:cNvSpPr txBox="1">
            <a:spLocks noGrp="1"/>
          </p:cNvSpPr>
          <p:nvPr>
            <p:ph type="body" idx="1"/>
          </p:nvPr>
        </p:nvSpPr>
        <p:spPr>
          <a:xfrm>
            <a:off x="189781" y="1414732"/>
            <a:ext cx="8453887" cy="4968815"/>
          </a:xfrm>
          <a:prstGeom prst="rect">
            <a:avLst/>
          </a:prstGeom>
          <a:noFill/>
          <a:ln>
            <a:noFill/>
          </a:ln>
        </p:spPr>
        <p:txBody>
          <a:bodyPr spcFirstLastPara="1" wrap="square" lIns="91425" tIns="91425" rIns="91425" bIns="91425" anchor="ctr" anchorCtr="0">
            <a:noAutofit/>
          </a:bodyPr>
          <a:lstStyle/>
          <a:p>
            <a:pPr indent="-381000">
              <a:buClr>
                <a:srgbClr val="000000"/>
              </a:buClr>
              <a:buSzPts val="2200"/>
              <a:buFont typeface="Arial"/>
              <a:buChar char="●"/>
            </a:pPr>
            <a:r>
              <a:rPr lang="ru-RU" sz="2200" dirty="0"/>
              <a:t>Время выполнения - очень важная часть анализа алгоритмов!</a:t>
            </a:r>
          </a:p>
          <a:p>
            <a:pPr lvl="1" indent="-355600">
              <a:spcBef>
                <a:spcPts val="1000"/>
              </a:spcBef>
              <a:buClr>
                <a:srgbClr val="000000"/>
              </a:buClr>
              <a:buSzPct val="96000"/>
              <a:buFont typeface="Courier New"/>
              <a:buChar char="o"/>
            </a:pPr>
            <a:r>
              <a:rPr lang="ru-RU" sz="1800" dirty="0"/>
              <a:t>в </a:t>
            </a:r>
            <a:r>
              <a:rPr lang="ru-RU" sz="1800" b="1" dirty="0">
                <a:solidFill>
                  <a:srgbClr val="FF0000"/>
                </a:solidFill>
              </a:rPr>
              <a:t>наихудший случай </a:t>
            </a:r>
            <a:r>
              <a:rPr lang="ru-RU" sz="1800" dirty="0"/>
              <a:t>времени выполнения - это то, на чем мы обычно фокусируемся</a:t>
            </a:r>
          </a:p>
          <a:p>
            <a:pPr lvl="1" indent="-355600">
              <a:spcBef>
                <a:spcPts val="1000"/>
              </a:spcBef>
              <a:buClr>
                <a:srgbClr val="000000"/>
              </a:buClr>
              <a:buSzPct val="96000"/>
              <a:buFont typeface="Courier New"/>
              <a:buChar char="o"/>
            </a:pPr>
            <a:r>
              <a:rPr lang="ru-RU" sz="1800" dirty="0"/>
              <a:t>знать разницу между постоянным, линейным и квадратичным временем выполнения</a:t>
            </a:r>
          </a:p>
          <a:p>
            <a:pPr lvl="1" indent="-355600">
              <a:spcBef>
                <a:spcPts val="1000"/>
              </a:spcBef>
              <a:buClr>
                <a:srgbClr val="000000"/>
              </a:buClr>
              <a:buSzPct val="96000"/>
              <a:buFont typeface="Courier New"/>
              <a:buChar char="o"/>
            </a:pPr>
            <a:r>
              <a:rPr lang="ru-RU" sz="1800" dirty="0"/>
              <a:t>вычислять / определять время выполнения в терминах обозначения </a:t>
            </a:r>
            <a:r>
              <a:rPr lang="en" sz="1800" dirty="0">
                <a:solidFill>
                  <a:srgbClr val="FF0000"/>
                </a:solidFill>
              </a:rPr>
              <a:t>Big-O </a:t>
            </a:r>
            <a:r>
              <a:rPr lang="ru-RU" sz="1800" dirty="0">
                <a:solidFill>
                  <a:srgbClr val="FF0000"/>
                </a:solidFill>
              </a:rPr>
              <a:t>нотации</a:t>
            </a:r>
            <a:endParaRPr lang="ru-RU" sz="2200" dirty="0">
              <a:solidFill>
                <a:srgbClr val="000000"/>
              </a:solidFill>
            </a:endParaRPr>
          </a:p>
          <a:p>
            <a:pPr indent="-381000">
              <a:spcBef>
                <a:spcPts val="1000"/>
              </a:spcBef>
              <a:buClr>
                <a:srgbClr val="000000"/>
              </a:buClr>
              <a:buSzPts val="2200"/>
              <a:buFont typeface="Arial"/>
              <a:buChar char="●"/>
            </a:pPr>
            <a:r>
              <a:rPr lang="ru-RU" sz="2200" dirty="0">
                <a:solidFill>
                  <a:srgbClr val="000000"/>
                </a:solidFill>
              </a:rPr>
              <a:t>Сортировки </a:t>
            </a:r>
            <a:r>
              <a:rPr lang="en-US" sz="2200" dirty="0">
                <a:solidFill>
                  <a:srgbClr val="000000"/>
                </a:solidFill>
              </a:rPr>
              <a:t>!</a:t>
            </a:r>
            <a:endParaRPr sz="2200" dirty="0"/>
          </a:p>
          <a:p>
            <a:pPr marL="973137" lvl="2">
              <a:spcBef>
                <a:spcPts val="1000"/>
              </a:spcBef>
              <a:buClr>
                <a:srgbClr val="000000"/>
              </a:buClr>
              <a:buSzPct val="96000"/>
              <a:buFont typeface="Courier New"/>
              <a:buChar char="o"/>
            </a:pPr>
            <a:r>
              <a:rPr lang="ru-RU" sz="1800" dirty="0"/>
              <a:t>анализ времени выполнения очень важен для алгоритмов сортировки</a:t>
            </a:r>
          </a:p>
          <a:p>
            <a:pPr marL="973137" lvl="2">
              <a:spcBef>
                <a:spcPts val="1000"/>
              </a:spcBef>
              <a:buClr>
                <a:srgbClr val="000000"/>
              </a:buClr>
              <a:buSzPct val="96000"/>
              <a:buFont typeface="Courier New"/>
              <a:buChar char="o"/>
            </a:pPr>
            <a:r>
              <a:rPr lang="ru-RU" sz="1800" dirty="0"/>
              <a:t>типы простых алгоритмов сортировки - пузырьковая сортировка, вставка, выделение, сортировка слиянием</a:t>
            </a:r>
          </a:p>
          <a:p>
            <a:pPr marL="973137" lvl="2">
              <a:spcBef>
                <a:spcPts val="1000"/>
              </a:spcBef>
              <a:buClr>
                <a:srgbClr val="000000"/>
              </a:buClr>
              <a:buSzPct val="96000"/>
              <a:buFont typeface="Courier New"/>
              <a:buChar char="o"/>
            </a:pPr>
            <a:r>
              <a:rPr lang="ru-RU" sz="1800" dirty="0"/>
              <a:t>более сложные сортировки работают еще лучше, но их сложно анализировать, например, быстрая сортировка</a:t>
            </a:r>
          </a:p>
          <a:p>
            <a:pPr marL="973137" lvl="2">
              <a:spcBef>
                <a:spcPts val="1000"/>
              </a:spcBef>
              <a:buClr>
                <a:srgbClr val="000000"/>
              </a:buClr>
              <a:buSzPct val="96000"/>
              <a:buFont typeface="Courier New"/>
              <a:buChar char="o"/>
            </a:pPr>
            <a:r>
              <a:rPr lang="ru-RU" sz="1800" dirty="0"/>
              <a:t>разные алгоритмы имеют разную производительность и временные сложности</a:t>
            </a:r>
            <a:endParaRPr sz="1800" dirty="0"/>
          </a:p>
        </p:txBody>
      </p:sp>
    </p:spTree>
    <p:extLst>
      <p:ext uri="{BB962C8B-B14F-4D97-AF65-F5344CB8AC3E}">
        <p14:creationId xmlns:p14="http://schemas.microsoft.com/office/powerpoint/2010/main" val="401034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xEl>
                                              <p:pRg st="4" end="4"/>
                                            </p:txEl>
                                          </p:spTgt>
                                        </p:tgtEl>
                                        <p:attrNameLst>
                                          <p:attrName>style.visibility</p:attrName>
                                        </p:attrNameLst>
                                      </p:cBhvr>
                                      <p:to>
                                        <p:strVal val="visible"/>
                                      </p:to>
                                    </p:set>
                                    <p:animEffect transition="in" filter="fade">
                                      <p:cBhvr>
                                        <p:cTn id="7" dur="500"/>
                                        <p:tgtEl>
                                          <p:spTgt spid="380">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0">
                                            <p:txEl>
                                              <p:pRg st="0" end="0"/>
                                            </p:txEl>
                                          </p:spTgt>
                                        </p:tgtEl>
                                        <p:attrNameLst>
                                          <p:attrName>style.visibility</p:attrName>
                                        </p:attrNameLst>
                                      </p:cBhvr>
                                      <p:to>
                                        <p:strVal val="visible"/>
                                      </p:to>
                                    </p:set>
                                    <p:animEffect transition="in" filter="fade">
                                      <p:cBhvr>
                                        <p:cTn id="12" dur="500"/>
                                        <p:tgtEl>
                                          <p:spTgt spid="38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0">
                                            <p:txEl>
                                              <p:pRg st="1" end="1"/>
                                            </p:txEl>
                                          </p:spTgt>
                                        </p:tgtEl>
                                        <p:attrNameLst>
                                          <p:attrName>style.visibility</p:attrName>
                                        </p:attrNameLst>
                                      </p:cBhvr>
                                      <p:to>
                                        <p:strVal val="visible"/>
                                      </p:to>
                                    </p:set>
                                    <p:animEffect transition="in" filter="fade">
                                      <p:cBhvr>
                                        <p:cTn id="17" dur="500"/>
                                        <p:tgtEl>
                                          <p:spTgt spid="38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0">
                                            <p:txEl>
                                              <p:pRg st="2" end="2"/>
                                            </p:txEl>
                                          </p:spTgt>
                                        </p:tgtEl>
                                        <p:attrNameLst>
                                          <p:attrName>style.visibility</p:attrName>
                                        </p:attrNameLst>
                                      </p:cBhvr>
                                      <p:to>
                                        <p:strVal val="visible"/>
                                      </p:to>
                                    </p:set>
                                    <p:animEffect transition="in" filter="fade">
                                      <p:cBhvr>
                                        <p:cTn id="22" dur="500"/>
                                        <p:tgtEl>
                                          <p:spTgt spid="38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0">
                                            <p:txEl>
                                              <p:pRg st="3" end="3"/>
                                            </p:txEl>
                                          </p:spTgt>
                                        </p:tgtEl>
                                        <p:attrNameLst>
                                          <p:attrName>style.visibility</p:attrName>
                                        </p:attrNameLst>
                                      </p:cBhvr>
                                      <p:to>
                                        <p:strVal val="visible"/>
                                      </p:to>
                                    </p:set>
                                    <p:animEffect transition="in" filter="fade">
                                      <p:cBhvr>
                                        <p:cTn id="27" dur="500"/>
                                        <p:tgtEl>
                                          <p:spTgt spid="38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0">
                                            <p:txEl>
                                              <p:pRg st="8" end="8"/>
                                            </p:txEl>
                                          </p:spTgt>
                                        </p:tgtEl>
                                        <p:attrNameLst>
                                          <p:attrName>style.visibility</p:attrName>
                                        </p:attrNameLst>
                                      </p:cBhvr>
                                      <p:to>
                                        <p:strVal val="visible"/>
                                      </p:to>
                                    </p:set>
                                    <p:animEffect transition="in" filter="fade">
                                      <p:cBhvr>
                                        <p:cTn id="32" dur="500"/>
                                        <p:tgtEl>
                                          <p:spTgt spid="380">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0">
                                            <p:txEl>
                                              <p:pRg st="5" end="5"/>
                                            </p:txEl>
                                          </p:spTgt>
                                        </p:tgtEl>
                                        <p:attrNameLst>
                                          <p:attrName>style.visibility</p:attrName>
                                        </p:attrNameLst>
                                      </p:cBhvr>
                                      <p:to>
                                        <p:strVal val="visible"/>
                                      </p:to>
                                    </p:set>
                                    <p:animEffect transition="in" filter="fade">
                                      <p:cBhvr>
                                        <p:cTn id="37" dur="500"/>
                                        <p:tgtEl>
                                          <p:spTgt spid="380">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80">
                                            <p:txEl>
                                              <p:pRg st="6" end="6"/>
                                            </p:txEl>
                                          </p:spTgt>
                                        </p:tgtEl>
                                        <p:attrNameLst>
                                          <p:attrName>style.visibility</p:attrName>
                                        </p:attrNameLst>
                                      </p:cBhvr>
                                      <p:to>
                                        <p:strVal val="visible"/>
                                      </p:to>
                                    </p:set>
                                    <p:animEffect transition="in" filter="fade">
                                      <p:cBhvr>
                                        <p:cTn id="42" dur="500"/>
                                        <p:tgtEl>
                                          <p:spTgt spid="380">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80">
                                            <p:txEl>
                                              <p:pRg st="7" end="7"/>
                                            </p:txEl>
                                          </p:spTgt>
                                        </p:tgtEl>
                                        <p:attrNameLst>
                                          <p:attrName>style.visibility</p:attrName>
                                        </p:attrNameLst>
                                      </p:cBhvr>
                                      <p:to>
                                        <p:strVal val="visible"/>
                                      </p:to>
                                    </p:set>
                                    <p:animEffect transition="in" filter="fade">
                                      <p:cBhvr>
                                        <p:cTn id="47" dur="500"/>
                                        <p:tgtEl>
                                          <p:spTgt spid="38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81F69B3C-52F0-A84E-BBCC-07DBF2901D96}"/>
              </a:ext>
            </a:extLst>
          </p:cNvPr>
          <p:cNvSpPr>
            <a:spLocks noGrp="1"/>
          </p:cNvSpPr>
          <p:nvPr>
            <p:ph type="body" idx="1"/>
          </p:nvPr>
        </p:nvSpPr>
        <p:spPr/>
        <p:txBody>
          <a:bodyPr/>
          <a:lstStyle/>
          <a:p>
            <a:endParaRPr lang="ru-TR"/>
          </a:p>
        </p:txBody>
      </p:sp>
      <p:sp>
        <p:nvSpPr>
          <p:cNvPr id="3" name="Заголовок 2">
            <a:extLst>
              <a:ext uri="{FF2B5EF4-FFF2-40B4-BE49-F238E27FC236}">
                <a16:creationId xmlns:a16="http://schemas.microsoft.com/office/drawing/2014/main" id="{2D082951-03B1-9142-BE0A-E06A98150CB2}"/>
              </a:ext>
            </a:extLst>
          </p:cNvPr>
          <p:cNvSpPr>
            <a:spLocks noGrp="1"/>
          </p:cNvSpPr>
          <p:nvPr>
            <p:ph type="title"/>
          </p:nvPr>
        </p:nvSpPr>
        <p:spPr/>
        <p:txBody>
          <a:bodyPr/>
          <a:lstStyle/>
          <a:p>
            <a:endParaRPr lang="ru-TR"/>
          </a:p>
        </p:txBody>
      </p:sp>
    </p:spTree>
    <p:extLst>
      <p:ext uri="{BB962C8B-B14F-4D97-AF65-F5344CB8AC3E}">
        <p14:creationId xmlns:p14="http://schemas.microsoft.com/office/powerpoint/2010/main" val="23115120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Number Placeholder 4">
            <a:extLst>
              <a:ext uri="{FF2B5EF4-FFF2-40B4-BE49-F238E27FC236}">
                <a16:creationId xmlns:a16="http://schemas.microsoft.com/office/drawing/2014/main" id="{9AFF6973-B8A1-B640-B9BB-A4A842EDBAA7}"/>
              </a:ext>
            </a:extLst>
          </p:cNvPr>
          <p:cNvSpPr>
            <a:spLocks noGrp="1"/>
          </p:cNvSpPr>
          <p:nvPr>
            <p:ph type="sldNum" sz="quarter" idx="4294967295"/>
          </p:nvPr>
        </p:nvSpPr>
        <p:spPr bwMode="auto">
          <a:xfrm>
            <a:off x="279400" y="6551613"/>
            <a:ext cx="965200" cy="2809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fld id="{131D25FF-3052-0B47-8FAB-6BD6D621C68B}" type="slidenum">
              <a:rPr lang="en-US" altLang="ru-TR" sz="1200"/>
              <a:pPr/>
              <a:t>56</a:t>
            </a:fld>
            <a:endParaRPr lang="en-US" altLang="ru-TR" sz="1200"/>
          </a:p>
        </p:txBody>
      </p:sp>
      <p:sp>
        <p:nvSpPr>
          <p:cNvPr id="36866" name="Rectangle 2">
            <a:extLst>
              <a:ext uri="{FF2B5EF4-FFF2-40B4-BE49-F238E27FC236}">
                <a16:creationId xmlns:a16="http://schemas.microsoft.com/office/drawing/2014/main" id="{48AF1705-41D0-7647-BF22-3F3B49C06CEF}"/>
              </a:ext>
            </a:extLst>
          </p:cNvPr>
          <p:cNvSpPr>
            <a:spLocks noGrp="1" noChangeArrowheads="1"/>
          </p:cNvSpPr>
          <p:nvPr>
            <p:ph type="title"/>
          </p:nvPr>
        </p:nvSpPr>
        <p:spPr bwMode="auto">
          <a:xfrm>
            <a:off x="279400" y="274638"/>
            <a:ext cx="8407400" cy="6302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ru-TR">
                <a:ea typeface="ＭＳ Ｐゴシック" panose="020B0600070205080204" pitchFamily="34" charset="-128"/>
              </a:rPr>
              <a:t> </a:t>
            </a:r>
            <a:r>
              <a:rPr lang="ru-RU" altLang="ru-TR">
                <a:ea typeface="ＭＳ Ｐゴシック" panose="020B0600070205080204" pitchFamily="34" charset="-128"/>
              </a:rPr>
              <a:t>Содержание</a:t>
            </a:r>
            <a:endParaRPr lang="en-US" altLang="ru-TR">
              <a:ea typeface="ＭＳ Ｐゴシック" panose="020B0600070205080204" pitchFamily="34" charset="-128"/>
            </a:endParaRPr>
          </a:p>
        </p:txBody>
      </p:sp>
      <p:sp>
        <p:nvSpPr>
          <p:cNvPr id="36867" name="Rectangle 1">
            <a:extLst>
              <a:ext uri="{FF2B5EF4-FFF2-40B4-BE49-F238E27FC236}">
                <a16:creationId xmlns:a16="http://schemas.microsoft.com/office/drawing/2014/main" id="{C88F5F46-0D4A-994C-8C8F-BE249AC6BA2D}"/>
              </a:ext>
            </a:extLst>
          </p:cNvPr>
          <p:cNvSpPr>
            <a:spLocks noChangeArrowheads="1"/>
          </p:cNvSpPr>
          <p:nvPr/>
        </p:nvSpPr>
        <p:spPr bwMode="auto">
          <a:xfrm>
            <a:off x="855663" y="1081088"/>
            <a:ext cx="7291387" cy="467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buClrTx/>
              <a:buFont typeface="Arial" panose="020B0604020202020204" pitchFamily="34" charset="0"/>
              <a:buAutoNum type="arabicPeriod"/>
            </a:pPr>
            <a:r>
              <a:rPr lang="ru-RU" altLang="ru-TR">
                <a:solidFill>
                  <a:srgbClr val="000000"/>
                </a:solidFill>
              </a:rPr>
              <a:t>Общие понятия и свойства. </a:t>
            </a:r>
            <a:endParaRPr lang="en-US" altLang="ru-TR">
              <a:solidFill>
                <a:srgbClr val="000000"/>
              </a:solidFill>
            </a:endParaRPr>
          </a:p>
          <a:p>
            <a:pPr eaLnBrk="1" hangingPunct="1">
              <a:buClrTx/>
              <a:buFont typeface="Arial" panose="020B0604020202020204" pitchFamily="34" charset="0"/>
              <a:buAutoNum type="arabicPeriod"/>
            </a:pPr>
            <a:r>
              <a:rPr lang="ru-RU" altLang="ru-TR">
                <a:solidFill>
                  <a:schemeClr val="tx1"/>
                </a:solidFill>
              </a:rPr>
              <a:t>Дерево как абстрактный тип данных </a:t>
            </a:r>
            <a:endParaRPr lang="en-US" altLang="ru-TR">
              <a:solidFill>
                <a:schemeClr val="tx1"/>
              </a:solidFill>
            </a:endParaRPr>
          </a:p>
          <a:p>
            <a:pPr eaLnBrk="1" hangingPunct="1">
              <a:buClrTx/>
              <a:buFont typeface="Arial" panose="020B0604020202020204" pitchFamily="34" charset="0"/>
              <a:buAutoNum type="arabicPeriod"/>
            </a:pPr>
            <a:r>
              <a:rPr lang="ru-RU" altLang="ru-TR">
                <a:solidFill>
                  <a:schemeClr val="tx1"/>
                </a:solidFill>
              </a:rPr>
              <a:t>Обходы деревьев. </a:t>
            </a:r>
            <a:endParaRPr lang="en-US" altLang="ru-TR">
              <a:solidFill>
                <a:schemeClr val="tx1"/>
              </a:solidFill>
            </a:endParaRPr>
          </a:p>
          <a:p>
            <a:pPr eaLnBrk="1" hangingPunct="1">
              <a:buClrTx/>
              <a:buFont typeface="Arial" panose="020B0604020202020204" pitchFamily="34" charset="0"/>
              <a:buAutoNum type="arabicPeriod"/>
            </a:pPr>
            <a:r>
              <a:rPr lang="ru-RU" altLang="ru-TR">
                <a:solidFill>
                  <a:schemeClr val="tx1"/>
                </a:solidFill>
              </a:rPr>
              <a:t>Спецификация двоичных деревьев.</a:t>
            </a:r>
            <a:endParaRPr lang="en-US" altLang="ru-TR">
              <a:solidFill>
                <a:schemeClr val="tx1"/>
              </a:solidFill>
            </a:endParaRPr>
          </a:p>
          <a:p>
            <a:pPr eaLnBrk="1" hangingPunct="1">
              <a:buClrTx/>
              <a:buFont typeface="Arial" panose="020B0604020202020204" pitchFamily="34" charset="0"/>
              <a:buAutoNum type="arabicPeriod"/>
            </a:pPr>
            <a:r>
              <a:rPr lang="ru-RU" altLang="ru-TR">
                <a:solidFill>
                  <a:schemeClr val="tx1"/>
                </a:solidFill>
              </a:rPr>
              <a:t>Интерфейс двоичного дерева в  </a:t>
            </a:r>
            <a:r>
              <a:rPr lang="en-US" altLang="ru-TR">
                <a:solidFill>
                  <a:schemeClr val="tx1"/>
                </a:solidFill>
              </a:rPr>
              <a:t>Java</a:t>
            </a:r>
            <a:r>
              <a:rPr lang="ru-RU" altLang="ru-TR">
                <a:solidFill>
                  <a:schemeClr val="tx1"/>
                </a:solidFill>
              </a:rPr>
              <a:t> Реализации деревьев в виде  </a:t>
            </a:r>
            <a:endParaRPr lang="en-US" altLang="ru-TR">
              <a:solidFill>
                <a:schemeClr val="tx1"/>
              </a:solidFill>
            </a:endParaRPr>
          </a:p>
          <a:p>
            <a:pPr eaLnBrk="1" hangingPunct="1">
              <a:buClrTx/>
              <a:buFont typeface="Arial" panose="020B0604020202020204" pitchFamily="34" charset="0"/>
              <a:buAutoNum type="arabicPeriod"/>
            </a:pPr>
            <a:r>
              <a:rPr lang="ru-RU" altLang="ru-TR">
                <a:solidFill>
                  <a:schemeClr val="tx1"/>
                </a:solidFill>
              </a:rPr>
              <a:t>Основные операции над деревьями.</a:t>
            </a:r>
            <a:endParaRPr lang="en-US" altLang="ru-TR">
              <a:solidFill>
                <a:schemeClr val="tx1"/>
              </a:solidFill>
            </a:endParaRPr>
          </a:p>
          <a:p>
            <a:pPr eaLnBrk="1" hangingPunct="1">
              <a:buClrTx/>
              <a:buFont typeface="Arial" panose="020B0604020202020204" pitchFamily="34" charset="0"/>
              <a:buAutoNum type="arabicPeriod"/>
            </a:pPr>
            <a:r>
              <a:rPr lang="ru-RU" altLang="ru-TR">
                <a:solidFill>
                  <a:schemeClr val="tx1"/>
                </a:solidFill>
              </a:rPr>
              <a:t>Бинарные деревья. Реализации бинарных деревьев. Основные операции над бинарными деревьями. </a:t>
            </a:r>
            <a:endParaRPr lang="en-US" altLang="ru-TR">
              <a:solidFill>
                <a:schemeClr val="tx1"/>
              </a:solidFill>
            </a:endParaRPr>
          </a:p>
          <a:p>
            <a:pPr eaLnBrk="1" hangingPunct="1">
              <a:buClrTx/>
              <a:buFont typeface="Arial" panose="020B0604020202020204" pitchFamily="34" charset="0"/>
              <a:buAutoNum type="arabicPeriod"/>
            </a:pPr>
            <a:r>
              <a:rPr lang="ru-RU" altLang="ru-TR">
                <a:solidFill>
                  <a:schemeClr val="tx1"/>
                </a:solidFill>
              </a:rPr>
              <a:t>Интерфейс бинарного дерева в  </a:t>
            </a:r>
            <a:r>
              <a:rPr lang="en-US" altLang="ru-TR">
                <a:solidFill>
                  <a:schemeClr val="tx1"/>
                </a:solidFill>
              </a:rPr>
              <a:t>Java</a:t>
            </a:r>
            <a:endParaRPr lang="ru-RU" altLang="ru-TR">
              <a:solidFill>
                <a:schemeClr val="tx1"/>
              </a:solidFill>
            </a:endParaRPr>
          </a:p>
        </p:txBody>
      </p:sp>
    </p:spTree>
    <p:extLst>
      <p:ext uri="{BB962C8B-B14F-4D97-AF65-F5344CB8AC3E}">
        <p14:creationId xmlns:p14="http://schemas.microsoft.com/office/powerpoint/2010/main" val="1217788594"/>
      </p:ext>
    </p:extLst>
  </p:cSld>
  <p:clrMapOvr>
    <a:masterClrMapping/>
  </p:clrMapOvr>
  <p:transition>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Number Placeholder 4">
            <a:extLst>
              <a:ext uri="{FF2B5EF4-FFF2-40B4-BE49-F238E27FC236}">
                <a16:creationId xmlns:a16="http://schemas.microsoft.com/office/drawing/2014/main" id="{220DD822-0247-1948-BD78-72BE225F8C28}"/>
              </a:ext>
            </a:extLst>
          </p:cNvPr>
          <p:cNvSpPr>
            <a:spLocks noGrp="1"/>
          </p:cNvSpPr>
          <p:nvPr>
            <p:ph type="sldNum" sz="quarter" idx="4294967295"/>
          </p:nvPr>
        </p:nvSpPr>
        <p:spPr bwMode="auto">
          <a:xfrm>
            <a:off x="279400" y="6551613"/>
            <a:ext cx="965200" cy="2809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fld id="{AC140464-D33F-4A4B-9EB2-0BF5F99FDCA3}" type="slidenum">
              <a:rPr lang="en-US" altLang="ru-TR" sz="1200"/>
              <a:pPr/>
              <a:t>57</a:t>
            </a:fld>
            <a:endParaRPr lang="en-US" altLang="ru-TR" sz="1200"/>
          </a:p>
        </p:txBody>
      </p:sp>
      <p:sp>
        <p:nvSpPr>
          <p:cNvPr id="38914" name="Rectangle 2">
            <a:extLst>
              <a:ext uri="{FF2B5EF4-FFF2-40B4-BE49-F238E27FC236}">
                <a16:creationId xmlns:a16="http://schemas.microsoft.com/office/drawing/2014/main" id="{8D2249A8-DE0C-6D4C-BE0F-B3789F113786}"/>
              </a:ext>
            </a:extLst>
          </p:cNvPr>
          <p:cNvSpPr>
            <a:spLocks noGrp="1" noChangeArrowheads="1"/>
          </p:cNvSpPr>
          <p:nvPr>
            <p:ph type="title"/>
          </p:nvPr>
        </p:nvSpPr>
        <p:spPr bwMode="auto">
          <a:xfrm>
            <a:off x="457200" y="100013"/>
            <a:ext cx="8229600" cy="7794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TR" sz="3200" b="1">
                <a:solidFill>
                  <a:srgbClr val="000000"/>
                </a:solidFill>
                <a:latin typeface="Courier New" panose="02070309020205020404" pitchFamily="49" charset="0"/>
                <a:ea typeface="ＭＳ Ｐゴシック" panose="020B0600070205080204" pitchFamily="34" charset="-128"/>
              </a:rPr>
              <a:t>Нелинейные структуры данных</a:t>
            </a:r>
            <a:br>
              <a:rPr lang="en-US" altLang="ru-TR" sz="3200" b="1">
                <a:solidFill>
                  <a:srgbClr val="000000"/>
                </a:solidFill>
                <a:latin typeface="Courier New" panose="02070309020205020404" pitchFamily="49" charset="0"/>
                <a:ea typeface="ＭＳ Ｐゴシック" panose="020B0600070205080204" pitchFamily="34" charset="-128"/>
              </a:rPr>
            </a:br>
            <a:endParaRPr lang="en-US" altLang="ru-TR" sz="3200" b="1">
              <a:ea typeface="ＭＳ Ｐゴシック" panose="020B0600070205080204" pitchFamily="34" charset="-128"/>
            </a:endParaRPr>
          </a:p>
        </p:txBody>
      </p:sp>
      <p:sp>
        <p:nvSpPr>
          <p:cNvPr id="2" name="Rectangle 1">
            <a:extLst>
              <a:ext uri="{FF2B5EF4-FFF2-40B4-BE49-F238E27FC236}">
                <a16:creationId xmlns:a16="http://schemas.microsoft.com/office/drawing/2014/main" id="{7D459F8F-F2DA-9849-A05E-061210BA16A3}"/>
              </a:ext>
            </a:extLst>
          </p:cNvPr>
          <p:cNvSpPr/>
          <p:nvPr/>
        </p:nvSpPr>
        <p:spPr bwMode="auto">
          <a:xfrm>
            <a:off x="628649" y="879475"/>
            <a:ext cx="7003791" cy="5166762"/>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800100" indent="-34290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buClrTx/>
            </a:pPr>
            <a:r>
              <a:rPr lang="ru-RU" altLang="ru-TR" dirty="0">
                <a:solidFill>
                  <a:srgbClr val="000000"/>
                </a:solidFill>
              </a:rPr>
              <a:t>Мы изучали линейные структуры данных: </a:t>
            </a:r>
            <a:r>
              <a:rPr lang="en-US" altLang="ru-TR" dirty="0">
                <a:solidFill>
                  <a:srgbClr val="000000"/>
                </a:solidFill>
              </a:rPr>
              <a:t>lists, vectors, arrays, stacks, queues</a:t>
            </a:r>
            <a:endParaRPr lang="ru-RU" altLang="ru-TR" dirty="0">
              <a:solidFill>
                <a:srgbClr val="000000"/>
              </a:solidFill>
            </a:endParaRPr>
          </a:p>
          <a:p>
            <a:pPr lvl="1" eaLnBrk="1" hangingPunct="1">
              <a:lnSpc>
                <a:spcPct val="90000"/>
              </a:lnSpc>
              <a:buClrTx/>
              <a:buFont typeface="Wingdings" pitchFamily="2" charset="2"/>
              <a:buChar char="ü"/>
            </a:pPr>
            <a:r>
              <a:rPr lang="en-US" altLang="ru-TR" dirty="0">
                <a:solidFill>
                  <a:schemeClr val="tx1"/>
                </a:solidFill>
              </a:rPr>
              <a:t>(e0, e1, e2, …, en-1)</a:t>
            </a:r>
            <a:endParaRPr lang="ru-RU" altLang="ru-TR" dirty="0">
              <a:solidFill>
                <a:schemeClr val="tx1"/>
              </a:solidFill>
            </a:endParaRPr>
          </a:p>
          <a:p>
            <a:pPr lvl="1" eaLnBrk="1" hangingPunct="1">
              <a:lnSpc>
                <a:spcPct val="90000"/>
              </a:lnSpc>
              <a:buClrTx/>
              <a:buFont typeface="Wingdings" pitchFamily="2" charset="2"/>
              <a:buChar char="ü"/>
            </a:pPr>
            <a:r>
              <a:rPr lang="ru-RU" altLang="ru-TR" dirty="0">
                <a:solidFill>
                  <a:schemeClr val="tx1"/>
                </a:solidFill>
              </a:rPr>
              <a:t>д</a:t>
            </a:r>
            <a:r>
              <a:rPr lang="en-US" altLang="ru-TR" dirty="0" err="1">
                <a:solidFill>
                  <a:schemeClr val="tx1"/>
                </a:solidFill>
              </a:rPr>
              <a:t>ни</a:t>
            </a:r>
            <a:r>
              <a:rPr lang="en-US" altLang="ru-TR" dirty="0">
                <a:solidFill>
                  <a:schemeClr val="tx1"/>
                </a:solidFill>
              </a:rPr>
              <a:t> </a:t>
            </a:r>
            <a:r>
              <a:rPr lang="en-US" altLang="ru-TR" dirty="0" err="1">
                <a:solidFill>
                  <a:schemeClr val="tx1"/>
                </a:solidFill>
              </a:rPr>
              <a:t>недели</a:t>
            </a:r>
            <a:endParaRPr lang="ru-RU" altLang="ru-TR" dirty="0">
              <a:solidFill>
                <a:schemeClr val="tx1"/>
              </a:solidFill>
            </a:endParaRPr>
          </a:p>
          <a:p>
            <a:pPr lvl="1" eaLnBrk="1" hangingPunct="1">
              <a:lnSpc>
                <a:spcPct val="90000"/>
              </a:lnSpc>
              <a:buClrTx/>
              <a:buFont typeface="Wingdings" pitchFamily="2" charset="2"/>
              <a:buChar char="ü"/>
            </a:pPr>
            <a:r>
              <a:rPr lang="ru-RU" altLang="ru-TR" dirty="0">
                <a:solidFill>
                  <a:schemeClr val="tx1"/>
                </a:solidFill>
              </a:rPr>
              <a:t>Месяцев в году</a:t>
            </a:r>
          </a:p>
          <a:p>
            <a:pPr lvl="1" eaLnBrk="1" hangingPunct="1">
              <a:lnSpc>
                <a:spcPct val="90000"/>
              </a:lnSpc>
              <a:buClrTx/>
              <a:buFont typeface="Wingdings" pitchFamily="2" charset="2"/>
              <a:buChar char="ü"/>
            </a:pPr>
            <a:r>
              <a:rPr lang="ru-RU" altLang="ru-TR" dirty="0">
                <a:solidFill>
                  <a:schemeClr val="tx1"/>
                </a:solidFill>
              </a:rPr>
              <a:t>Студенты в этой аудитории.</a:t>
            </a:r>
            <a:endParaRPr lang="en-US" altLang="ru-TR" dirty="0">
              <a:solidFill>
                <a:srgbClr val="000000"/>
              </a:solidFill>
            </a:endParaRPr>
          </a:p>
          <a:p>
            <a:pPr eaLnBrk="1" hangingPunct="1">
              <a:buClrTx/>
            </a:pPr>
            <a:r>
              <a:rPr lang="ru-RU" altLang="ru-TR" dirty="0">
                <a:solidFill>
                  <a:srgbClr val="000000"/>
                </a:solidFill>
              </a:rPr>
              <a:t>Нелинейные структуры данных: деревья</a:t>
            </a:r>
          </a:p>
          <a:p>
            <a:pPr eaLnBrk="1" hangingPunct="1">
              <a:buClrTx/>
            </a:pPr>
            <a:r>
              <a:rPr lang="ru-RU" altLang="ru-TR" dirty="0">
                <a:solidFill>
                  <a:srgbClr val="000000"/>
                </a:solidFill>
              </a:rPr>
              <a:t>Использование:</a:t>
            </a:r>
          </a:p>
          <a:p>
            <a:pPr lvl="1" eaLnBrk="1" hangingPunct="1">
              <a:lnSpc>
                <a:spcPct val="90000"/>
              </a:lnSpc>
              <a:buClrTx/>
              <a:buFont typeface="Wingdings" pitchFamily="2" charset="2"/>
              <a:buChar char="ü"/>
            </a:pPr>
            <a:r>
              <a:rPr lang="ru-RU" altLang="ru-TR" dirty="0">
                <a:solidFill>
                  <a:schemeClr val="tx1"/>
                </a:solidFill>
              </a:rPr>
              <a:t>Структура предприятия: сотрудники предприятия, президент, вице-президент, менеджеры и </a:t>
            </a:r>
            <a:r>
              <a:rPr lang="ru-RU" altLang="ru-TR" dirty="0" err="1">
                <a:solidFill>
                  <a:schemeClr val="tx1"/>
                </a:solidFill>
              </a:rPr>
              <a:t>т.п</a:t>
            </a:r>
            <a:r>
              <a:rPr lang="en-US" altLang="ru-TR" dirty="0">
                <a:solidFill>
                  <a:schemeClr val="tx1"/>
                </a:solidFill>
              </a:rPr>
              <a:t>.</a:t>
            </a:r>
            <a:endParaRPr lang="ru-RU" altLang="ru-TR" dirty="0">
              <a:solidFill>
                <a:schemeClr val="tx1"/>
              </a:solidFill>
            </a:endParaRPr>
          </a:p>
          <a:p>
            <a:pPr lvl="1" eaLnBrk="1" hangingPunct="1">
              <a:lnSpc>
                <a:spcPct val="90000"/>
              </a:lnSpc>
              <a:buClrTx/>
              <a:buFont typeface="Wingdings" pitchFamily="2" charset="2"/>
              <a:buChar char="ü"/>
            </a:pPr>
            <a:r>
              <a:rPr lang="ru-RU" altLang="ru-TR" dirty="0">
                <a:solidFill>
                  <a:schemeClr val="tx1"/>
                </a:solidFill>
              </a:rPr>
              <a:t>Классы </a:t>
            </a:r>
            <a:r>
              <a:rPr lang="en-US" altLang="ru-TR" dirty="0">
                <a:solidFill>
                  <a:schemeClr val="tx1"/>
                </a:solidFill>
              </a:rPr>
              <a:t>Java</a:t>
            </a:r>
            <a:r>
              <a:rPr lang="ru-RU" altLang="ru-TR" dirty="0">
                <a:solidFill>
                  <a:schemeClr val="tx1"/>
                </a:solidFill>
              </a:rPr>
              <a:t>: класс </a:t>
            </a:r>
            <a:r>
              <a:rPr lang="en-US" altLang="ru-TR" dirty="0">
                <a:solidFill>
                  <a:schemeClr val="tx1"/>
                </a:solidFill>
              </a:rPr>
              <a:t>Object</a:t>
            </a:r>
            <a:r>
              <a:rPr lang="bg-BG" altLang="ru-TR" dirty="0">
                <a:solidFill>
                  <a:schemeClr val="tx1"/>
                </a:solidFill>
              </a:rPr>
              <a:t> на </a:t>
            </a:r>
            <a:r>
              <a:rPr lang="bg-BG" altLang="ru-TR" dirty="0" err="1">
                <a:solidFill>
                  <a:schemeClr val="tx1"/>
                </a:solidFill>
              </a:rPr>
              <a:t>вершине</a:t>
            </a:r>
            <a:r>
              <a:rPr lang="bg-BG" altLang="ru-TR" dirty="0">
                <a:solidFill>
                  <a:schemeClr val="tx1"/>
                </a:solidFill>
              </a:rPr>
              <a:t> </a:t>
            </a:r>
            <a:r>
              <a:rPr lang="bg-BG" altLang="ru-TR" dirty="0" err="1">
                <a:solidFill>
                  <a:schemeClr val="tx1"/>
                </a:solidFill>
              </a:rPr>
              <a:t>иерархии</a:t>
            </a:r>
            <a:r>
              <a:rPr lang="ru-RU" altLang="ru-TR" dirty="0">
                <a:solidFill>
                  <a:schemeClr val="tx1"/>
                </a:solidFill>
              </a:rPr>
              <a:t>,ниже подклассы</a:t>
            </a:r>
            <a:r>
              <a:rPr lang="en-US" altLang="ru-TR" dirty="0">
                <a:solidFill>
                  <a:schemeClr val="tx1"/>
                </a:solidFill>
              </a:rPr>
              <a:t> </a:t>
            </a:r>
            <a:r>
              <a:rPr lang="ru-RU" altLang="ru-TR" dirty="0">
                <a:solidFill>
                  <a:schemeClr val="tx1"/>
                </a:solidFill>
              </a:rPr>
              <a:t>класса  </a:t>
            </a:r>
            <a:r>
              <a:rPr lang="en-US" altLang="ru-TR" dirty="0">
                <a:solidFill>
                  <a:schemeClr val="tx1"/>
                </a:solidFill>
              </a:rPr>
              <a:t> Object</a:t>
            </a:r>
            <a:r>
              <a:rPr lang="ru-RU" altLang="ru-TR" dirty="0">
                <a:solidFill>
                  <a:schemeClr val="tx1"/>
                </a:solidFill>
              </a:rPr>
              <a:t>, и так далее.</a:t>
            </a:r>
            <a:endParaRPr lang="en-US" altLang="ru-TR" dirty="0">
              <a:solidFill>
                <a:schemeClr val="tx1"/>
              </a:solidFill>
            </a:endParaRPr>
          </a:p>
          <a:p>
            <a:pPr lvl="1" eaLnBrk="1" hangingPunct="1">
              <a:lnSpc>
                <a:spcPct val="90000"/>
              </a:lnSpc>
              <a:buClrTx/>
              <a:buFont typeface="Arial" panose="020B0604020202020204" pitchFamily="34" charset="0"/>
              <a:buChar char="•"/>
            </a:pPr>
            <a:endParaRPr lang="en-US" altLang="ru-TR" sz="1800" dirty="0">
              <a:solidFill>
                <a:schemeClr val="tx1"/>
              </a:solidFill>
            </a:endParaRPr>
          </a:p>
          <a:p>
            <a:pPr lvl="1" eaLnBrk="1" hangingPunct="1">
              <a:buClrTx/>
              <a:buFont typeface="Wingdings" pitchFamily="2" charset="2"/>
              <a:buChar char="ü"/>
            </a:pPr>
            <a:endParaRPr lang="ru-RU" altLang="ru-TR" sz="2000" dirty="0">
              <a:solidFill>
                <a:schemeClr val="tx1"/>
              </a:solidFill>
            </a:endParaRPr>
          </a:p>
          <a:p>
            <a:pPr eaLnBrk="1" hangingPunct="1">
              <a:buClrTx/>
              <a:buFont typeface="Arial" panose="020B0604020202020204" pitchFamily="34" charset="0"/>
              <a:buChar char="•"/>
            </a:pPr>
            <a:endParaRPr lang="en-US" altLang="ru-TR" sz="2000" b="1" dirty="0">
              <a:solidFill>
                <a:schemeClr val="tx1"/>
              </a:solidFill>
              <a:latin typeface="Impact" panose="020B0806030902050204" pitchFamily="34" charset="0"/>
            </a:endParaRPr>
          </a:p>
        </p:txBody>
      </p:sp>
    </p:spTree>
    <p:extLst>
      <p:ext uri="{BB962C8B-B14F-4D97-AF65-F5344CB8AC3E}">
        <p14:creationId xmlns:p14="http://schemas.microsoft.com/office/powerpoint/2010/main" val="3568163505"/>
      </p:ext>
    </p:extLst>
  </p:cSld>
  <p:clrMapOvr>
    <a:masterClrMapping/>
  </p:clrMapOvr>
  <p:transition>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5624301C-F57E-2C42-BC1B-443D8ECE6C22}"/>
              </a:ext>
            </a:extLst>
          </p:cNvPr>
          <p:cNvSpPr>
            <a:spLocks noGrp="1"/>
          </p:cNvSpPr>
          <p:nvPr>
            <p:ph type="title"/>
          </p:nvPr>
        </p:nvSpPr>
        <p:spPr/>
        <p:txBody>
          <a:bodyPr/>
          <a:lstStyle/>
          <a:p>
            <a:pPr marL="117475" defTabSz="457200">
              <a:buClr>
                <a:srgbClr val="000000"/>
              </a:buClr>
            </a:pPr>
            <a:r>
              <a:rPr lang="ru-TR" sz="4400" dirty="0">
                <a:solidFill>
                  <a:srgbClr val="0070C0"/>
                </a:solidFill>
                <a:latin typeface="Calibri Light" panose="020F0302020204030204"/>
                <a:ea typeface="+mj-ea"/>
              </a:rPr>
              <a:t>Деревья (</a:t>
            </a:r>
            <a:r>
              <a:rPr lang="en-US" sz="4400" dirty="0">
                <a:solidFill>
                  <a:srgbClr val="0070C0"/>
                </a:solidFill>
                <a:latin typeface="Calibri Light" panose="020F0302020204030204"/>
                <a:ea typeface="+mj-ea"/>
              </a:rPr>
              <a:t>Trees)</a:t>
            </a:r>
            <a:endParaRPr lang="ru-TR" sz="4400" dirty="0">
              <a:solidFill>
                <a:srgbClr val="0070C0"/>
              </a:solidFill>
              <a:latin typeface="Calibri Light" panose="020F0302020204030204"/>
              <a:ea typeface="+mj-ea"/>
            </a:endParaRPr>
          </a:p>
        </p:txBody>
      </p:sp>
      <p:pic>
        <p:nvPicPr>
          <p:cNvPr id="4" name="Google Shape;503;p27" descr="A tree in a field&#10;&#10;Description automatically generated with medium confidence">
            <a:extLst>
              <a:ext uri="{FF2B5EF4-FFF2-40B4-BE49-F238E27FC236}">
                <a16:creationId xmlns:a16="http://schemas.microsoft.com/office/drawing/2014/main" id="{B87077AA-F1F2-284F-89EF-EEEE5E1376A1}"/>
              </a:ext>
            </a:extLst>
          </p:cNvPr>
          <p:cNvPicPr preferRelativeResize="0"/>
          <p:nvPr/>
        </p:nvPicPr>
        <p:blipFill rotWithShape="1">
          <a:blip r:embed="rId2">
            <a:alphaModFix/>
          </a:blip>
          <a:srcRect/>
          <a:stretch/>
        </p:blipFill>
        <p:spPr>
          <a:xfrm>
            <a:off x="2111291" y="2201408"/>
            <a:ext cx="4137649" cy="2759812"/>
          </a:xfrm>
          <a:prstGeom prst="rect">
            <a:avLst/>
          </a:prstGeom>
          <a:noFill/>
          <a:ln>
            <a:noFill/>
          </a:ln>
        </p:spPr>
      </p:pic>
    </p:spTree>
    <p:extLst>
      <p:ext uri="{BB962C8B-B14F-4D97-AF65-F5344CB8AC3E}">
        <p14:creationId xmlns:p14="http://schemas.microsoft.com/office/powerpoint/2010/main" val="16107891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Number Placeholder 4">
            <a:extLst>
              <a:ext uri="{FF2B5EF4-FFF2-40B4-BE49-F238E27FC236}">
                <a16:creationId xmlns:a16="http://schemas.microsoft.com/office/drawing/2014/main" id="{5EAD446D-068A-D240-A545-E7FE5A04BB32}"/>
              </a:ext>
            </a:extLst>
          </p:cNvPr>
          <p:cNvSpPr>
            <a:spLocks noGrp="1"/>
          </p:cNvSpPr>
          <p:nvPr>
            <p:ph type="sldNum" sz="quarter" idx="4294967295"/>
          </p:nvPr>
        </p:nvSpPr>
        <p:spPr bwMode="auto">
          <a:xfrm>
            <a:off x="279400" y="6551613"/>
            <a:ext cx="965200" cy="2809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fld id="{33192CAA-1ADE-2747-A776-5FD40D3A88E1}" type="slidenum">
              <a:rPr lang="en-US" altLang="ru-TR" sz="1200"/>
              <a:pPr/>
              <a:t>59</a:t>
            </a:fld>
            <a:endParaRPr lang="en-US" altLang="ru-TR" sz="1200"/>
          </a:p>
        </p:txBody>
      </p:sp>
      <p:sp>
        <p:nvSpPr>
          <p:cNvPr id="40962" name="Rectangle 2">
            <a:extLst>
              <a:ext uri="{FF2B5EF4-FFF2-40B4-BE49-F238E27FC236}">
                <a16:creationId xmlns:a16="http://schemas.microsoft.com/office/drawing/2014/main" id="{F7C9A1B6-6DD1-FF4D-AAE2-4EECDE0D3ACE}"/>
              </a:ext>
            </a:extLst>
          </p:cNvPr>
          <p:cNvSpPr>
            <a:spLocks noGrp="1" noChangeArrowheads="1"/>
          </p:cNvSpPr>
          <p:nvPr>
            <p:ph type="title"/>
          </p:nvPr>
        </p:nvSpPr>
        <p:spPr bwMode="auto">
          <a:xfrm>
            <a:off x="457200" y="100013"/>
            <a:ext cx="8229600" cy="7794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TR" b="1" dirty="0">
                <a:solidFill>
                  <a:srgbClr val="0070C0"/>
                </a:solidFill>
                <a:latin typeface="Calibri Light" panose="020F0302020204030204"/>
                <a:cs typeface="Arial"/>
                <a:sym typeface="Arial"/>
              </a:rPr>
              <a:t>Что такое дерево</a:t>
            </a:r>
            <a:br>
              <a:rPr lang="en-US" altLang="ru-TR" sz="3200" b="1" dirty="0">
                <a:solidFill>
                  <a:srgbClr val="000000"/>
                </a:solidFill>
                <a:latin typeface="Courier New" panose="02070309020205020404" pitchFamily="49" charset="0"/>
                <a:ea typeface="ＭＳ Ｐゴシック" panose="020B0600070205080204" pitchFamily="34" charset="-128"/>
              </a:rPr>
            </a:br>
            <a:endParaRPr lang="en-US" altLang="ru-TR" sz="3200" b="1" dirty="0">
              <a:ea typeface="ＭＳ Ｐゴシック" panose="020B0600070205080204" pitchFamily="34" charset="-128"/>
            </a:endParaRPr>
          </a:p>
        </p:txBody>
      </p:sp>
      <p:sp>
        <p:nvSpPr>
          <p:cNvPr id="2" name="Rectangle 1">
            <a:extLst>
              <a:ext uri="{FF2B5EF4-FFF2-40B4-BE49-F238E27FC236}">
                <a16:creationId xmlns:a16="http://schemas.microsoft.com/office/drawing/2014/main" id="{C1A2EDCA-B477-1E43-9254-A6037ABA8022}"/>
              </a:ext>
            </a:extLst>
          </p:cNvPr>
          <p:cNvSpPr/>
          <p:nvPr/>
        </p:nvSpPr>
        <p:spPr bwMode="auto">
          <a:xfrm>
            <a:off x="279400" y="879475"/>
            <a:ext cx="5087938" cy="51943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lvl1pPr marL="342900" indent="-342900" eaLnBrk="0" hangingPunct="0">
              <a:defRPr sz="2400">
                <a:solidFill>
                  <a:srgbClr val="4D4D4D"/>
                </a:solidFill>
                <a:latin typeface="Arial" panose="020B0604020202020204" pitchFamily="34" charset="0"/>
                <a:ea typeface="ＭＳ Ｐゴシック" panose="020B0600070205080204" pitchFamily="34" charset="-128"/>
              </a:defRPr>
            </a:lvl1pPr>
            <a:lvl2pPr marL="800100" indent="-34290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buClrTx/>
              <a:buFont typeface="Arial" panose="020B0604020202020204" pitchFamily="34" charset="0"/>
              <a:buChar char="•"/>
            </a:pPr>
            <a:r>
              <a:rPr lang="ru-RU" altLang="ru-TR" sz="2000" dirty="0">
                <a:solidFill>
                  <a:srgbClr val="000000"/>
                </a:solidFill>
              </a:rPr>
              <a:t>Дерево это конечное непустое множество элементов.</a:t>
            </a:r>
          </a:p>
          <a:p>
            <a:pPr eaLnBrk="1" hangingPunct="1">
              <a:buClrTx/>
              <a:buFont typeface="Arial" panose="020B0604020202020204" pitchFamily="34" charset="0"/>
              <a:buChar char="•"/>
            </a:pPr>
            <a:r>
              <a:rPr lang="ru-RU" altLang="ru-TR" sz="2000" dirty="0">
                <a:solidFill>
                  <a:srgbClr val="000000"/>
                </a:solidFill>
              </a:rPr>
              <a:t>Это абстрактная модель иерархической структуры.</a:t>
            </a:r>
          </a:p>
          <a:p>
            <a:pPr eaLnBrk="1" hangingPunct="1">
              <a:buClrTx/>
              <a:buFont typeface="Arial" panose="020B0604020202020204" pitchFamily="34" charset="0"/>
              <a:buChar char="•"/>
            </a:pPr>
            <a:r>
              <a:rPr lang="ru-RU" altLang="ru-TR" sz="2000" dirty="0">
                <a:solidFill>
                  <a:srgbClr val="000000"/>
                </a:solidFill>
              </a:rPr>
              <a:t>Дерево состоит из узлов, связанных отношениями родитель-ребенок отношения.</a:t>
            </a:r>
          </a:p>
          <a:p>
            <a:pPr eaLnBrk="1" hangingPunct="1">
              <a:buClrTx/>
              <a:buFont typeface="Arial" panose="020B0604020202020204" pitchFamily="34" charset="0"/>
              <a:buChar char="•"/>
            </a:pPr>
            <a:endParaRPr lang="ru-RU" altLang="ru-TR" sz="2000" dirty="0">
              <a:solidFill>
                <a:srgbClr val="000000"/>
              </a:solidFill>
            </a:endParaRPr>
          </a:p>
          <a:p>
            <a:pPr eaLnBrk="1" hangingPunct="1">
              <a:buClrTx/>
              <a:buFont typeface="Arial" panose="020B0604020202020204" pitchFamily="34" charset="0"/>
              <a:buChar char="•"/>
            </a:pPr>
            <a:endParaRPr lang="ru-RU" altLang="ru-TR" sz="2000" dirty="0">
              <a:solidFill>
                <a:srgbClr val="000000"/>
              </a:solidFill>
            </a:endParaRPr>
          </a:p>
          <a:p>
            <a:pPr eaLnBrk="1" hangingPunct="1">
              <a:buClrTx/>
              <a:buFont typeface="Arial" panose="020B0604020202020204" pitchFamily="34" charset="0"/>
              <a:buChar char="•"/>
            </a:pPr>
            <a:r>
              <a:rPr lang="ru-RU" altLang="ru-TR" sz="2000" dirty="0">
                <a:solidFill>
                  <a:srgbClr val="000000"/>
                </a:solidFill>
              </a:rPr>
              <a:t>Применение:</a:t>
            </a:r>
          </a:p>
          <a:p>
            <a:pPr lvl="1" eaLnBrk="1" hangingPunct="1">
              <a:buClrTx/>
              <a:buFont typeface="Wingdings" pitchFamily="2" charset="2"/>
              <a:buChar char="ü"/>
            </a:pPr>
            <a:r>
              <a:rPr lang="ru-RU" altLang="ru-TR" sz="2000" dirty="0">
                <a:solidFill>
                  <a:schemeClr val="tx1"/>
                </a:solidFill>
              </a:rPr>
              <a:t>Файловые системы</a:t>
            </a:r>
          </a:p>
          <a:p>
            <a:pPr lvl="1" eaLnBrk="1" hangingPunct="1">
              <a:buClrTx/>
              <a:buFont typeface="Wingdings" pitchFamily="2" charset="2"/>
              <a:buChar char="ü"/>
            </a:pPr>
            <a:r>
              <a:rPr lang="ru-RU" altLang="ru-TR" sz="2000" dirty="0">
                <a:solidFill>
                  <a:schemeClr val="tx1"/>
                </a:solidFill>
              </a:rPr>
              <a:t>Программное окружение</a:t>
            </a:r>
          </a:p>
          <a:p>
            <a:pPr lvl="1" eaLnBrk="1" hangingPunct="1">
              <a:buClrTx/>
              <a:buFont typeface="Wingdings" pitchFamily="2" charset="2"/>
              <a:buChar char="ü"/>
            </a:pPr>
            <a:r>
              <a:rPr lang="ru-RU" altLang="ru-TR" sz="2000" dirty="0">
                <a:solidFill>
                  <a:schemeClr val="tx1"/>
                </a:solidFill>
              </a:rPr>
              <a:t>Организация диаграмм</a:t>
            </a:r>
          </a:p>
          <a:p>
            <a:pPr lvl="1" eaLnBrk="1" hangingPunct="1">
              <a:buClrTx/>
              <a:buFont typeface="Wingdings" pitchFamily="2" charset="2"/>
              <a:buChar char="ü"/>
            </a:pPr>
            <a:endParaRPr lang="ru-RU" altLang="ru-TR" sz="2000" dirty="0">
              <a:solidFill>
                <a:schemeClr val="tx1"/>
              </a:solidFill>
            </a:endParaRPr>
          </a:p>
          <a:p>
            <a:pPr lvl="1" eaLnBrk="1" hangingPunct="1">
              <a:buClrTx/>
              <a:buFont typeface="Wingdings" pitchFamily="2" charset="2"/>
              <a:buChar char="ü"/>
            </a:pPr>
            <a:endParaRPr lang="ru-RU" altLang="ru-TR" sz="2000" dirty="0">
              <a:solidFill>
                <a:schemeClr val="tx1"/>
              </a:solidFill>
            </a:endParaRPr>
          </a:p>
          <a:p>
            <a:pPr eaLnBrk="1" hangingPunct="1">
              <a:buClrTx/>
              <a:buFont typeface="Arial" panose="020B0604020202020204" pitchFamily="34" charset="0"/>
              <a:buChar char="•"/>
            </a:pPr>
            <a:endParaRPr lang="en-US" altLang="ru-TR" sz="2000" b="1" dirty="0">
              <a:solidFill>
                <a:schemeClr val="tx1"/>
              </a:solidFill>
              <a:latin typeface="Impact" panose="020B0806030902050204" pitchFamily="34" charset="0"/>
            </a:endParaRPr>
          </a:p>
        </p:txBody>
      </p:sp>
      <p:grpSp>
        <p:nvGrpSpPr>
          <p:cNvPr id="40964" name="Group 4">
            <a:extLst>
              <a:ext uri="{FF2B5EF4-FFF2-40B4-BE49-F238E27FC236}">
                <a16:creationId xmlns:a16="http://schemas.microsoft.com/office/drawing/2014/main" id="{9B69916D-8FAC-EA4B-88B9-A0413ABDDF4A}"/>
              </a:ext>
            </a:extLst>
          </p:cNvPr>
          <p:cNvGrpSpPr>
            <a:grpSpLocks/>
          </p:cNvGrpSpPr>
          <p:nvPr/>
        </p:nvGrpSpPr>
        <p:grpSpPr bwMode="auto">
          <a:xfrm>
            <a:off x="3867150" y="1971675"/>
            <a:ext cx="5240338" cy="3132138"/>
            <a:chOff x="2180" y="957"/>
            <a:chExt cx="3301" cy="1973"/>
          </a:xfrm>
        </p:grpSpPr>
        <p:sp>
          <p:nvSpPr>
            <p:cNvPr id="8" name="AutoShape 5">
              <a:extLst>
                <a:ext uri="{FF2B5EF4-FFF2-40B4-BE49-F238E27FC236}">
                  <a16:creationId xmlns:a16="http://schemas.microsoft.com/office/drawing/2014/main" id="{1186D59C-32BB-494F-B46C-5436036BB421}"/>
                </a:ext>
              </a:extLst>
            </p:cNvPr>
            <p:cNvSpPr>
              <a:spLocks noChangeAspect="1" noChangeArrowheads="1"/>
            </p:cNvSpPr>
            <p:nvPr/>
          </p:nvSpPr>
          <p:spPr bwMode="auto">
            <a:xfrm>
              <a:off x="3333" y="957"/>
              <a:ext cx="1082" cy="242"/>
            </a:xfrm>
            <a:prstGeom prst="roundRect">
              <a:avLst>
                <a:gd name="adj" fmla="val 16667"/>
              </a:avLst>
            </a:prstGeom>
            <a:gradFill rotWithShape="1">
              <a:gsLst>
                <a:gs pos="0">
                  <a:srgbClr val="E8E8FA"/>
                </a:gs>
                <a:gs pos="64999">
                  <a:srgbClr val="C3C3EF"/>
                </a:gs>
                <a:gs pos="100000">
                  <a:srgbClr val="A8A8EA"/>
                </a:gs>
              </a:gsLst>
              <a:lin ang="5400000" scaled="1"/>
            </a:gradFill>
            <a:ln w="9525">
              <a:solidFill>
                <a:srgbClr val="2F2F98"/>
              </a:solidFill>
              <a:round/>
              <a:headEnd/>
              <a:tailEnd/>
            </a:ln>
            <a:effectLst>
              <a:outerShdw blurRad="40000" dist="20000" dir="5400000" rotWithShape="0">
                <a:srgbClr val="808080">
                  <a:alpha val="37999"/>
                </a:srgbClr>
              </a:outerShdw>
            </a:effectLst>
          </p:spPr>
          <p:txBody>
            <a:bodyPr wrap="none" anchor="ct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algn="ctr" eaLnBrk="1" hangingPunct="1"/>
              <a:r>
                <a:rPr lang="en-US" altLang="ru-TR" sz="1600">
                  <a:solidFill>
                    <a:srgbClr val="000000"/>
                  </a:solidFill>
                  <a:latin typeface="Tahoma" panose="020B0604030504040204" pitchFamily="34" charset="0"/>
                </a:rPr>
                <a:t>Computers</a:t>
              </a:r>
              <a:r>
                <a:rPr lang="ja-JP" altLang="en-US" sz="1600">
                  <a:solidFill>
                    <a:srgbClr val="000000"/>
                  </a:solidFill>
                </a:rPr>
                <a:t>”</a:t>
              </a:r>
              <a:r>
                <a:rPr lang="en-US" altLang="ja-JP" sz="1600">
                  <a:solidFill>
                    <a:srgbClr val="000000"/>
                  </a:solidFill>
                  <a:latin typeface="Tahoma" panose="020B0604030504040204" pitchFamily="34" charset="0"/>
                </a:rPr>
                <a:t>R</a:t>
              </a:r>
              <a:r>
                <a:rPr lang="ja-JP" altLang="en-US" sz="1600">
                  <a:solidFill>
                    <a:srgbClr val="000000"/>
                  </a:solidFill>
                </a:rPr>
                <a:t>”</a:t>
              </a:r>
              <a:r>
                <a:rPr lang="en-US" altLang="ja-JP" sz="1600">
                  <a:solidFill>
                    <a:srgbClr val="000000"/>
                  </a:solidFill>
                  <a:latin typeface="Tahoma" panose="020B0604030504040204" pitchFamily="34" charset="0"/>
                </a:rPr>
                <a:t>Us</a:t>
              </a:r>
              <a:endParaRPr lang="en-US" altLang="ru-TR" sz="1600">
                <a:solidFill>
                  <a:srgbClr val="000000"/>
                </a:solidFill>
                <a:latin typeface="Tahoma" panose="020B0604030504040204" pitchFamily="34" charset="0"/>
              </a:endParaRPr>
            </a:p>
          </p:txBody>
        </p:sp>
        <p:sp>
          <p:nvSpPr>
            <p:cNvPr id="9" name="AutoShape 6">
              <a:extLst>
                <a:ext uri="{FF2B5EF4-FFF2-40B4-BE49-F238E27FC236}">
                  <a16:creationId xmlns:a16="http://schemas.microsoft.com/office/drawing/2014/main" id="{188F3136-2173-1D44-959A-3450DCB27A38}"/>
                </a:ext>
              </a:extLst>
            </p:cNvPr>
            <p:cNvSpPr>
              <a:spLocks noChangeAspect="1" noChangeArrowheads="1"/>
            </p:cNvSpPr>
            <p:nvPr/>
          </p:nvSpPr>
          <p:spPr bwMode="auto">
            <a:xfrm>
              <a:off x="2604" y="1533"/>
              <a:ext cx="437" cy="242"/>
            </a:xfrm>
            <a:prstGeom prst="roundRect">
              <a:avLst>
                <a:gd name="adj" fmla="val 16667"/>
              </a:avLst>
            </a:prstGeom>
            <a:gradFill rotWithShape="1">
              <a:gsLst>
                <a:gs pos="0">
                  <a:srgbClr val="E8E8FA"/>
                </a:gs>
                <a:gs pos="64999">
                  <a:srgbClr val="C3C3EF"/>
                </a:gs>
                <a:gs pos="100000">
                  <a:srgbClr val="A8A8EA"/>
                </a:gs>
              </a:gsLst>
              <a:lin ang="5400000" scaled="1"/>
            </a:gradFill>
            <a:ln w="9525">
              <a:solidFill>
                <a:srgbClr val="2F2F98"/>
              </a:solidFill>
              <a:round/>
              <a:headEnd/>
              <a:tailEnd/>
            </a:ln>
            <a:effectLst>
              <a:outerShdw blurRad="40000" dist="20000" dir="5400000" rotWithShape="0">
                <a:srgbClr val="808080">
                  <a:alpha val="37999"/>
                </a:srgbClr>
              </a:outerShdw>
            </a:effectLst>
          </p:spPr>
          <p:txBody>
            <a:bodyPr wrap="none" anchor="ctr">
              <a:spAutoFit/>
            </a:bodyPr>
            <a:lstStyle/>
            <a:p>
              <a:pPr algn="ctr">
                <a:buFont typeface="Symbol" charset="0"/>
                <a:buNone/>
                <a:defRPr/>
              </a:pPr>
              <a:r>
                <a:rPr lang="en-US" sz="1600">
                  <a:solidFill>
                    <a:schemeClr val="dk1"/>
                  </a:solidFill>
                  <a:latin typeface="Tahoma" charset="0"/>
                  <a:ea typeface="+mn-ea"/>
                </a:rPr>
                <a:t>Sales</a:t>
              </a:r>
            </a:p>
          </p:txBody>
        </p:sp>
        <p:sp>
          <p:nvSpPr>
            <p:cNvPr id="10" name="AutoShape 7">
              <a:extLst>
                <a:ext uri="{FF2B5EF4-FFF2-40B4-BE49-F238E27FC236}">
                  <a16:creationId xmlns:a16="http://schemas.microsoft.com/office/drawing/2014/main" id="{AC0FA2ED-0DE8-614F-A705-770D4668EBFE}"/>
                </a:ext>
              </a:extLst>
            </p:cNvPr>
            <p:cNvSpPr>
              <a:spLocks noChangeAspect="1" noChangeArrowheads="1"/>
            </p:cNvSpPr>
            <p:nvPr/>
          </p:nvSpPr>
          <p:spPr bwMode="auto">
            <a:xfrm>
              <a:off x="5085" y="1533"/>
              <a:ext cx="396" cy="242"/>
            </a:xfrm>
            <a:prstGeom prst="roundRect">
              <a:avLst>
                <a:gd name="adj" fmla="val 16667"/>
              </a:avLst>
            </a:prstGeom>
            <a:gradFill rotWithShape="1">
              <a:gsLst>
                <a:gs pos="0">
                  <a:srgbClr val="E8E8FA"/>
                </a:gs>
                <a:gs pos="64999">
                  <a:srgbClr val="C3C3EF"/>
                </a:gs>
                <a:gs pos="100000">
                  <a:srgbClr val="A8A8EA"/>
                </a:gs>
              </a:gsLst>
              <a:lin ang="5400000" scaled="1"/>
            </a:gradFill>
            <a:ln w="9525">
              <a:solidFill>
                <a:srgbClr val="2F2F98"/>
              </a:solidFill>
              <a:round/>
              <a:headEnd/>
              <a:tailEnd/>
            </a:ln>
            <a:effectLst>
              <a:outerShdw blurRad="40000" dist="20000" dir="5400000" rotWithShape="0">
                <a:srgbClr val="808080">
                  <a:alpha val="37999"/>
                </a:srgbClr>
              </a:outerShdw>
            </a:effectLst>
          </p:spPr>
          <p:txBody>
            <a:bodyPr wrap="none" anchor="ctr">
              <a:spAutoFit/>
            </a:bodyPr>
            <a:lstStyle/>
            <a:p>
              <a:pPr algn="ctr">
                <a:buFont typeface="Symbol" charset="0"/>
                <a:buNone/>
                <a:defRPr/>
              </a:pPr>
              <a:r>
                <a:rPr lang="en-US" sz="1600">
                  <a:solidFill>
                    <a:schemeClr val="dk1"/>
                  </a:solidFill>
                  <a:latin typeface="Tahoma" charset="0"/>
                  <a:ea typeface="+mn-ea"/>
                </a:rPr>
                <a:t>R&amp;D</a:t>
              </a:r>
            </a:p>
          </p:txBody>
        </p:sp>
        <p:sp>
          <p:nvSpPr>
            <p:cNvPr id="11" name="AutoShape 8">
              <a:extLst>
                <a:ext uri="{FF2B5EF4-FFF2-40B4-BE49-F238E27FC236}">
                  <a16:creationId xmlns:a16="http://schemas.microsoft.com/office/drawing/2014/main" id="{45E12C18-CF81-974C-8138-2D515A42E1BF}"/>
                </a:ext>
              </a:extLst>
            </p:cNvPr>
            <p:cNvSpPr>
              <a:spLocks noChangeAspect="1" noChangeArrowheads="1"/>
            </p:cNvSpPr>
            <p:nvPr/>
          </p:nvSpPr>
          <p:spPr bwMode="auto">
            <a:xfrm>
              <a:off x="3977" y="1533"/>
              <a:ext cx="956" cy="242"/>
            </a:xfrm>
            <a:prstGeom prst="roundRect">
              <a:avLst>
                <a:gd name="adj" fmla="val 16667"/>
              </a:avLst>
            </a:prstGeom>
            <a:gradFill rotWithShape="1">
              <a:gsLst>
                <a:gs pos="0">
                  <a:srgbClr val="E8E8FA"/>
                </a:gs>
                <a:gs pos="64999">
                  <a:srgbClr val="C3C3EF"/>
                </a:gs>
                <a:gs pos="100000">
                  <a:srgbClr val="A8A8EA"/>
                </a:gs>
              </a:gsLst>
              <a:lin ang="5400000" scaled="1"/>
            </a:gradFill>
            <a:ln w="9525">
              <a:solidFill>
                <a:srgbClr val="2F2F98"/>
              </a:solidFill>
              <a:round/>
              <a:headEnd/>
              <a:tailEnd/>
            </a:ln>
            <a:effectLst>
              <a:outerShdw blurRad="40000" dist="20000" dir="5400000" rotWithShape="0">
                <a:srgbClr val="808080">
                  <a:alpha val="37999"/>
                </a:srgbClr>
              </a:outerShdw>
            </a:effectLst>
          </p:spPr>
          <p:txBody>
            <a:bodyPr wrap="none" anchor="ctr">
              <a:spAutoFit/>
            </a:bodyPr>
            <a:lstStyle/>
            <a:p>
              <a:pPr algn="ctr">
                <a:buFont typeface="Symbol" charset="0"/>
                <a:buNone/>
                <a:defRPr/>
              </a:pPr>
              <a:r>
                <a:rPr lang="en-US" sz="1600">
                  <a:solidFill>
                    <a:schemeClr val="dk1"/>
                  </a:solidFill>
                  <a:latin typeface="Tahoma" charset="0"/>
                  <a:ea typeface="+mn-ea"/>
                </a:rPr>
                <a:t>Manufacturing</a:t>
              </a:r>
            </a:p>
          </p:txBody>
        </p:sp>
        <p:sp>
          <p:nvSpPr>
            <p:cNvPr id="12" name="AutoShape 9">
              <a:extLst>
                <a:ext uri="{FF2B5EF4-FFF2-40B4-BE49-F238E27FC236}">
                  <a16:creationId xmlns:a16="http://schemas.microsoft.com/office/drawing/2014/main" id="{AB19DA2E-DD35-F04D-B327-1A129F603B4B}"/>
                </a:ext>
              </a:extLst>
            </p:cNvPr>
            <p:cNvSpPr>
              <a:spLocks noChangeAspect="1" noChangeArrowheads="1"/>
            </p:cNvSpPr>
            <p:nvPr/>
          </p:nvSpPr>
          <p:spPr bwMode="auto">
            <a:xfrm>
              <a:off x="3787" y="2109"/>
              <a:ext cx="591" cy="242"/>
            </a:xfrm>
            <a:prstGeom prst="roundRect">
              <a:avLst>
                <a:gd name="adj" fmla="val 16667"/>
              </a:avLst>
            </a:prstGeom>
            <a:gradFill rotWithShape="1">
              <a:gsLst>
                <a:gs pos="0">
                  <a:srgbClr val="E8E8FA"/>
                </a:gs>
                <a:gs pos="64999">
                  <a:srgbClr val="C3C3EF"/>
                </a:gs>
                <a:gs pos="100000">
                  <a:srgbClr val="A8A8EA"/>
                </a:gs>
              </a:gsLst>
              <a:lin ang="5400000" scaled="1"/>
            </a:gradFill>
            <a:ln w="9525">
              <a:solidFill>
                <a:srgbClr val="2F2F98"/>
              </a:solidFill>
              <a:round/>
              <a:headEnd/>
              <a:tailEnd/>
            </a:ln>
            <a:effectLst>
              <a:outerShdw blurRad="40000" dist="20000" dir="5400000" rotWithShape="0">
                <a:srgbClr val="808080">
                  <a:alpha val="37999"/>
                </a:srgbClr>
              </a:outerShdw>
            </a:effectLst>
          </p:spPr>
          <p:txBody>
            <a:bodyPr wrap="none" anchor="ctr">
              <a:spAutoFit/>
            </a:bodyPr>
            <a:lstStyle/>
            <a:p>
              <a:pPr algn="ctr">
                <a:buFont typeface="Symbol" charset="0"/>
                <a:buNone/>
                <a:defRPr/>
              </a:pPr>
              <a:r>
                <a:rPr lang="en-US" sz="1600">
                  <a:solidFill>
                    <a:schemeClr val="dk1"/>
                  </a:solidFill>
                  <a:latin typeface="Tahoma" charset="0"/>
                  <a:ea typeface="+mn-ea"/>
                </a:rPr>
                <a:t>Laptops</a:t>
              </a:r>
            </a:p>
          </p:txBody>
        </p:sp>
        <p:sp>
          <p:nvSpPr>
            <p:cNvPr id="13" name="AutoShape 10">
              <a:extLst>
                <a:ext uri="{FF2B5EF4-FFF2-40B4-BE49-F238E27FC236}">
                  <a16:creationId xmlns:a16="http://schemas.microsoft.com/office/drawing/2014/main" id="{F1FB2BC2-3F46-8846-96AB-43B5658B6E4E}"/>
                </a:ext>
              </a:extLst>
            </p:cNvPr>
            <p:cNvSpPr>
              <a:spLocks noChangeAspect="1" noChangeArrowheads="1"/>
            </p:cNvSpPr>
            <p:nvPr/>
          </p:nvSpPr>
          <p:spPr bwMode="auto">
            <a:xfrm>
              <a:off x="4512" y="2109"/>
              <a:ext cx="664" cy="242"/>
            </a:xfrm>
            <a:prstGeom prst="roundRect">
              <a:avLst>
                <a:gd name="adj" fmla="val 16667"/>
              </a:avLst>
            </a:prstGeom>
            <a:gradFill rotWithShape="1">
              <a:gsLst>
                <a:gs pos="0">
                  <a:srgbClr val="E8E8FA"/>
                </a:gs>
                <a:gs pos="64999">
                  <a:srgbClr val="C3C3EF"/>
                </a:gs>
                <a:gs pos="100000">
                  <a:srgbClr val="A8A8EA"/>
                </a:gs>
              </a:gsLst>
              <a:lin ang="5400000" scaled="1"/>
            </a:gradFill>
            <a:ln w="9525">
              <a:solidFill>
                <a:srgbClr val="2F2F98"/>
              </a:solidFill>
              <a:round/>
              <a:headEnd/>
              <a:tailEnd/>
            </a:ln>
            <a:effectLst>
              <a:outerShdw blurRad="40000" dist="20000" dir="5400000" rotWithShape="0">
                <a:srgbClr val="808080">
                  <a:alpha val="37999"/>
                </a:srgbClr>
              </a:outerShdw>
            </a:effectLst>
          </p:spPr>
          <p:txBody>
            <a:bodyPr wrap="none" anchor="ctr">
              <a:spAutoFit/>
            </a:bodyPr>
            <a:lstStyle/>
            <a:p>
              <a:pPr algn="ctr">
                <a:buFont typeface="Symbol" charset="0"/>
                <a:buNone/>
                <a:defRPr/>
              </a:pPr>
              <a:r>
                <a:rPr lang="en-US" sz="1600">
                  <a:solidFill>
                    <a:schemeClr val="dk1"/>
                  </a:solidFill>
                  <a:latin typeface="Tahoma" charset="0"/>
                  <a:ea typeface="+mn-ea"/>
                </a:rPr>
                <a:t>Desktops</a:t>
              </a:r>
            </a:p>
          </p:txBody>
        </p:sp>
        <p:sp>
          <p:nvSpPr>
            <p:cNvPr id="14" name="AutoShape 11">
              <a:extLst>
                <a:ext uri="{FF2B5EF4-FFF2-40B4-BE49-F238E27FC236}">
                  <a16:creationId xmlns:a16="http://schemas.microsoft.com/office/drawing/2014/main" id="{8E89764F-4D6D-0E4D-AB74-6FDD27BF5DFF}"/>
                </a:ext>
              </a:extLst>
            </p:cNvPr>
            <p:cNvSpPr>
              <a:spLocks noChangeAspect="1" noChangeArrowheads="1"/>
            </p:cNvSpPr>
            <p:nvPr/>
          </p:nvSpPr>
          <p:spPr bwMode="auto">
            <a:xfrm>
              <a:off x="2351" y="2108"/>
              <a:ext cx="297" cy="242"/>
            </a:xfrm>
            <a:prstGeom prst="roundRect">
              <a:avLst>
                <a:gd name="adj" fmla="val 16667"/>
              </a:avLst>
            </a:prstGeom>
            <a:gradFill rotWithShape="1">
              <a:gsLst>
                <a:gs pos="0">
                  <a:srgbClr val="E8E8FA"/>
                </a:gs>
                <a:gs pos="64999">
                  <a:srgbClr val="C3C3EF"/>
                </a:gs>
                <a:gs pos="100000">
                  <a:srgbClr val="A8A8EA"/>
                </a:gs>
              </a:gsLst>
              <a:lin ang="5400000" scaled="1"/>
            </a:gradFill>
            <a:ln w="9525">
              <a:solidFill>
                <a:srgbClr val="2F2F98"/>
              </a:solidFill>
              <a:round/>
              <a:headEnd/>
              <a:tailEnd/>
            </a:ln>
            <a:effectLst>
              <a:outerShdw blurRad="40000" dist="20000" dir="5400000" rotWithShape="0">
                <a:srgbClr val="808080">
                  <a:alpha val="37999"/>
                </a:srgbClr>
              </a:outerShdw>
            </a:effectLst>
          </p:spPr>
          <p:txBody>
            <a:bodyPr wrap="none" anchor="ctr">
              <a:spAutoFit/>
            </a:bodyPr>
            <a:lstStyle/>
            <a:p>
              <a:pPr algn="ctr">
                <a:buFont typeface="Symbol" charset="0"/>
                <a:buNone/>
                <a:defRPr/>
              </a:pPr>
              <a:r>
                <a:rPr lang="en-US" sz="1600">
                  <a:solidFill>
                    <a:schemeClr val="dk1"/>
                  </a:solidFill>
                  <a:latin typeface="Tahoma" charset="0"/>
                  <a:ea typeface="+mn-ea"/>
                </a:rPr>
                <a:t>US</a:t>
              </a:r>
            </a:p>
          </p:txBody>
        </p:sp>
        <p:sp>
          <p:nvSpPr>
            <p:cNvPr id="15" name="AutoShape 12">
              <a:extLst>
                <a:ext uri="{FF2B5EF4-FFF2-40B4-BE49-F238E27FC236}">
                  <a16:creationId xmlns:a16="http://schemas.microsoft.com/office/drawing/2014/main" id="{B29BDEBE-2BED-CD4B-96C7-28F2AFCE1D68}"/>
                </a:ext>
              </a:extLst>
            </p:cNvPr>
            <p:cNvSpPr>
              <a:spLocks noChangeAspect="1" noChangeArrowheads="1"/>
            </p:cNvSpPr>
            <p:nvPr/>
          </p:nvSpPr>
          <p:spPr bwMode="auto">
            <a:xfrm>
              <a:off x="2783" y="2109"/>
              <a:ext cx="870" cy="242"/>
            </a:xfrm>
            <a:prstGeom prst="roundRect">
              <a:avLst>
                <a:gd name="adj" fmla="val 16667"/>
              </a:avLst>
            </a:prstGeom>
            <a:gradFill rotWithShape="1">
              <a:gsLst>
                <a:gs pos="0">
                  <a:srgbClr val="E8E8FA"/>
                </a:gs>
                <a:gs pos="64999">
                  <a:srgbClr val="C3C3EF"/>
                </a:gs>
                <a:gs pos="100000">
                  <a:srgbClr val="A8A8EA"/>
                </a:gs>
              </a:gsLst>
              <a:lin ang="5400000" scaled="1"/>
            </a:gradFill>
            <a:ln w="9525">
              <a:solidFill>
                <a:srgbClr val="2F2F98"/>
              </a:solidFill>
              <a:round/>
              <a:headEnd/>
              <a:tailEnd/>
            </a:ln>
            <a:effectLst>
              <a:outerShdw blurRad="40000" dist="20000" dir="5400000" rotWithShape="0">
                <a:srgbClr val="808080">
                  <a:alpha val="37999"/>
                </a:srgbClr>
              </a:outerShdw>
            </a:effectLst>
          </p:spPr>
          <p:txBody>
            <a:bodyPr wrap="none" anchor="ctr">
              <a:spAutoFit/>
            </a:bodyPr>
            <a:lstStyle/>
            <a:p>
              <a:pPr algn="ctr">
                <a:buFont typeface="Symbol" charset="0"/>
                <a:buNone/>
                <a:defRPr/>
              </a:pPr>
              <a:r>
                <a:rPr lang="en-US" sz="1600">
                  <a:solidFill>
                    <a:schemeClr val="dk1"/>
                  </a:solidFill>
                  <a:latin typeface="Tahoma" charset="0"/>
                  <a:ea typeface="+mn-ea"/>
                </a:rPr>
                <a:t>International</a:t>
              </a:r>
            </a:p>
          </p:txBody>
        </p:sp>
        <p:cxnSp>
          <p:nvCxnSpPr>
            <p:cNvPr id="16" name="AutoShape 13">
              <a:extLst>
                <a:ext uri="{FF2B5EF4-FFF2-40B4-BE49-F238E27FC236}">
                  <a16:creationId xmlns:a16="http://schemas.microsoft.com/office/drawing/2014/main" id="{2EAAA081-6148-414B-BED3-E6C2323EE88D}"/>
                </a:ext>
              </a:extLst>
            </p:cNvPr>
            <p:cNvCxnSpPr>
              <a:cxnSpLocks noChangeShapeType="1"/>
              <a:stCxn id="8" idx="2"/>
              <a:endCxn id="9" idx="0"/>
            </p:cNvCxnSpPr>
            <p:nvPr/>
          </p:nvCxnSpPr>
          <p:spPr bwMode="auto">
            <a:xfrm flipH="1">
              <a:off x="2823" y="1205"/>
              <a:ext cx="1051" cy="322"/>
            </a:xfrm>
            <a:prstGeom prst="straightConnector1">
              <a:avLst/>
            </a:prstGeom>
            <a:noFill/>
            <a:ln w="9525">
              <a:solidFill>
                <a:srgbClr val="2F2F98"/>
              </a:solidFill>
              <a:round/>
              <a:headEnd/>
              <a:tailEnd/>
            </a:ln>
            <a:effectLst>
              <a:outerShdw blurRad="40000" dist="20000" dir="5400000" rotWithShape="0">
                <a:srgbClr val="808080">
                  <a:alpha val="37999"/>
                </a:srgbClr>
              </a:outerShdw>
            </a:effectLst>
          </p:spPr>
        </p:cxnSp>
        <p:cxnSp>
          <p:nvCxnSpPr>
            <p:cNvPr id="17" name="AutoShape 14">
              <a:extLst>
                <a:ext uri="{FF2B5EF4-FFF2-40B4-BE49-F238E27FC236}">
                  <a16:creationId xmlns:a16="http://schemas.microsoft.com/office/drawing/2014/main" id="{729CC573-10B9-5244-B974-B4FE86EA05B2}"/>
                </a:ext>
              </a:extLst>
            </p:cNvPr>
            <p:cNvCxnSpPr>
              <a:cxnSpLocks noChangeShapeType="1"/>
              <a:stCxn id="8" idx="2"/>
              <a:endCxn id="11" idx="0"/>
            </p:cNvCxnSpPr>
            <p:nvPr/>
          </p:nvCxnSpPr>
          <p:spPr bwMode="auto">
            <a:xfrm>
              <a:off x="3874" y="1205"/>
              <a:ext cx="581" cy="322"/>
            </a:xfrm>
            <a:prstGeom prst="straightConnector1">
              <a:avLst/>
            </a:prstGeom>
            <a:noFill/>
            <a:ln w="9525">
              <a:solidFill>
                <a:srgbClr val="2F2F98"/>
              </a:solidFill>
              <a:round/>
              <a:headEnd/>
              <a:tailEnd/>
            </a:ln>
            <a:effectLst>
              <a:outerShdw blurRad="40000" dist="20000" dir="5400000" rotWithShape="0">
                <a:srgbClr val="808080">
                  <a:alpha val="37999"/>
                </a:srgbClr>
              </a:outerShdw>
            </a:effectLst>
          </p:spPr>
        </p:cxnSp>
        <p:cxnSp>
          <p:nvCxnSpPr>
            <p:cNvPr id="18" name="AutoShape 15">
              <a:extLst>
                <a:ext uri="{FF2B5EF4-FFF2-40B4-BE49-F238E27FC236}">
                  <a16:creationId xmlns:a16="http://schemas.microsoft.com/office/drawing/2014/main" id="{CF94A5A0-559E-C347-9C49-D97A3EE84C25}"/>
                </a:ext>
              </a:extLst>
            </p:cNvPr>
            <p:cNvCxnSpPr>
              <a:cxnSpLocks noChangeShapeType="1"/>
              <a:stCxn id="8" idx="2"/>
              <a:endCxn id="10" idx="0"/>
            </p:cNvCxnSpPr>
            <p:nvPr/>
          </p:nvCxnSpPr>
          <p:spPr bwMode="auto">
            <a:xfrm>
              <a:off x="3874" y="1205"/>
              <a:ext cx="1409" cy="322"/>
            </a:xfrm>
            <a:prstGeom prst="straightConnector1">
              <a:avLst/>
            </a:prstGeom>
            <a:noFill/>
            <a:ln w="9525">
              <a:solidFill>
                <a:srgbClr val="2F2F98"/>
              </a:solidFill>
              <a:round/>
              <a:headEnd/>
              <a:tailEnd/>
            </a:ln>
            <a:effectLst>
              <a:outerShdw blurRad="40000" dist="20000" dir="5400000" rotWithShape="0">
                <a:srgbClr val="808080">
                  <a:alpha val="37999"/>
                </a:srgbClr>
              </a:outerShdw>
            </a:effectLst>
          </p:spPr>
        </p:cxnSp>
        <p:cxnSp>
          <p:nvCxnSpPr>
            <p:cNvPr id="19" name="AutoShape 16">
              <a:extLst>
                <a:ext uri="{FF2B5EF4-FFF2-40B4-BE49-F238E27FC236}">
                  <a16:creationId xmlns:a16="http://schemas.microsoft.com/office/drawing/2014/main" id="{9B398036-1EA9-0C40-88B8-36EECFA977C5}"/>
                </a:ext>
              </a:extLst>
            </p:cNvPr>
            <p:cNvCxnSpPr>
              <a:cxnSpLocks noChangeShapeType="1"/>
              <a:stCxn id="11" idx="2"/>
              <a:endCxn id="13" idx="0"/>
            </p:cNvCxnSpPr>
            <p:nvPr/>
          </p:nvCxnSpPr>
          <p:spPr bwMode="auto">
            <a:xfrm>
              <a:off x="4455" y="1781"/>
              <a:ext cx="389" cy="322"/>
            </a:xfrm>
            <a:prstGeom prst="straightConnector1">
              <a:avLst/>
            </a:prstGeom>
            <a:noFill/>
            <a:ln w="9525">
              <a:solidFill>
                <a:srgbClr val="2F2F98"/>
              </a:solidFill>
              <a:round/>
              <a:headEnd/>
              <a:tailEnd/>
            </a:ln>
            <a:effectLst>
              <a:outerShdw blurRad="40000" dist="20000" dir="5400000" rotWithShape="0">
                <a:srgbClr val="808080">
                  <a:alpha val="37999"/>
                </a:srgbClr>
              </a:outerShdw>
            </a:effectLst>
          </p:spPr>
        </p:cxnSp>
        <p:cxnSp>
          <p:nvCxnSpPr>
            <p:cNvPr id="20" name="AutoShape 17">
              <a:extLst>
                <a:ext uri="{FF2B5EF4-FFF2-40B4-BE49-F238E27FC236}">
                  <a16:creationId xmlns:a16="http://schemas.microsoft.com/office/drawing/2014/main" id="{9C3628FD-5456-914A-965E-B4CC0690C2DD}"/>
                </a:ext>
              </a:extLst>
            </p:cNvPr>
            <p:cNvCxnSpPr>
              <a:cxnSpLocks noChangeShapeType="1"/>
              <a:stCxn id="11" idx="2"/>
              <a:endCxn id="12" idx="0"/>
            </p:cNvCxnSpPr>
            <p:nvPr/>
          </p:nvCxnSpPr>
          <p:spPr bwMode="auto">
            <a:xfrm flipH="1">
              <a:off x="4083" y="1781"/>
              <a:ext cx="372" cy="322"/>
            </a:xfrm>
            <a:prstGeom prst="straightConnector1">
              <a:avLst/>
            </a:prstGeom>
            <a:noFill/>
            <a:ln w="9525">
              <a:solidFill>
                <a:srgbClr val="2F2F98"/>
              </a:solidFill>
              <a:round/>
              <a:headEnd/>
              <a:tailEnd/>
            </a:ln>
            <a:effectLst>
              <a:outerShdw blurRad="40000" dist="20000" dir="5400000" rotWithShape="0">
                <a:srgbClr val="808080">
                  <a:alpha val="37999"/>
                </a:srgbClr>
              </a:outerShdw>
            </a:effectLst>
          </p:spPr>
        </p:cxnSp>
        <p:cxnSp>
          <p:nvCxnSpPr>
            <p:cNvPr id="21" name="AutoShape 18">
              <a:extLst>
                <a:ext uri="{FF2B5EF4-FFF2-40B4-BE49-F238E27FC236}">
                  <a16:creationId xmlns:a16="http://schemas.microsoft.com/office/drawing/2014/main" id="{BF43337C-ADF7-7F4E-B077-51EA1437E9AD}"/>
                </a:ext>
              </a:extLst>
            </p:cNvPr>
            <p:cNvCxnSpPr>
              <a:cxnSpLocks noChangeShapeType="1"/>
              <a:stCxn id="9" idx="2"/>
              <a:endCxn id="15" idx="0"/>
            </p:cNvCxnSpPr>
            <p:nvPr/>
          </p:nvCxnSpPr>
          <p:spPr bwMode="auto">
            <a:xfrm>
              <a:off x="2823" y="1781"/>
              <a:ext cx="395" cy="322"/>
            </a:xfrm>
            <a:prstGeom prst="straightConnector1">
              <a:avLst/>
            </a:prstGeom>
            <a:noFill/>
            <a:ln w="9525">
              <a:solidFill>
                <a:srgbClr val="2F2F98"/>
              </a:solidFill>
              <a:round/>
              <a:headEnd/>
              <a:tailEnd/>
            </a:ln>
            <a:effectLst>
              <a:outerShdw blurRad="40000" dist="20000" dir="5400000" rotWithShape="0">
                <a:srgbClr val="808080">
                  <a:alpha val="37999"/>
                </a:srgbClr>
              </a:outerShdw>
            </a:effectLst>
          </p:spPr>
        </p:cxnSp>
        <p:cxnSp>
          <p:nvCxnSpPr>
            <p:cNvPr id="22" name="AutoShape 19">
              <a:extLst>
                <a:ext uri="{FF2B5EF4-FFF2-40B4-BE49-F238E27FC236}">
                  <a16:creationId xmlns:a16="http://schemas.microsoft.com/office/drawing/2014/main" id="{1A121DC1-E90D-F746-89E1-F1B08191F05F}"/>
                </a:ext>
              </a:extLst>
            </p:cNvPr>
            <p:cNvCxnSpPr>
              <a:cxnSpLocks noChangeShapeType="1"/>
              <a:stCxn id="9" idx="2"/>
              <a:endCxn id="14" idx="0"/>
            </p:cNvCxnSpPr>
            <p:nvPr/>
          </p:nvCxnSpPr>
          <p:spPr bwMode="auto">
            <a:xfrm flipH="1">
              <a:off x="2500" y="1781"/>
              <a:ext cx="323" cy="321"/>
            </a:xfrm>
            <a:prstGeom prst="straightConnector1">
              <a:avLst/>
            </a:prstGeom>
            <a:noFill/>
            <a:ln w="9525">
              <a:solidFill>
                <a:srgbClr val="2F2F98"/>
              </a:solidFill>
              <a:round/>
              <a:headEnd/>
              <a:tailEnd/>
            </a:ln>
            <a:effectLst>
              <a:outerShdw blurRad="40000" dist="20000" dir="5400000" rotWithShape="0">
                <a:srgbClr val="808080">
                  <a:alpha val="37999"/>
                </a:srgbClr>
              </a:outerShdw>
            </a:effectLst>
          </p:spPr>
        </p:cxnSp>
        <p:sp>
          <p:nvSpPr>
            <p:cNvPr id="23" name="AutoShape 20">
              <a:extLst>
                <a:ext uri="{FF2B5EF4-FFF2-40B4-BE49-F238E27FC236}">
                  <a16:creationId xmlns:a16="http://schemas.microsoft.com/office/drawing/2014/main" id="{84329E95-42E9-2446-9CE9-A6B31CE4FD03}"/>
                </a:ext>
              </a:extLst>
            </p:cNvPr>
            <p:cNvSpPr>
              <a:spLocks noChangeAspect="1" noChangeArrowheads="1"/>
            </p:cNvSpPr>
            <p:nvPr/>
          </p:nvSpPr>
          <p:spPr bwMode="auto">
            <a:xfrm>
              <a:off x="2180" y="2688"/>
              <a:ext cx="547" cy="242"/>
            </a:xfrm>
            <a:prstGeom prst="roundRect">
              <a:avLst>
                <a:gd name="adj" fmla="val 16667"/>
              </a:avLst>
            </a:prstGeom>
            <a:gradFill rotWithShape="1">
              <a:gsLst>
                <a:gs pos="0">
                  <a:srgbClr val="E8E8FA"/>
                </a:gs>
                <a:gs pos="64999">
                  <a:srgbClr val="C3C3EF"/>
                </a:gs>
                <a:gs pos="100000">
                  <a:srgbClr val="A8A8EA"/>
                </a:gs>
              </a:gsLst>
              <a:lin ang="5400000" scaled="1"/>
            </a:gradFill>
            <a:ln w="9525">
              <a:solidFill>
                <a:srgbClr val="2F2F98"/>
              </a:solidFill>
              <a:round/>
              <a:headEnd/>
              <a:tailEnd/>
            </a:ln>
            <a:effectLst>
              <a:outerShdw blurRad="40000" dist="20000" dir="5400000" rotWithShape="0">
                <a:srgbClr val="808080">
                  <a:alpha val="37999"/>
                </a:srgbClr>
              </a:outerShdw>
            </a:effectLst>
          </p:spPr>
          <p:txBody>
            <a:bodyPr wrap="none" anchor="ctr">
              <a:spAutoFit/>
            </a:bodyPr>
            <a:lstStyle/>
            <a:p>
              <a:pPr algn="ctr">
                <a:buFont typeface="Symbol" charset="0"/>
                <a:buNone/>
                <a:defRPr/>
              </a:pPr>
              <a:r>
                <a:rPr lang="en-US" sz="1600">
                  <a:solidFill>
                    <a:schemeClr val="dk1"/>
                  </a:solidFill>
                  <a:latin typeface="Tahoma" charset="0"/>
                  <a:ea typeface="+mn-ea"/>
                </a:rPr>
                <a:t>Europe</a:t>
              </a:r>
            </a:p>
          </p:txBody>
        </p:sp>
        <p:sp>
          <p:nvSpPr>
            <p:cNvPr id="24" name="AutoShape 21">
              <a:extLst>
                <a:ext uri="{FF2B5EF4-FFF2-40B4-BE49-F238E27FC236}">
                  <a16:creationId xmlns:a16="http://schemas.microsoft.com/office/drawing/2014/main" id="{6C6DC130-24C5-094C-A3EF-06252DEF0106}"/>
                </a:ext>
              </a:extLst>
            </p:cNvPr>
            <p:cNvSpPr>
              <a:spLocks noChangeAspect="1" noChangeArrowheads="1"/>
            </p:cNvSpPr>
            <p:nvPr/>
          </p:nvSpPr>
          <p:spPr bwMode="auto">
            <a:xfrm>
              <a:off x="3023" y="2688"/>
              <a:ext cx="374" cy="242"/>
            </a:xfrm>
            <a:prstGeom prst="roundRect">
              <a:avLst>
                <a:gd name="adj" fmla="val 16667"/>
              </a:avLst>
            </a:prstGeom>
            <a:gradFill rotWithShape="1">
              <a:gsLst>
                <a:gs pos="0">
                  <a:srgbClr val="E8E8FA"/>
                </a:gs>
                <a:gs pos="64999">
                  <a:srgbClr val="C3C3EF"/>
                </a:gs>
                <a:gs pos="100000">
                  <a:srgbClr val="A8A8EA"/>
                </a:gs>
              </a:gsLst>
              <a:lin ang="5400000" scaled="1"/>
            </a:gradFill>
            <a:ln w="9525">
              <a:solidFill>
                <a:srgbClr val="2F2F98"/>
              </a:solidFill>
              <a:round/>
              <a:headEnd/>
              <a:tailEnd/>
            </a:ln>
            <a:effectLst>
              <a:outerShdw blurRad="40000" dist="20000" dir="5400000" rotWithShape="0">
                <a:srgbClr val="808080">
                  <a:alpha val="37999"/>
                </a:srgbClr>
              </a:outerShdw>
            </a:effectLst>
          </p:spPr>
          <p:txBody>
            <a:bodyPr wrap="none" anchor="ctr">
              <a:spAutoFit/>
            </a:bodyPr>
            <a:lstStyle/>
            <a:p>
              <a:pPr algn="ctr">
                <a:buFont typeface="Symbol" charset="0"/>
                <a:buNone/>
                <a:defRPr/>
              </a:pPr>
              <a:r>
                <a:rPr lang="en-US" sz="1600">
                  <a:solidFill>
                    <a:schemeClr val="dk1"/>
                  </a:solidFill>
                  <a:latin typeface="Tahoma" charset="0"/>
                  <a:ea typeface="+mn-ea"/>
                </a:rPr>
                <a:t>Asia</a:t>
              </a:r>
            </a:p>
          </p:txBody>
        </p:sp>
        <p:cxnSp>
          <p:nvCxnSpPr>
            <p:cNvPr id="25" name="AutoShape 22">
              <a:extLst>
                <a:ext uri="{FF2B5EF4-FFF2-40B4-BE49-F238E27FC236}">
                  <a16:creationId xmlns:a16="http://schemas.microsoft.com/office/drawing/2014/main" id="{9D2399C4-1629-4E48-8B4C-EDA4166998F5}"/>
                </a:ext>
              </a:extLst>
            </p:cNvPr>
            <p:cNvCxnSpPr>
              <a:cxnSpLocks noChangeShapeType="1"/>
              <a:stCxn id="15" idx="2"/>
              <a:endCxn id="24" idx="0"/>
            </p:cNvCxnSpPr>
            <p:nvPr/>
          </p:nvCxnSpPr>
          <p:spPr bwMode="auto">
            <a:xfrm flipH="1">
              <a:off x="3210" y="2357"/>
              <a:ext cx="8" cy="325"/>
            </a:xfrm>
            <a:prstGeom prst="straightConnector1">
              <a:avLst/>
            </a:prstGeom>
            <a:noFill/>
            <a:ln w="9525">
              <a:solidFill>
                <a:srgbClr val="2F2F98"/>
              </a:solidFill>
              <a:round/>
              <a:headEnd/>
              <a:tailEnd/>
            </a:ln>
            <a:effectLst>
              <a:outerShdw blurRad="40000" dist="20000" dir="5400000" rotWithShape="0">
                <a:srgbClr val="808080">
                  <a:alpha val="37999"/>
                </a:srgbClr>
              </a:outerShdw>
            </a:effectLst>
          </p:spPr>
        </p:cxnSp>
        <p:cxnSp>
          <p:nvCxnSpPr>
            <p:cNvPr id="26" name="AutoShape 23">
              <a:extLst>
                <a:ext uri="{FF2B5EF4-FFF2-40B4-BE49-F238E27FC236}">
                  <a16:creationId xmlns:a16="http://schemas.microsoft.com/office/drawing/2014/main" id="{94108C96-4230-1A47-A3DE-7433BD112FBC}"/>
                </a:ext>
              </a:extLst>
            </p:cNvPr>
            <p:cNvCxnSpPr>
              <a:cxnSpLocks noChangeShapeType="1"/>
              <a:stCxn id="15" idx="2"/>
              <a:endCxn id="23" idx="0"/>
            </p:cNvCxnSpPr>
            <p:nvPr/>
          </p:nvCxnSpPr>
          <p:spPr bwMode="auto">
            <a:xfrm flipH="1">
              <a:off x="2454" y="2357"/>
              <a:ext cx="764" cy="325"/>
            </a:xfrm>
            <a:prstGeom prst="straightConnector1">
              <a:avLst/>
            </a:prstGeom>
            <a:noFill/>
            <a:ln w="9525">
              <a:solidFill>
                <a:srgbClr val="2F2F98"/>
              </a:solidFill>
              <a:round/>
              <a:headEnd/>
              <a:tailEnd/>
            </a:ln>
            <a:effectLst>
              <a:outerShdw blurRad="40000" dist="20000" dir="5400000" rotWithShape="0">
                <a:srgbClr val="808080">
                  <a:alpha val="37999"/>
                </a:srgbClr>
              </a:outerShdw>
            </a:effectLst>
          </p:spPr>
        </p:cxnSp>
        <p:sp>
          <p:nvSpPr>
            <p:cNvPr id="27" name="AutoShape 24">
              <a:extLst>
                <a:ext uri="{FF2B5EF4-FFF2-40B4-BE49-F238E27FC236}">
                  <a16:creationId xmlns:a16="http://schemas.microsoft.com/office/drawing/2014/main" id="{917166C2-8B2D-B648-A123-744E3DA261D7}"/>
                </a:ext>
              </a:extLst>
            </p:cNvPr>
            <p:cNvSpPr>
              <a:spLocks noChangeAspect="1" noChangeArrowheads="1"/>
            </p:cNvSpPr>
            <p:nvPr/>
          </p:nvSpPr>
          <p:spPr bwMode="auto">
            <a:xfrm>
              <a:off x="3698" y="2688"/>
              <a:ext cx="570" cy="242"/>
            </a:xfrm>
            <a:prstGeom prst="roundRect">
              <a:avLst>
                <a:gd name="adj" fmla="val 16667"/>
              </a:avLst>
            </a:prstGeom>
            <a:gradFill rotWithShape="1">
              <a:gsLst>
                <a:gs pos="0">
                  <a:srgbClr val="E8E8FA"/>
                </a:gs>
                <a:gs pos="64999">
                  <a:srgbClr val="C3C3EF"/>
                </a:gs>
                <a:gs pos="100000">
                  <a:srgbClr val="A8A8EA"/>
                </a:gs>
              </a:gsLst>
              <a:lin ang="5400000" scaled="1"/>
            </a:gradFill>
            <a:ln w="9525">
              <a:solidFill>
                <a:srgbClr val="2F2F98"/>
              </a:solidFill>
              <a:round/>
              <a:headEnd/>
              <a:tailEnd/>
            </a:ln>
            <a:effectLst>
              <a:outerShdw blurRad="40000" dist="20000" dir="5400000" rotWithShape="0">
                <a:srgbClr val="808080">
                  <a:alpha val="37999"/>
                </a:srgbClr>
              </a:outerShdw>
            </a:effectLst>
          </p:spPr>
          <p:txBody>
            <a:bodyPr wrap="none" anchor="ctr">
              <a:spAutoFit/>
            </a:bodyPr>
            <a:lstStyle/>
            <a:p>
              <a:pPr algn="ctr">
                <a:buFont typeface="Symbol" charset="0"/>
                <a:buNone/>
                <a:defRPr/>
              </a:pPr>
              <a:r>
                <a:rPr lang="en-US" sz="1600">
                  <a:solidFill>
                    <a:schemeClr val="dk1"/>
                  </a:solidFill>
                  <a:latin typeface="Tahoma" charset="0"/>
                  <a:ea typeface="+mn-ea"/>
                </a:rPr>
                <a:t>Canada</a:t>
              </a:r>
            </a:p>
          </p:txBody>
        </p:sp>
        <p:cxnSp>
          <p:nvCxnSpPr>
            <p:cNvPr id="28" name="AutoShape 25">
              <a:extLst>
                <a:ext uri="{FF2B5EF4-FFF2-40B4-BE49-F238E27FC236}">
                  <a16:creationId xmlns:a16="http://schemas.microsoft.com/office/drawing/2014/main" id="{315AA999-3A45-E145-A6B6-12C2054A3F97}"/>
                </a:ext>
              </a:extLst>
            </p:cNvPr>
            <p:cNvCxnSpPr>
              <a:cxnSpLocks noChangeShapeType="1"/>
              <a:stCxn id="15" idx="2"/>
              <a:endCxn id="27" idx="0"/>
            </p:cNvCxnSpPr>
            <p:nvPr/>
          </p:nvCxnSpPr>
          <p:spPr bwMode="auto">
            <a:xfrm>
              <a:off x="3218" y="2357"/>
              <a:ext cx="765" cy="325"/>
            </a:xfrm>
            <a:prstGeom prst="straightConnector1">
              <a:avLst/>
            </a:prstGeom>
            <a:noFill/>
            <a:ln w="9525">
              <a:solidFill>
                <a:srgbClr val="2F2F98"/>
              </a:solidFill>
              <a:round/>
              <a:headEnd/>
              <a:tailEnd/>
            </a:ln>
            <a:effectLst>
              <a:outerShdw blurRad="40000" dist="20000" dir="5400000" rotWithShape="0">
                <a:srgbClr val="808080">
                  <a:alpha val="37999"/>
                </a:srgbClr>
              </a:outerShdw>
            </a:effectLst>
          </p:spPr>
        </p:cxnSp>
      </p:grpSp>
    </p:spTree>
    <p:extLst>
      <p:ext uri="{BB962C8B-B14F-4D97-AF65-F5344CB8AC3E}">
        <p14:creationId xmlns:p14="http://schemas.microsoft.com/office/powerpoint/2010/main" val="211470821"/>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5"/>
          <p:cNvSpPr txBox="1">
            <a:spLocks noGrp="1"/>
          </p:cNvSpPr>
          <p:nvPr>
            <p:ph type="title"/>
          </p:nvPr>
        </p:nvSpPr>
        <p:spPr>
          <a:xfrm>
            <a:off x="118534" y="1102194"/>
            <a:ext cx="8686254" cy="779318"/>
          </a:xfrm>
          <a:prstGeom prst="rect">
            <a:avLst/>
          </a:prstGeom>
          <a:noFill/>
          <a:ln>
            <a:noFill/>
          </a:ln>
        </p:spPr>
        <p:txBody>
          <a:bodyPr spcFirstLastPara="1" wrap="square" lIns="91425" tIns="91425" rIns="91425" bIns="91425" anchor="b" anchorCtr="0">
            <a:noAutofit/>
          </a:bodyPr>
          <a:lstStyle/>
          <a:p>
            <a:pPr>
              <a:buSzPts val="3200"/>
            </a:pPr>
            <a:r>
              <a:rPr lang="ru-RU" sz="4400" dirty="0">
                <a:solidFill>
                  <a:schemeClr val="accent1">
                    <a:lumMod val="75000"/>
                  </a:schemeClr>
                </a:solidFill>
                <a:latin typeface="+mj-lt"/>
                <a:ea typeface="+mj-ea"/>
                <a:cs typeface="+mj-cs"/>
              </a:rPr>
              <a:t>Важность анализа алгоритмов </a:t>
            </a:r>
            <a:r>
              <a:rPr lang="en-US" sz="4400" dirty="0">
                <a:solidFill>
                  <a:schemeClr val="accent1">
                    <a:lumMod val="75000"/>
                  </a:schemeClr>
                </a:solidFill>
                <a:latin typeface="+mj-lt"/>
                <a:ea typeface="+mj-ea"/>
                <a:cs typeface="+mj-cs"/>
              </a:rPr>
              <a:t>(1/2)</a:t>
            </a:r>
            <a:endParaRPr sz="4400" dirty="0">
              <a:solidFill>
                <a:schemeClr val="accent1">
                  <a:lumMod val="75000"/>
                </a:schemeClr>
              </a:solidFill>
              <a:latin typeface="+mj-lt"/>
              <a:ea typeface="+mj-ea"/>
              <a:cs typeface="+mj-cs"/>
            </a:endParaRPr>
          </a:p>
        </p:txBody>
      </p:sp>
      <p:sp>
        <p:nvSpPr>
          <p:cNvPr id="54" name="Google Shape;54;p5"/>
          <p:cNvSpPr txBox="1">
            <a:spLocks noGrp="1"/>
          </p:cNvSpPr>
          <p:nvPr>
            <p:ph type="body" idx="1"/>
          </p:nvPr>
        </p:nvSpPr>
        <p:spPr>
          <a:xfrm>
            <a:off x="546267" y="1832814"/>
            <a:ext cx="8265225" cy="4098248"/>
          </a:xfrm>
          <a:prstGeom prst="rect">
            <a:avLst/>
          </a:prstGeom>
          <a:noFill/>
          <a:ln>
            <a:noFill/>
          </a:ln>
        </p:spPr>
        <p:txBody>
          <a:bodyPr spcFirstLastPara="1" wrap="square" lIns="91425" tIns="91425" rIns="91425" bIns="91425" anchor="t" anchorCtr="0">
            <a:noAutofit/>
          </a:bodyPr>
          <a:lstStyle/>
          <a:p>
            <a:pPr indent="-457200">
              <a:lnSpc>
                <a:spcPts val="3220"/>
              </a:lnSpc>
              <a:buSzPts val="2400"/>
            </a:pPr>
            <a:r>
              <a:rPr lang="ru-RU" sz="2400" b="1" dirty="0"/>
              <a:t>Производительность</a:t>
            </a:r>
            <a:r>
              <a:rPr lang="ru-RU" sz="2400" dirty="0"/>
              <a:t>  алгоритма зависит от того, насколько быстро он возрастает и сколько ему требуется памяти.</a:t>
            </a:r>
            <a:endParaRPr sz="2400" dirty="0"/>
          </a:p>
          <a:p>
            <a:pPr marL="914400" indent="-342900">
              <a:lnSpc>
                <a:spcPts val="3220"/>
              </a:lnSpc>
              <a:buSzPts val="2000"/>
              <a:buFont typeface="Courier New"/>
              <a:buChar char="o"/>
            </a:pPr>
            <a:r>
              <a:rPr lang="ru-RU" sz="2000" dirty="0"/>
              <a:t>производительность имеет значение, когда объем данных становится большим</a:t>
            </a:r>
          </a:p>
          <a:p>
            <a:pPr marL="914400" indent="-342900">
              <a:lnSpc>
                <a:spcPts val="3220"/>
              </a:lnSpc>
              <a:buSzPts val="2000"/>
              <a:buFont typeface="Courier New"/>
              <a:buChar char="o"/>
            </a:pPr>
            <a:r>
              <a:rPr lang="ru-RU" sz="2000" dirty="0"/>
              <a:t>можно наблюдать и анализировать производительность, а затем пересматривать алгоритм для улучшения его производительности</a:t>
            </a:r>
          </a:p>
          <a:p>
            <a:pPr marL="914400" indent="-342900">
              <a:lnSpc>
                <a:spcPts val="3220"/>
              </a:lnSpc>
              <a:buSzPts val="2000"/>
              <a:buFont typeface="Courier New"/>
              <a:buChar char="o"/>
            </a:pPr>
            <a:endParaRPr lang="en-US" sz="2000" dirty="0"/>
          </a:p>
        </p:txBody>
      </p:sp>
    </p:spTree>
    <p:extLst>
      <p:ext uri="{BB962C8B-B14F-4D97-AF65-F5344CB8AC3E}">
        <p14:creationId xmlns:p14="http://schemas.microsoft.com/office/powerpoint/2010/main" val="395791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animEffect transition="in" filter="fade">
                                      <p:cBhvr>
                                        <p:cTn id="7" dur="500"/>
                                        <p:tgtEl>
                                          <p:spTgt spid="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xEl>
                                              <p:pRg st="1" end="1"/>
                                            </p:txEl>
                                          </p:spTgt>
                                        </p:tgtEl>
                                        <p:attrNameLst>
                                          <p:attrName>style.visibility</p:attrName>
                                        </p:attrNameLst>
                                      </p:cBhvr>
                                      <p:to>
                                        <p:strVal val="visible"/>
                                      </p:to>
                                    </p:set>
                                    <p:animEffect transition="in" filter="fade">
                                      <p:cBhvr>
                                        <p:cTn id="12" dur="500"/>
                                        <p:tgtEl>
                                          <p:spTgt spid="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
                                            <p:txEl>
                                              <p:pRg st="2" end="2"/>
                                            </p:txEl>
                                          </p:spTgt>
                                        </p:tgtEl>
                                        <p:attrNameLst>
                                          <p:attrName>style.visibility</p:attrName>
                                        </p:attrNameLst>
                                      </p:cBhvr>
                                      <p:to>
                                        <p:strVal val="visible"/>
                                      </p:to>
                                    </p:set>
                                    <p:animEffect transition="in" filter="fade">
                                      <p:cBhvr>
                                        <p:cTn id="17" dur="500"/>
                                        <p:tgtEl>
                                          <p:spTgt spid="5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C69600EE-4636-974E-998D-DBDE335944E4}"/>
              </a:ext>
            </a:extLst>
          </p:cNvPr>
          <p:cNvSpPr>
            <a:spLocks noGrp="1"/>
          </p:cNvSpPr>
          <p:nvPr>
            <p:ph type="title"/>
          </p:nvPr>
        </p:nvSpPr>
        <p:spPr bwMode="auto">
          <a:xfrm>
            <a:off x="377825" y="274638"/>
            <a:ext cx="8308975" cy="1036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TR" b="1" dirty="0">
                <a:solidFill>
                  <a:srgbClr val="0070C0"/>
                </a:solidFill>
                <a:latin typeface="Calibri Light" panose="020F0302020204030204"/>
                <a:cs typeface="Arial"/>
              </a:rPr>
              <a:t>Основная терминология</a:t>
            </a:r>
            <a:endParaRPr lang="en-US" altLang="ru-TR" b="1" dirty="0">
              <a:solidFill>
                <a:srgbClr val="0070C0"/>
              </a:solidFill>
              <a:latin typeface="Calibri Light" panose="020F0302020204030204"/>
              <a:cs typeface="Arial"/>
            </a:endParaRPr>
          </a:p>
        </p:txBody>
      </p:sp>
      <p:sp>
        <p:nvSpPr>
          <p:cNvPr id="3" name="Content Placeholder 2">
            <a:extLst>
              <a:ext uri="{FF2B5EF4-FFF2-40B4-BE49-F238E27FC236}">
                <a16:creationId xmlns:a16="http://schemas.microsoft.com/office/drawing/2014/main" id="{F6735C1C-D1ED-1644-9F4A-19A86255067F}"/>
              </a:ext>
            </a:extLst>
          </p:cNvPr>
          <p:cNvSpPr>
            <a:spLocks noGrp="1"/>
          </p:cNvSpPr>
          <p:nvPr>
            <p:ph idx="1"/>
          </p:nvPr>
        </p:nvSpPr>
        <p:spPr bwMode="auto">
          <a:xfrm>
            <a:off x="377825" y="1695450"/>
            <a:ext cx="4513263" cy="4224338"/>
          </a:xfrm>
          <a:solidFill>
            <a:schemeClr val="accent1">
              <a:lumMod val="20000"/>
              <a:lumOff val="80000"/>
            </a:schemeClr>
          </a:solidFill>
          <a:ln>
            <a:solidFill>
              <a:srgbClr val="2F2F98"/>
            </a:solidFill>
            <a:miter lim="800000"/>
            <a:headEnd/>
            <a:tailEnd/>
          </a:ln>
          <a:effectLst>
            <a:outerShdw blurRad="40000" dist="20000" dir="5400000" rotWithShape="0">
              <a:srgbClr val="808080">
                <a:alpha val="37999"/>
              </a:srgbClr>
            </a:outerShdw>
          </a:effectLst>
        </p:spPr>
        <p:txBody>
          <a:bodyPr vert="horz" wrap="square" lIns="91440" tIns="45720" rIns="91440" bIns="45720" numCol="1" anchor="t" anchorCtr="0" compatLnSpc="1">
            <a:prstTxWarp prst="textNoShape">
              <a:avLst/>
            </a:prstTxWarp>
          </a:bodyPr>
          <a:lstStyle/>
          <a:p>
            <a:pPr>
              <a:lnSpc>
                <a:spcPct val="60000"/>
              </a:lnSpc>
              <a:spcBef>
                <a:spcPct val="55000"/>
              </a:spcBef>
            </a:pPr>
            <a:r>
              <a:rPr lang="ru-RU" altLang="ru-TR" sz="2400" dirty="0">
                <a:solidFill>
                  <a:srgbClr val="000000"/>
                </a:solidFill>
                <a:ea typeface="ＭＳ Ｐゴシック" panose="020B0600070205080204" pitchFamily="34" charset="-128"/>
              </a:rPr>
              <a:t>Количество узлов</a:t>
            </a:r>
          </a:p>
          <a:p>
            <a:pPr>
              <a:lnSpc>
                <a:spcPct val="60000"/>
              </a:lnSpc>
              <a:spcBef>
                <a:spcPct val="55000"/>
              </a:spcBef>
            </a:pPr>
            <a:r>
              <a:rPr lang="ru-RU" altLang="ru-TR" sz="2400" dirty="0">
                <a:solidFill>
                  <a:srgbClr val="000000"/>
                </a:solidFill>
                <a:ea typeface="ＭＳ Ｐゴシック" panose="020B0600070205080204" pitchFamily="34" charset="-128"/>
              </a:rPr>
              <a:t>Высота дерева</a:t>
            </a:r>
            <a:endParaRPr lang="en-US" altLang="ru-TR" sz="2400" dirty="0">
              <a:solidFill>
                <a:srgbClr val="000000"/>
              </a:solidFill>
              <a:ea typeface="ＭＳ Ｐゴシック" panose="020B0600070205080204" pitchFamily="34" charset="-128"/>
            </a:endParaRPr>
          </a:p>
          <a:p>
            <a:pPr>
              <a:lnSpc>
                <a:spcPct val="60000"/>
              </a:lnSpc>
              <a:spcBef>
                <a:spcPct val="55000"/>
              </a:spcBef>
            </a:pPr>
            <a:r>
              <a:rPr lang="en-US" altLang="ru-TR" sz="2400" dirty="0" err="1">
                <a:solidFill>
                  <a:srgbClr val="000000"/>
                </a:solidFill>
                <a:ea typeface="ＭＳ Ｐゴシック" panose="020B0600070205080204" pitchFamily="34" charset="-128"/>
              </a:rPr>
              <a:t>К</a:t>
            </a:r>
            <a:r>
              <a:rPr lang="ru-RU" altLang="ru-TR" sz="2400" dirty="0" err="1">
                <a:solidFill>
                  <a:srgbClr val="000000"/>
                </a:solidFill>
                <a:ea typeface="ＭＳ Ｐゴシック" panose="020B0600070205080204" pitchFamily="34" charset="-128"/>
              </a:rPr>
              <a:t>орневой</a:t>
            </a:r>
            <a:r>
              <a:rPr lang="ru-RU" altLang="ru-TR" sz="2400" dirty="0">
                <a:solidFill>
                  <a:srgbClr val="000000"/>
                </a:solidFill>
                <a:ea typeface="ＭＳ Ｐゴシック" panose="020B0600070205080204" pitchFamily="34" charset="-128"/>
              </a:rPr>
              <a:t> узел</a:t>
            </a:r>
            <a:endParaRPr lang="en-US" altLang="ru-TR" sz="2400" dirty="0">
              <a:solidFill>
                <a:srgbClr val="000000"/>
              </a:solidFill>
              <a:ea typeface="ＭＳ Ｐゴシック" panose="020B0600070205080204" pitchFamily="34" charset="-128"/>
            </a:endParaRPr>
          </a:p>
          <a:p>
            <a:pPr>
              <a:lnSpc>
                <a:spcPct val="60000"/>
              </a:lnSpc>
              <a:spcBef>
                <a:spcPct val="55000"/>
              </a:spcBef>
            </a:pPr>
            <a:r>
              <a:rPr lang="en-US" altLang="ru-TR" sz="2400" dirty="0" err="1">
                <a:solidFill>
                  <a:srgbClr val="000000"/>
                </a:solidFill>
                <a:ea typeface="ＭＳ Ｐゴシック" panose="020B0600070205080204" pitchFamily="34" charset="-128"/>
              </a:rPr>
              <a:t>Л</a:t>
            </a:r>
            <a:r>
              <a:rPr lang="ru-RU" altLang="ru-TR" sz="2400" dirty="0" err="1">
                <a:solidFill>
                  <a:srgbClr val="000000"/>
                </a:solidFill>
                <a:ea typeface="ＭＳ Ｐゴシック" panose="020B0600070205080204" pitchFamily="34" charset="-128"/>
              </a:rPr>
              <a:t>истья</a:t>
            </a:r>
            <a:endParaRPr lang="en-US" altLang="ru-TR" sz="2400" dirty="0">
              <a:solidFill>
                <a:srgbClr val="000000"/>
              </a:solidFill>
              <a:ea typeface="ＭＳ Ｐゴシック" panose="020B0600070205080204" pitchFamily="34" charset="-128"/>
            </a:endParaRPr>
          </a:p>
          <a:p>
            <a:pPr>
              <a:lnSpc>
                <a:spcPct val="60000"/>
              </a:lnSpc>
              <a:spcBef>
                <a:spcPct val="55000"/>
              </a:spcBef>
            </a:pPr>
            <a:r>
              <a:rPr lang="ru-RU" altLang="ru-TR" sz="2400" dirty="0">
                <a:solidFill>
                  <a:srgbClr val="000000"/>
                </a:solidFill>
                <a:ea typeface="ＭＳ Ｐゴシック" panose="020B0600070205080204" pitchFamily="34" charset="-128"/>
              </a:rPr>
              <a:t>Внутренние узлы</a:t>
            </a:r>
          </a:p>
          <a:p>
            <a:pPr>
              <a:lnSpc>
                <a:spcPct val="60000"/>
              </a:lnSpc>
              <a:spcBef>
                <a:spcPct val="55000"/>
              </a:spcBef>
            </a:pPr>
            <a:r>
              <a:rPr lang="en-US" altLang="ru-TR" sz="2400" dirty="0" err="1">
                <a:solidFill>
                  <a:srgbClr val="000000"/>
                </a:solidFill>
                <a:ea typeface="ＭＳ Ｐゴシック" panose="020B0600070205080204" pitchFamily="34" charset="-128"/>
              </a:rPr>
              <a:t>П</a:t>
            </a:r>
            <a:r>
              <a:rPr lang="ru-RU" altLang="ru-TR" sz="2400" dirty="0">
                <a:solidFill>
                  <a:srgbClr val="000000"/>
                </a:solidFill>
                <a:ea typeface="ＭＳ Ｐゴシック" panose="020B0600070205080204" pitchFamily="34" charset="-128"/>
              </a:rPr>
              <a:t>редки узла </a:t>
            </a:r>
            <a:r>
              <a:rPr lang="en-US" altLang="ru-TR" sz="2400" dirty="0">
                <a:solidFill>
                  <a:srgbClr val="000000"/>
                </a:solidFill>
                <a:ea typeface="ＭＳ Ｐゴシック" panose="020B0600070205080204" pitchFamily="34" charset="-128"/>
              </a:rPr>
              <a:t>H</a:t>
            </a:r>
          </a:p>
          <a:p>
            <a:pPr>
              <a:lnSpc>
                <a:spcPct val="60000"/>
              </a:lnSpc>
              <a:spcBef>
                <a:spcPct val="55000"/>
              </a:spcBef>
            </a:pPr>
            <a:r>
              <a:rPr lang="ru-RU" altLang="ru-TR" sz="2400" dirty="0">
                <a:solidFill>
                  <a:srgbClr val="000000"/>
                </a:solidFill>
                <a:ea typeface="ＭＳ Ｐゴシック" panose="020B0600070205080204" pitchFamily="34" charset="-128"/>
              </a:rPr>
              <a:t>Потомки узла </a:t>
            </a:r>
            <a:r>
              <a:rPr lang="en-US" altLang="ru-TR" sz="2400" dirty="0">
                <a:solidFill>
                  <a:srgbClr val="000000"/>
                </a:solidFill>
                <a:ea typeface="ＭＳ Ｐゴシック" panose="020B0600070205080204" pitchFamily="34" charset="-128"/>
              </a:rPr>
              <a:t>B</a:t>
            </a:r>
          </a:p>
          <a:p>
            <a:pPr>
              <a:lnSpc>
                <a:spcPct val="60000"/>
              </a:lnSpc>
              <a:spcBef>
                <a:spcPct val="55000"/>
              </a:spcBef>
            </a:pPr>
            <a:r>
              <a:rPr lang="en-US" altLang="ru-TR" sz="2400" dirty="0" err="1">
                <a:solidFill>
                  <a:srgbClr val="000000"/>
                </a:solidFill>
                <a:ea typeface="ＭＳ Ｐゴシック" panose="020B0600070205080204" pitchFamily="34" charset="-128"/>
              </a:rPr>
              <a:t>Р</a:t>
            </a:r>
            <a:r>
              <a:rPr lang="ru-RU" altLang="ru-TR" sz="2400" dirty="0" err="1">
                <a:solidFill>
                  <a:srgbClr val="000000"/>
                </a:solidFill>
                <a:ea typeface="ＭＳ Ｐゴシック" panose="020B0600070205080204" pitchFamily="34" charset="-128"/>
              </a:rPr>
              <a:t>одственные</a:t>
            </a:r>
            <a:r>
              <a:rPr lang="ru-RU" altLang="ru-TR" sz="2400" dirty="0">
                <a:solidFill>
                  <a:srgbClr val="000000"/>
                </a:solidFill>
                <a:ea typeface="ＭＳ Ｐゴシック" panose="020B0600070205080204" pitchFamily="34" charset="-128"/>
              </a:rPr>
              <a:t> узлы узла </a:t>
            </a:r>
            <a:r>
              <a:rPr lang="en-US" altLang="ru-TR" sz="2400" dirty="0">
                <a:solidFill>
                  <a:srgbClr val="000000"/>
                </a:solidFill>
                <a:ea typeface="ＭＳ Ｐゴシック" panose="020B0600070205080204" pitchFamily="34" charset="-128"/>
              </a:rPr>
              <a:t>E</a:t>
            </a:r>
          </a:p>
          <a:p>
            <a:pPr>
              <a:lnSpc>
                <a:spcPct val="60000"/>
              </a:lnSpc>
              <a:spcBef>
                <a:spcPct val="55000"/>
              </a:spcBef>
            </a:pPr>
            <a:r>
              <a:rPr lang="en-US" altLang="ru-TR" sz="2400" dirty="0" err="1">
                <a:solidFill>
                  <a:srgbClr val="000000"/>
                </a:solidFill>
                <a:ea typeface="ＭＳ Ｐゴシック" panose="020B0600070205080204" pitchFamily="34" charset="-128"/>
              </a:rPr>
              <a:t>П</a:t>
            </a:r>
            <a:r>
              <a:rPr lang="ru-RU" altLang="ru-TR" sz="2400" dirty="0" err="1">
                <a:solidFill>
                  <a:srgbClr val="000000"/>
                </a:solidFill>
                <a:ea typeface="ＭＳ Ｐゴシック" panose="020B0600070205080204" pitchFamily="34" charset="-128"/>
              </a:rPr>
              <a:t>оддерево</a:t>
            </a:r>
            <a:r>
              <a:rPr lang="ru-RU" altLang="ru-TR" sz="2400" dirty="0">
                <a:solidFill>
                  <a:srgbClr val="000000"/>
                </a:solidFill>
                <a:ea typeface="ＭＳ Ｐゴシック" panose="020B0600070205080204" pitchFamily="34" charset="-128"/>
              </a:rPr>
              <a:t> справа от </a:t>
            </a:r>
            <a:r>
              <a:rPr lang="en-US" altLang="ru-TR" sz="2400" dirty="0">
                <a:solidFill>
                  <a:srgbClr val="000000"/>
                </a:solidFill>
                <a:ea typeface="ＭＳ Ｐゴシック" panose="020B0600070205080204" pitchFamily="34" charset="-128"/>
              </a:rPr>
              <a:t>A</a:t>
            </a:r>
          </a:p>
          <a:p>
            <a:pPr>
              <a:lnSpc>
                <a:spcPct val="60000"/>
              </a:lnSpc>
              <a:spcBef>
                <a:spcPct val="55000"/>
              </a:spcBef>
            </a:pPr>
            <a:r>
              <a:rPr lang="ru-RU" altLang="ru-TR" sz="2400" dirty="0">
                <a:solidFill>
                  <a:srgbClr val="000000"/>
                </a:solidFill>
                <a:ea typeface="ＭＳ Ｐゴシック" panose="020B0600070205080204" pitchFamily="34" charset="-128"/>
              </a:rPr>
              <a:t>Степень этого дерева</a:t>
            </a:r>
            <a:endParaRPr lang="en-US" altLang="ru-TR" sz="2400" dirty="0">
              <a:solidFill>
                <a:srgbClr val="000000"/>
              </a:solidFill>
              <a:ea typeface="ＭＳ Ｐゴシック" panose="020B0600070205080204" pitchFamily="34" charset="-128"/>
            </a:endParaRPr>
          </a:p>
          <a:p>
            <a:pPr>
              <a:lnSpc>
                <a:spcPct val="80000"/>
              </a:lnSpc>
            </a:pPr>
            <a:endParaRPr lang="en-US" altLang="ru-TR" sz="2400" dirty="0">
              <a:solidFill>
                <a:srgbClr val="000000"/>
              </a:solidFill>
              <a:ea typeface="ＭＳ Ｐゴシック" panose="020B0600070205080204" pitchFamily="34" charset="-128"/>
            </a:endParaRPr>
          </a:p>
        </p:txBody>
      </p:sp>
      <p:grpSp>
        <p:nvGrpSpPr>
          <p:cNvPr id="43011" name="Group 11">
            <a:extLst>
              <a:ext uri="{FF2B5EF4-FFF2-40B4-BE49-F238E27FC236}">
                <a16:creationId xmlns:a16="http://schemas.microsoft.com/office/drawing/2014/main" id="{5590E77D-3599-F741-8F21-80C2A6EAC71C}"/>
              </a:ext>
            </a:extLst>
          </p:cNvPr>
          <p:cNvGrpSpPr>
            <a:grpSpLocks/>
          </p:cNvGrpSpPr>
          <p:nvPr/>
        </p:nvGrpSpPr>
        <p:grpSpPr bwMode="auto">
          <a:xfrm>
            <a:off x="5491163" y="1312863"/>
            <a:ext cx="2819400" cy="4343400"/>
            <a:chOff x="288" y="1392"/>
            <a:chExt cx="1776" cy="2736"/>
          </a:xfrm>
        </p:grpSpPr>
        <p:sp>
          <p:nvSpPr>
            <p:cNvPr id="51" name="Rectangle 12">
              <a:extLst>
                <a:ext uri="{FF2B5EF4-FFF2-40B4-BE49-F238E27FC236}">
                  <a16:creationId xmlns:a16="http://schemas.microsoft.com/office/drawing/2014/main" id="{C3D5308A-8695-7940-B353-2BEB9A1795A1}"/>
                </a:ext>
              </a:extLst>
            </p:cNvPr>
            <p:cNvSpPr>
              <a:spLocks noChangeArrowheads="1"/>
            </p:cNvSpPr>
            <p:nvPr/>
          </p:nvSpPr>
          <p:spPr bwMode="auto">
            <a:xfrm>
              <a:off x="1344" y="1392"/>
              <a:ext cx="240" cy="240"/>
            </a:xfrm>
            <a:prstGeom prst="rect">
              <a:avLst/>
            </a:prstGeom>
            <a:gradFill rotWithShape="1">
              <a:gsLst>
                <a:gs pos="0">
                  <a:srgbClr val="E9E9F7"/>
                </a:gs>
                <a:gs pos="64999">
                  <a:srgbClr val="C5C5E9"/>
                </a:gs>
                <a:gs pos="100000">
                  <a:srgbClr val="ACACE1"/>
                </a:gs>
              </a:gsLst>
              <a:lin ang="5400000" scaled="1"/>
            </a:gradFill>
            <a:ln w="9525">
              <a:solidFill>
                <a:srgbClr val="292989"/>
              </a:solidFill>
              <a:miter lim="800000"/>
              <a:headEnd/>
              <a:tailEnd/>
            </a:ln>
            <a:effectLst>
              <a:outerShdw blurRad="40000" dist="20000" dir="5400000" rotWithShape="0">
                <a:srgbClr val="808080">
                  <a:alpha val="37999"/>
                </a:srgbClr>
              </a:outerShdw>
            </a:effectLst>
          </p:spPr>
          <p:txBody>
            <a:bodyPr wrap="none" anchor="ctr"/>
            <a:lstStyle/>
            <a:p>
              <a:pPr algn="ctr" eaLnBrk="0" hangingPunct="0">
                <a:spcBef>
                  <a:spcPct val="50000"/>
                </a:spcBef>
                <a:buFont typeface="Symbol" charset="0"/>
                <a:buNone/>
                <a:defRPr/>
              </a:pPr>
              <a:r>
                <a:rPr lang="en-US" dirty="0">
                  <a:solidFill>
                    <a:schemeClr val="dk1"/>
                  </a:solidFill>
                  <a:latin typeface="+mn-lt"/>
                  <a:ea typeface="+mn-ea"/>
                </a:rPr>
                <a:t>A</a:t>
              </a:r>
            </a:p>
          </p:txBody>
        </p:sp>
        <p:sp>
          <p:nvSpPr>
            <p:cNvPr id="52" name="Rectangle 13">
              <a:extLst>
                <a:ext uri="{FF2B5EF4-FFF2-40B4-BE49-F238E27FC236}">
                  <a16:creationId xmlns:a16="http://schemas.microsoft.com/office/drawing/2014/main" id="{9C2C57E0-C745-7D40-AAE0-24AA45CD802C}"/>
                </a:ext>
              </a:extLst>
            </p:cNvPr>
            <p:cNvSpPr>
              <a:spLocks noChangeArrowheads="1"/>
            </p:cNvSpPr>
            <p:nvPr/>
          </p:nvSpPr>
          <p:spPr bwMode="auto">
            <a:xfrm>
              <a:off x="912" y="1920"/>
              <a:ext cx="240" cy="288"/>
            </a:xfrm>
            <a:prstGeom prst="rect">
              <a:avLst/>
            </a:prstGeom>
            <a:gradFill rotWithShape="1">
              <a:gsLst>
                <a:gs pos="0">
                  <a:srgbClr val="E9E9F7"/>
                </a:gs>
                <a:gs pos="64999">
                  <a:srgbClr val="C5C5E9"/>
                </a:gs>
                <a:gs pos="100000">
                  <a:srgbClr val="ACACE1"/>
                </a:gs>
              </a:gsLst>
              <a:lin ang="5400000" scaled="1"/>
            </a:gradFill>
            <a:ln w="9525">
              <a:solidFill>
                <a:srgbClr val="292989"/>
              </a:solidFill>
              <a:miter lim="800000"/>
              <a:headEnd/>
              <a:tailEnd/>
            </a:ln>
            <a:effectLst>
              <a:outerShdw blurRad="40000" dist="20000" dir="5400000" rotWithShape="0">
                <a:srgbClr val="808080">
                  <a:alpha val="37999"/>
                </a:srgbClr>
              </a:outerShdw>
            </a:effectLst>
          </p:spPr>
          <p:txBody>
            <a:bodyPr wrap="none" anchor="ctr"/>
            <a:lstStyle/>
            <a:p>
              <a:pPr algn="ctr" eaLnBrk="0" hangingPunct="0">
                <a:spcBef>
                  <a:spcPct val="50000"/>
                </a:spcBef>
                <a:buFont typeface="Symbol" charset="0"/>
                <a:buNone/>
                <a:defRPr/>
              </a:pPr>
              <a:r>
                <a:rPr lang="en-US">
                  <a:solidFill>
                    <a:schemeClr val="dk1"/>
                  </a:solidFill>
                  <a:latin typeface="+mn-lt"/>
                  <a:ea typeface="+mn-ea"/>
                </a:rPr>
                <a:t>B</a:t>
              </a:r>
            </a:p>
          </p:txBody>
        </p:sp>
        <p:sp>
          <p:nvSpPr>
            <p:cNvPr id="53" name="Rectangle 14">
              <a:extLst>
                <a:ext uri="{FF2B5EF4-FFF2-40B4-BE49-F238E27FC236}">
                  <a16:creationId xmlns:a16="http://schemas.microsoft.com/office/drawing/2014/main" id="{6428AE08-D698-8F4A-AFFA-2E6597002BDD}"/>
                </a:ext>
              </a:extLst>
            </p:cNvPr>
            <p:cNvSpPr>
              <a:spLocks noChangeArrowheads="1"/>
            </p:cNvSpPr>
            <p:nvPr/>
          </p:nvSpPr>
          <p:spPr bwMode="auto">
            <a:xfrm>
              <a:off x="1824" y="1920"/>
              <a:ext cx="240" cy="240"/>
            </a:xfrm>
            <a:prstGeom prst="rect">
              <a:avLst/>
            </a:prstGeom>
            <a:gradFill rotWithShape="1">
              <a:gsLst>
                <a:gs pos="0">
                  <a:srgbClr val="E9E9F7"/>
                </a:gs>
                <a:gs pos="64999">
                  <a:srgbClr val="C5C5E9"/>
                </a:gs>
                <a:gs pos="100000">
                  <a:srgbClr val="ACACE1"/>
                </a:gs>
              </a:gsLst>
              <a:lin ang="5400000" scaled="1"/>
            </a:gradFill>
            <a:ln w="9525">
              <a:solidFill>
                <a:srgbClr val="292989"/>
              </a:solidFill>
              <a:miter lim="800000"/>
              <a:headEnd/>
              <a:tailEnd/>
            </a:ln>
            <a:effectLst>
              <a:outerShdw blurRad="40000" dist="20000" dir="5400000" rotWithShape="0">
                <a:srgbClr val="808080">
                  <a:alpha val="37999"/>
                </a:srgbClr>
              </a:outerShdw>
            </a:effectLst>
          </p:spPr>
          <p:txBody>
            <a:bodyPr wrap="none" anchor="ctr"/>
            <a:lstStyle/>
            <a:p>
              <a:pPr algn="ctr" eaLnBrk="0" hangingPunct="0">
                <a:spcBef>
                  <a:spcPct val="50000"/>
                </a:spcBef>
                <a:buFont typeface="Symbol" charset="0"/>
                <a:buNone/>
                <a:defRPr/>
              </a:pPr>
              <a:r>
                <a:rPr lang="en-US">
                  <a:solidFill>
                    <a:schemeClr val="dk1"/>
                  </a:solidFill>
                  <a:latin typeface="+mn-lt"/>
                  <a:ea typeface="+mn-ea"/>
                </a:rPr>
                <a:t>C</a:t>
              </a:r>
            </a:p>
          </p:txBody>
        </p:sp>
        <p:sp>
          <p:nvSpPr>
            <p:cNvPr id="54" name="Rectangle 15">
              <a:extLst>
                <a:ext uri="{FF2B5EF4-FFF2-40B4-BE49-F238E27FC236}">
                  <a16:creationId xmlns:a16="http://schemas.microsoft.com/office/drawing/2014/main" id="{C2C6DBCA-D213-E94D-8279-EEAED06215BB}"/>
                </a:ext>
              </a:extLst>
            </p:cNvPr>
            <p:cNvSpPr>
              <a:spLocks noChangeArrowheads="1"/>
            </p:cNvSpPr>
            <p:nvPr/>
          </p:nvSpPr>
          <p:spPr bwMode="auto">
            <a:xfrm>
              <a:off x="288" y="2592"/>
              <a:ext cx="240" cy="240"/>
            </a:xfrm>
            <a:prstGeom prst="rect">
              <a:avLst/>
            </a:prstGeom>
            <a:gradFill rotWithShape="1">
              <a:gsLst>
                <a:gs pos="0">
                  <a:srgbClr val="E9E9F7"/>
                </a:gs>
                <a:gs pos="64999">
                  <a:srgbClr val="C5C5E9"/>
                </a:gs>
                <a:gs pos="100000">
                  <a:srgbClr val="ACACE1"/>
                </a:gs>
              </a:gsLst>
              <a:lin ang="5400000" scaled="1"/>
            </a:gradFill>
            <a:ln w="9525">
              <a:solidFill>
                <a:srgbClr val="292989"/>
              </a:solidFill>
              <a:miter lim="800000"/>
              <a:headEnd/>
              <a:tailEnd/>
            </a:ln>
            <a:effectLst>
              <a:outerShdw blurRad="40000" dist="20000" dir="5400000" rotWithShape="0">
                <a:srgbClr val="808080">
                  <a:alpha val="37999"/>
                </a:srgbClr>
              </a:outerShdw>
            </a:effectLst>
          </p:spPr>
          <p:txBody>
            <a:bodyPr wrap="none" anchor="ctr"/>
            <a:lstStyle/>
            <a:p>
              <a:pPr algn="ctr" eaLnBrk="0" hangingPunct="0">
                <a:spcBef>
                  <a:spcPct val="50000"/>
                </a:spcBef>
                <a:buFont typeface="Symbol" charset="0"/>
                <a:buNone/>
                <a:defRPr/>
              </a:pPr>
              <a:r>
                <a:rPr lang="en-US">
                  <a:solidFill>
                    <a:schemeClr val="dk1"/>
                  </a:solidFill>
                  <a:latin typeface="+mn-lt"/>
                  <a:ea typeface="+mn-ea"/>
                </a:rPr>
                <a:t>D</a:t>
              </a:r>
            </a:p>
          </p:txBody>
        </p:sp>
        <p:sp>
          <p:nvSpPr>
            <p:cNvPr id="55" name="Rectangle 16">
              <a:extLst>
                <a:ext uri="{FF2B5EF4-FFF2-40B4-BE49-F238E27FC236}">
                  <a16:creationId xmlns:a16="http://schemas.microsoft.com/office/drawing/2014/main" id="{2F2DDED9-7DEE-6143-9F47-A551BDA992B8}"/>
                </a:ext>
              </a:extLst>
            </p:cNvPr>
            <p:cNvSpPr>
              <a:spLocks noChangeArrowheads="1"/>
            </p:cNvSpPr>
            <p:nvPr/>
          </p:nvSpPr>
          <p:spPr bwMode="auto">
            <a:xfrm>
              <a:off x="912" y="3360"/>
              <a:ext cx="240" cy="240"/>
            </a:xfrm>
            <a:prstGeom prst="rect">
              <a:avLst/>
            </a:prstGeom>
            <a:gradFill rotWithShape="1">
              <a:gsLst>
                <a:gs pos="0">
                  <a:srgbClr val="E9E9F7"/>
                </a:gs>
                <a:gs pos="64999">
                  <a:srgbClr val="C5C5E9"/>
                </a:gs>
                <a:gs pos="100000">
                  <a:srgbClr val="ACACE1"/>
                </a:gs>
              </a:gsLst>
              <a:lin ang="5400000" scaled="1"/>
            </a:gradFill>
            <a:ln w="9525">
              <a:solidFill>
                <a:srgbClr val="292989"/>
              </a:solidFill>
              <a:miter lim="800000"/>
              <a:headEnd/>
              <a:tailEnd/>
            </a:ln>
            <a:effectLst>
              <a:outerShdw blurRad="40000" dist="20000" dir="5400000" rotWithShape="0">
                <a:srgbClr val="808080">
                  <a:alpha val="37999"/>
                </a:srgbClr>
              </a:outerShdw>
            </a:effectLst>
          </p:spPr>
          <p:txBody>
            <a:bodyPr wrap="none" anchor="ctr"/>
            <a:lstStyle/>
            <a:p>
              <a:pPr algn="ctr" eaLnBrk="0" hangingPunct="0">
                <a:spcBef>
                  <a:spcPct val="50000"/>
                </a:spcBef>
                <a:buFont typeface="Symbol" charset="0"/>
                <a:buNone/>
                <a:defRPr/>
              </a:pPr>
              <a:r>
                <a:rPr lang="en-US">
                  <a:solidFill>
                    <a:schemeClr val="dk1"/>
                  </a:solidFill>
                  <a:latin typeface="+mn-lt"/>
                  <a:ea typeface="+mn-ea"/>
                </a:rPr>
                <a:t>G</a:t>
              </a:r>
            </a:p>
          </p:txBody>
        </p:sp>
        <p:sp>
          <p:nvSpPr>
            <p:cNvPr id="56" name="Rectangle 17">
              <a:extLst>
                <a:ext uri="{FF2B5EF4-FFF2-40B4-BE49-F238E27FC236}">
                  <a16:creationId xmlns:a16="http://schemas.microsoft.com/office/drawing/2014/main" id="{A59CF88E-CB78-0F4E-A96B-FAECB1982C21}"/>
                </a:ext>
              </a:extLst>
            </p:cNvPr>
            <p:cNvSpPr>
              <a:spLocks noChangeArrowheads="1"/>
            </p:cNvSpPr>
            <p:nvPr/>
          </p:nvSpPr>
          <p:spPr bwMode="auto">
            <a:xfrm>
              <a:off x="912" y="2592"/>
              <a:ext cx="240" cy="240"/>
            </a:xfrm>
            <a:prstGeom prst="rect">
              <a:avLst/>
            </a:prstGeom>
            <a:gradFill rotWithShape="1">
              <a:gsLst>
                <a:gs pos="0">
                  <a:srgbClr val="E9E9F7"/>
                </a:gs>
                <a:gs pos="64999">
                  <a:srgbClr val="C5C5E9"/>
                </a:gs>
                <a:gs pos="100000">
                  <a:srgbClr val="ACACE1"/>
                </a:gs>
              </a:gsLst>
              <a:lin ang="5400000" scaled="1"/>
            </a:gradFill>
            <a:ln w="9525">
              <a:solidFill>
                <a:srgbClr val="292989"/>
              </a:solidFill>
              <a:miter lim="800000"/>
              <a:headEnd/>
              <a:tailEnd/>
            </a:ln>
            <a:effectLst>
              <a:outerShdw blurRad="40000" dist="20000" dir="5400000" rotWithShape="0">
                <a:srgbClr val="808080">
                  <a:alpha val="37999"/>
                </a:srgbClr>
              </a:outerShdw>
            </a:effectLst>
          </p:spPr>
          <p:txBody>
            <a:bodyPr wrap="none" anchor="ctr"/>
            <a:lstStyle/>
            <a:p>
              <a:pPr algn="ctr" eaLnBrk="0" hangingPunct="0">
                <a:spcBef>
                  <a:spcPct val="50000"/>
                </a:spcBef>
                <a:buFont typeface="Symbol" charset="0"/>
                <a:buNone/>
                <a:defRPr/>
              </a:pPr>
              <a:r>
                <a:rPr lang="en-US">
                  <a:solidFill>
                    <a:schemeClr val="dk1"/>
                  </a:solidFill>
                  <a:latin typeface="+mn-lt"/>
                  <a:ea typeface="+mn-ea"/>
                </a:rPr>
                <a:t>E</a:t>
              </a:r>
            </a:p>
          </p:txBody>
        </p:sp>
        <p:sp>
          <p:nvSpPr>
            <p:cNvPr id="57" name="Rectangle 18">
              <a:extLst>
                <a:ext uri="{FF2B5EF4-FFF2-40B4-BE49-F238E27FC236}">
                  <a16:creationId xmlns:a16="http://schemas.microsoft.com/office/drawing/2014/main" id="{89854EA3-02B4-C042-B331-01167417BBE8}"/>
                </a:ext>
              </a:extLst>
            </p:cNvPr>
            <p:cNvSpPr>
              <a:spLocks noChangeArrowheads="1"/>
            </p:cNvSpPr>
            <p:nvPr/>
          </p:nvSpPr>
          <p:spPr bwMode="auto">
            <a:xfrm>
              <a:off x="1584" y="2592"/>
              <a:ext cx="240" cy="240"/>
            </a:xfrm>
            <a:prstGeom prst="rect">
              <a:avLst/>
            </a:prstGeom>
            <a:gradFill rotWithShape="1">
              <a:gsLst>
                <a:gs pos="0">
                  <a:srgbClr val="E9E9F7"/>
                </a:gs>
                <a:gs pos="64999">
                  <a:srgbClr val="C5C5E9"/>
                </a:gs>
                <a:gs pos="100000">
                  <a:srgbClr val="ACACE1"/>
                </a:gs>
              </a:gsLst>
              <a:lin ang="5400000" scaled="1"/>
            </a:gradFill>
            <a:ln w="9525">
              <a:solidFill>
                <a:srgbClr val="292989"/>
              </a:solidFill>
              <a:miter lim="800000"/>
              <a:headEnd/>
              <a:tailEnd/>
            </a:ln>
            <a:effectLst>
              <a:outerShdw blurRad="40000" dist="20000" dir="5400000" rotWithShape="0">
                <a:srgbClr val="808080">
                  <a:alpha val="37999"/>
                </a:srgbClr>
              </a:outerShdw>
            </a:effectLst>
          </p:spPr>
          <p:txBody>
            <a:bodyPr wrap="none" anchor="ctr"/>
            <a:lstStyle/>
            <a:p>
              <a:pPr algn="ctr" eaLnBrk="0" hangingPunct="0">
                <a:spcBef>
                  <a:spcPct val="50000"/>
                </a:spcBef>
                <a:buFont typeface="Symbol" charset="0"/>
                <a:buNone/>
                <a:defRPr/>
              </a:pPr>
              <a:r>
                <a:rPr lang="en-US">
                  <a:solidFill>
                    <a:schemeClr val="dk1"/>
                  </a:solidFill>
                  <a:latin typeface="+mn-lt"/>
                  <a:ea typeface="+mn-ea"/>
                </a:rPr>
                <a:t>F</a:t>
              </a:r>
            </a:p>
          </p:txBody>
        </p:sp>
        <p:sp>
          <p:nvSpPr>
            <p:cNvPr id="58" name="Line 19">
              <a:extLst>
                <a:ext uri="{FF2B5EF4-FFF2-40B4-BE49-F238E27FC236}">
                  <a16:creationId xmlns:a16="http://schemas.microsoft.com/office/drawing/2014/main" id="{7E2A1FAD-8D2D-EA41-B380-352AE46F7D74}"/>
                </a:ext>
              </a:extLst>
            </p:cNvPr>
            <p:cNvSpPr>
              <a:spLocks noChangeShapeType="1"/>
            </p:cNvSpPr>
            <p:nvPr/>
          </p:nvSpPr>
          <p:spPr bwMode="auto">
            <a:xfrm>
              <a:off x="1584" y="1633"/>
              <a:ext cx="288" cy="288"/>
            </a:xfrm>
            <a:prstGeom prst="line">
              <a:avLst/>
            </a:prstGeom>
            <a:noFill/>
            <a:ln w="9525">
              <a:solidFill>
                <a:srgbClr val="292989"/>
              </a:solidFill>
              <a:round/>
              <a:headEnd/>
              <a:tailEnd/>
            </a:ln>
            <a:effectLst>
              <a:outerShdw blurRad="40000" dist="20000" dir="5400000" rotWithShape="0">
                <a:srgbClr val="808080">
                  <a:alpha val="37999"/>
                </a:srgbClr>
              </a:outerShdw>
            </a:effectLst>
          </p:spPr>
          <p:txBody>
            <a:bodyPr wrap="none" anchor="ctr">
              <a:spAutoFit/>
            </a:bodyPr>
            <a:lstStyle/>
            <a:p>
              <a:endParaRPr lang="ru-TR"/>
            </a:p>
          </p:txBody>
        </p:sp>
        <p:sp>
          <p:nvSpPr>
            <p:cNvPr id="59" name="Line 20">
              <a:extLst>
                <a:ext uri="{FF2B5EF4-FFF2-40B4-BE49-F238E27FC236}">
                  <a16:creationId xmlns:a16="http://schemas.microsoft.com/office/drawing/2014/main" id="{D77A1E1C-8D19-4C4B-8A63-8E12DE40C889}"/>
                </a:ext>
              </a:extLst>
            </p:cNvPr>
            <p:cNvSpPr>
              <a:spLocks noChangeShapeType="1"/>
            </p:cNvSpPr>
            <p:nvPr/>
          </p:nvSpPr>
          <p:spPr bwMode="auto">
            <a:xfrm flipH="1">
              <a:off x="1056" y="1632"/>
              <a:ext cx="288" cy="288"/>
            </a:xfrm>
            <a:prstGeom prst="line">
              <a:avLst/>
            </a:prstGeom>
            <a:noFill/>
            <a:ln w="9525">
              <a:solidFill>
                <a:srgbClr val="292989"/>
              </a:solidFill>
              <a:round/>
              <a:headEnd/>
              <a:tailEnd/>
            </a:ln>
            <a:effectLst>
              <a:outerShdw blurRad="40000" dist="20000" dir="5400000" rotWithShape="0">
                <a:srgbClr val="808080">
                  <a:alpha val="37999"/>
                </a:srgbClr>
              </a:outerShdw>
            </a:effectLst>
          </p:spPr>
          <p:txBody>
            <a:bodyPr wrap="none" anchor="ctr">
              <a:spAutoFit/>
            </a:bodyPr>
            <a:lstStyle/>
            <a:p>
              <a:endParaRPr lang="ru-TR"/>
            </a:p>
          </p:txBody>
        </p:sp>
        <p:sp>
          <p:nvSpPr>
            <p:cNvPr id="60" name="Line 21">
              <a:extLst>
                <a:ext uri="{FF2B5EF4-FFF2-40B4-BE49-F238E27FC236}">
                  <a16:creationId xmlns:a16="http://schemas.microsoft.com/office/drawing/2014/main" id="{E2C45515-8367-8B4C-9EF5-0E0FBE7DBC56}"/>
                </a:ext>
              </a:extLst>
            </p:cNvPr>
            <p:cNvSpPr>
              <a:spLocks noChangeShapeType="1"/>
            </p:cNvSpPr>
            <p:nvPr/>
          </p:nvSpPr>
          <p:spPr bwMode="auto">
            <a:xfrm>
              <a:off x="1008" y="2208"/>
              <a:ext cx="0" cy="384"/>
            </a:xfrm>
            <a:prstGeom prst="line">
              <a:avLst/>
            </a:prstGeom>
            <a:noFill/>
            <a:ln w="9525">
              <a:solidFill>
                <a:srgbClr val="292989"/>
              </a:solidFill>
              <a:round/>
              <a:headEnd/>
              <a:tailEnd/>
            </a:ln>
            <a:effectLst>
              <a:outerShdw blurRad="40000" dist="20000" dir="5400000" rotWithShape="0">
                <a:srgbClr val="808080">
                  <a:alpha val="37999"/>
                </a:srgbClr>
              </a:outerShdw>
            </a:effectLst>
          </p:spPr>
          <p:txBody>
            <a:bodyPr wrap="none" anchor="ctr">
              <a:spAutoFit/>
            </a:bodyPr>
            <a:lstStyle/>
            <a:p>
              <a:endParaRPr lang="ru-TR"/>
            </a:p>
          </p:txBody>
        </p:sp>
        <p:sp>
          <p:nvSpPr>
            <p:cNvPr id="61" name="Line 22">
              <a:extLst>
                <a:ext uri="{FF2B5EF4-FFF2-40B4-BE49-F238E27FC236}">
                  <a16:creationId xmlns:a16="http://schemas.microsoft.com/office/drawing/2014/main" id="{D063756C-81FE-E74C-872A-BCE29DE2BF23}"/>
                </a:ext>
              </a:extLst>
            </p:cNvPr>
            <p:cNvSpPr>
              <a:spLocks noChangeShapeType="1"/>
            </p:cNvSpPr>
            <p:nvPr/>
          </p:nvSpPr>
          <p:spPr bwMode="auto">
            <a:xfrm flipH="1">
              <a:off x="528" y="2208"/>
              <a:ext cx="384" cy="384"/>
            </a:xfrm>
            <a:prstGeom prst="line">
              <a:avLst/>
            </a:prstGeom>
            <a:noFill/>
            <a:ln w="9525">
              <a:solidFill>
                <a:srgbClr val="292989"/>
              </a:solidFill>
              <a:round/>
              <a:headEnd/>
              <a:tailEnd/>
            </a:ln>
            <a:effectLst>
              <a:outerShdw blurRad="40000" dist="20000" dir="5400000" rotWithShape="0">
                <a:srgbClr val="808080">
                  <a:alpha val="37999"/>
                </a:srgbClr>
              </a:outerShdw>
            </a:effectLst>
          </p:spPr>
          <p:txBody>
            <a:bodyPr wrap="none" anchor="ctr">
              <a:spAutoFit/>
            </a:bodyPr>
            <a:lstStyle/>
            <a:p>
              <a:endParaRPr lang="ru-TR"/>
            </a:p>
          </p:txBody>
        </p:sp>
        <p:sp>
          <p:nvSpPr>
            <p:cNvPr id="62" name="Line 23">
              <a:extLst>
                <a:ext uri="{FF2B5EF4-FFF2-40B4-BE49-F238E27FC236}">
                  <a16:creationId xmlns:a16="http://schemas.microsoft.com/office/drawing/2014/main" id="{CDB38401-B420-0147-A2FC-BC8F40454534}"/>
                </a:ext>
              </a:extLst>
            </p:cNvPr>
            <p:cNvSpPr>
              <a:spLocks noChangeShapeType="1"/>
            </p:cNvSpPr>
            <p:nvPr/>
          </p:nvSpPr>
          <p:spPr bwMode="auto">
            <a:xfrm>
              <a:off x="1152" y="2208"/>
              <a:ext cx="432" cy="384"/>
            </a:xfrm>
            <a:prstGeom prst="line">
              <a:avLst/>
            </a:prstGeom>
            <a:noFill/>
            <a:ln w="9525">
              <a:solidFill>
                <a:srgbClr val="292989"/>
              </a:solidFill>
              <a:round/>
              <a:headEnd/>
              <a:tailEnd/>
            </a:ln>
            <a:effectLst>
              <a:outerShdw blurRad="40000" dist="20000" dir="5400000" rotWithShape="0">
                <a:srgbClr val="808080">
                  <a:alpha val="37999"/>
                </a:srgbClr>
              </a:outerShdw>
            </a:effectLst>
          </p:spPr>
          <p:txBody>
            <a:bodyPr anchor="ctr">
              <a:spAutoFit/>
            </a:bodyPr>
            <a:lstStyle/>
            <a:p>
              <a:endParaRPr lang="ru-TR"/>
            </a:p>
          </p:txBody>
        </p:sp>
        <p:sp>
          <p:nvSpPr>
            <p:cNvPr id="63" name="Line 24">
              <a:extLst>
                <a:ext uri="{FF2B5EF4-FFF2-40B4-BE49-F238E27FC236}">
                  <a16:creationId xmlns:a16="http://schemas.microsoft.com/office/drawing/2014/main" id="{66A00053-8196-6246-BD35-F098D7B2FA6F}"/>
                </a:ext>
              </a:extLst>
            </p:cNvPr>
            <p:cNvSpPr>
              <a:spLocks noChangeShapeType="1"/>
            </p:cNvSpPr>
            <p:nvPr/>
          </p:nvSpPr>
          <p:spPr bwMode="auto">
            <a:xfrm>
              <a:off x="1056" y="2832"/>
              <a:ext cx="0" cy="528"/>
            </a:xfrm>
            <a:prstGeom prst="line">
              <a:avLst/>
            </a:prstGeom>
            <a:noFill/>
            <a:ln w="9525">
              <a:solidFill>
                <a:srgbClr val="292989"/>
              </a:solidFill>
              <a:round/>
              <a:headEnd/>
              <a:tailEnd/>
            </a:ln>
            <a:effectLst>
              <a:outerShdw blurRad="40000" dist="20000" dir="5400000" rotWithShape="0">
                <a:srgbClr val="808080">
                  <a:alpha val="37999"/>
                </a:srgbClr>
              </a:outerShdw>
            </a:effectLst>
          </p:spPr>
          <p:txBody>
            <a:bodyPr wrap="none" anchor="ctr">
              <a:spAutoFit/>
            </a:bodyPr>
            <a:lstStyle/>
            <a:p>
              <a:endParaRPr lang="ru-TR"/>
            </a:p>
          </p:txBody>
        </p:sp>
        <p:sp>
          <p:nvSpPr>
            <p:cNvPr id="64" name="Rectangle 25">
              <a:extLst>
                <a:ext uri="{FF2B5EF4-FFF2-40B4-BE49-F238E27FC236}">
                  <a16:creationId xmlns:a16="http://schemas.microsoft.com/office/drawing/2014/main" id="{DCA2EAE7-70C0-E944-AF59-F788E72F180D}"/>
                </a:ext>
              </a:extLst>
            </p:cNvPr>
            <p:cNvSpPr>
              <a:spLocks noChangeArrowheads="1"/>
            </p:cNvSpPr>
            <p:nvPr/>
          </p:nvSpPr>
          <p:spPr bwMode="auto">
            <a:xfrm>
              <a:off x="1344" y="3888"/>
              <a:ext cx="240" cy="240"/>
            </a:xfrm>
            <a:prstGeom prst="rect">
              <a:avLst/>
            </a:prstGeom>
            <a:gradFill rotWithShape="1">
              <a:gsLst>
                <a:gs pos="0">
                  <a:srgbClr val="E9E9F7"/>
                </a:gs>
                <a:gs pos="64999">
                  <a:srgbClr val="C5C5E9"/>
                </a:gs>
                <a:gs pos="100000">
                  <a:srgbClr val="ACACE1"/>
                </a:gs>
              </a:gsLst>
              <a:lin ang="5400000" scaled="1"/>
            </a:gradFill>
            <a:ln w="9525">
              <a:solidFill>
                <a:srgbClr val="292989"/>
              </a:solidFill>
              <a:miter lim="800000"/>
              <a:headEnd/>
              <a:tailEnd/>
            </a:ln>
            <a:effectLst>
              <a:outerShdw blurRad="40000" dist="20000" dir="5400000" rotWithShape="0">
                <a:srgbClr val="808080">
                  <a:alpha val="37999"/>
                </a:srgbClr>
              </a:outerShdw>
            </a:effectLst>
          </p:spPr>
          <p:txBody>
            <a:bodyPr wrap="none" anchor="ctr"/>
            <a:lstStyle/>
            <a:p>
              <a:pPr algn="ctr" eaLnBrk="0" hangingPunct="0">
                <a:spcBef>
                  <a:spcPct val="50000"/>
                </a:spcBef>
                <a:buFont typeface="Symbol" charset="0"/>
                <a:buNone/>
                <a:defRPr/>
              </a:pPr>
              <a:r>
                <a:rPr lang="en-US">
                  <a:solidFill>
                    <a:schemeClr val="dk1"/>
                  </a:solidFill>
                  <a:latin typeface="+mn-lt"/>
                  <a:ea typeface="+mn-ea"/>
                </a:rPr>
                <a:t>I</a:t>
              </a:r>
            </a:p>
          </p:txBody>
        </p:sp>
        <p:sp>
          <p:nvSpPr>
            <p:cNvPr id="65" name="Line 26">
              <a:extLst>
                <a:ext uri="{FF2B5EF4-FFF2-40B4-BE49-F238E27FC236}">
                  <a16:creationId xmlns:a16="http://schemas.microsoft.com/office/drawing/2014/main" id="{5240F9B7-414B-334F-989D-0F1718236BAB}"/>
                </a:ext>
              </a:extLst>
            </p:cNvPr>
            <p:cNvSpPr>
              <a:spLocks noChangeShapeType="1"/>
            </p:cNvSpPr>
            <p:nvPr/>
          </p:nvSpPr>
          <p:spPr bwMode="auto">
            <a:xfrm>
              <a:off x="1152" y="3600"/>
              <a:ext cx="192" cy="288"/>
            </a:xfrm>
            <a:prstGeom prst="line">
              <a:avLst/>
            </a:prstGeom>
            <a:noFill/>
            <a:ln w="9525">
              <a:solidFill>
                <a:srgbClr val="292989"/>
              </a:solidFill>
              <a:round/>
              <a:headEnd/>
              <a:tailEnd/>
            </a:ln>
            <a:effectLst>
              <a:outerShdw blurRad="40000" dist="20000" dir="5400000" rotWithShape="0">
                <a:srgbClr val="808080">
                  <a:alpha val="37999"/>
                </a:srgbClr>
              </a:outerShdw>
            </a:effectLst>
          </p:spPr>
          <p:txBody>
            <a:bodyPr wrap="none" anchor="ctr">
              <a:spAutoFit/>
            </a:bodyPr>
            <a:lstStyle/>
            <a:p>
              <a:endParaRPr lang="ru-TR"/>
            </a:p>
          </p:txBody>
        </p:sp>
        <p:sp>
          <p:nvSpPr>
            <p:cNvPr id="66" name="Rectangle 27">
              <a:extLst>
                <a:ext uri="{FF2B5EF4-FFF2-40B4-BE49-F238E27FC236}">
                  <a16:creationId xmlns:a16="http://schemas.microsoft.com/office/drawing/2014/main" id="{7F3D8EDD-2A8B-6140-8D4F-6DD56F25CBE5}"/>
                </a:ext>
              </a:extLst>
            </p:cNvPr>
            <p:cNvSpPr>
              <a:spLocks noChangeArrowheads="1"/>
            </p:cNvSpPr>
            <p:nvPr/>
          </p:nvSpPr>
          <p:spPr bwMode="auto">
            <a:xfrm>
              <a:off x="336" y="3888"/>
              <a:ext cx="240" cy="240"/>
            </a:xfrm>
            <a:prstGeom prst="rect">
              <a:avLst/>
            </a:prstGeom>
            <a:gradFill rotWithShape="1">
              <a:gsLst>
                <a:gs pos="0">
                  <a:srgbClr val="E9E9F7"/>
                </a:gs>
                <a:gs pos="64999">
                  <a:srgbClr val="C5C5E9"/>
                </a:gs>
                <a:gs pos="100000">
                  <a:srgbClr val="ACACE1"/>
                </a:gs>
              </a:gsLst>
              <a:lin ang="5400000" scaled="1"/>
            </a:gradFill>
            <a:ln w="9525">
              <a:solidFill>
                <a:srgbClr val="292989"/>
              </a:solidFill>
              <a:miter lim="800000"/>
              <a:headEnd/>
              <a:tailEnd/>
            </a:ln>
            <a:effectLst>
              <a:outerShdw blurRad="40000" dist="20000" dir="5400000" rotWithShape="0">
                <a:srgbClr val="808080">
                  <a:alpha val="37999"/>
                </a:srgbClr>
              </a:outerShdw>
            </a:effectLst>
          </p:spPr>
          <p:txBody>
            <a:bodyPr wrap="none" anchor="ctr"/>
            <a:lstStyle/>
            <a:p>
              <a:pPr algn="ctr" eaLnBrk="0" hangingPunct="0">
                <a:spcBef>
                  <a:spcPct val="50000"/>
                </a:spcBef>
                <a:buFont typeface="Symbol" charset="0"/>
                <a:buNone/>
                <a:defRPr/>
              </a:pPr>
              <a:r>
                <a:rPr lang="en-US">
                  <a:solidFill>
                    <a:schemeClr val="dk1"/>
                  </a:solidFill>
                  <a:latin typeface="+mn-lt"/>
                  <a:ea typeface="+mn-ea"/>
                </a:rPr>
                <a:t>H</a:t>
              </a:r>
            </a:p>
          </p:txBody>
        </p:sp>
        <p:sp>
          <p:nvSpPr>
            <p:cNvPr id="67" name="Line 28">
              <a:extLst>
                <a:ext uri="{FF2B5EF4-FFF2-40B4-BE49-F238E27FC236}">
                  <a16:creationId xmlns:a16="http://schemas.microsoft.com/office/drawing/2014/main" id="{B145D44D-1402-C849-A1C3-17A993A3A37F}"/>
                </a:ext>
              </a:extLst>
            </p:cNvPr>
            <p:cNvSpPr>
              <a:spLocks noChangeShapeType="1"/>
            </p:cNvSpPr>
            <p:nvPr/>
          </p:nvSpPr>
          <p:spPr bwMode="auto">
            <a:xfrm flipH="1">
              <a:off x="576" y="3600"/>
              <a:ext cx="336" cy="288"/>
            </a:xfrm>
            <a:prstGeom prst="line">
              <a:avLst/>
            </a:prstGeom>
            <a:noFill/>
            <a:ln w="9525">
              <a:solidFill>
                <a:srgbClr val="292989"/>
              </a:solidFill>
              <a:round/>
              <a:headEnd/>
              <a:tailEnd/>
            </a:ln>
            <a:effectLst>
              <a:outerShdw blurRad="40000" dist="20000" dir="5400000" rotWithShape="0">
                <a:srgbClr val="808080">
                  <a:alpha val="37999"/>
                </a:srgbClr>
              </a:outerShdw>
            </a:effectLst>
          </p:spPr>
          <p:txBody>
            <a:bodyPr wrap="none" anchor="ctr">
              <a:spAutoFit/>
            </a:bodyPr>
            <a:lstStyle/>
            <a:p>
              <a:endParaRPr lang="ru-TR"/>
            </a:p>
          </p:txBody>
        </p:sp>
      </p:grpSp>
    </p:spTree>
    <p:extLst>
      <p:ext uri="{BB962C8B-B14F-4D97-AF65-F5344CB8AC3E}">
        <p14:creationId xmlns:p14="http://schemas.microsoft.com/office/powerpoint/2010/main" val="2106463457"/>
      </p:ext>
    </p:extLst>
  </p:cSld>
  <p:clrMapOvr>
    <a:masterClrMapping/>
  </p:clrMapOvr>
  <p:transition>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4">
            <a:extLst>
              <a:ext uri="{FF2B5EF4-FFF2-40B4-BE49-F238E27FC236}">
                <a16:creationId xmlns:a16="http://schemas.microsoft.com/office/drawing/2014/main" id="{F267C291-2079-0E40-8D64-CF6674768845}"/>
              </a:ext>
            </a:extLst>
          </p:cNvPr>
          <p:cNvSpPr>
            <a:spLocks noGrp="1"/>
          </p:cNvSpPr>
          <p:nvPr>
            <p:ph type="sldNum" sz="quarter" idx="4294967295"/>
          </p:nvPr>
        </p:nvSpPr>
        <p:spPr bwMode="auto">
          <a:xfrm>
            <a:off x="279400" y="6551613"/>
            <a:ext cx="965200" cy="2809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fld id="{D9AE9B0B-4848-E041-B400-7BDD590C761E}" type="slidenum">
              <a:rPr lang="en-US" altLang="ru-TR" sz="1200"/>
              <a:pPr/>
              <a:t>61</a:t>
            </a:fld>
            <a:endParaRPr lang="en-US" altLang="ru-TR" sz="1200"/>
          </a:p>
        </p:txBody>
      </p:sp>
      <p:sp>
        <p:nvSpPr>
          <p:cNvPr id="44034" name="Rectangle 2">
            <a:extLst>
              <a:ext uri="{FF2B5EF4-FFF2-40B4-BE49-F238E27FC236}">
                <a16:creationId xmlns:a16="http://schemas.microsoft.com/office/drawing/2014/main" id="{EA7F2C73-CF70-144D-89F7-23D3CDAE1D68}"/>
              </a:ext>
            </a:extLst>
          </p:cNvPr>
          <p:cNvSpPr>
            <a:spLocks noGrp="1" noChangeArrowheads="1"/>
          </p:cNvSpPr>
          <p:nvPr>
            <p:ph type="title"/>
          </p:nvPr>
        </p:nvSpPr>
        <p:spPr bwMode="auto">
          <a:xfrm>
            <a:off x="279400" y="100013"/>
            <a:ext cx="8407400" cy="579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TR" b="1" dirty="0">
                <a:solidFill>
                  <a:srgbClr val="0070C0"/>
                </a:solidFill>
                <a:latin typeface="Calibri Light" panose="020F0302020204030204"/>
                <a:cs typeface="Arial"/>
              </a:rPr>
              <a:t>Свойства деревьев</a:t>
            </a:r>
            <a:endParaRPr lang="en-US" altLang="ru-TR" b="1" dirty="0">
              <a:solidFill>
                <a:srgbClr val="0070C0"/>
              </a:solidFill>
              <a:latin typeface="Calibri Light" panose="020F0302020204030204"/>
              <a:cs typeface="Arial"/>
            </a:endParaRPr>
          </a:p>
        </p:txBody>
      </p:sp>
      <p:sp>
        <p:nvSpPr>
          <p:cNvPr id="2" name="Rectangle 1">
            <a:extLst>
              <a:ext uri="{FF2B5EF4-FFF2-40B4-BE49-F238E27FC236}">
                <a16:creationId xmlns:a16="http://schemas.microsoft.com/office/drawing/2014/main" id="{8383D793-087F-2D47-9827-2D6944D3553B}"/>
              </a:ext>
            </a:extLst>
          </p:cNvPr>
          <p:cNvSpPr/>
          <p:nvPr/>
        </p:nvSpPr>
        <p:spPr bwMode="auto">
          <a:xfrm>
            <a:off x="341313" y="1081088"/>
            <a:ext cx="5087937" cy="547052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lvl1pPr marL="342900" indent="-342900"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buClrTx/>
              <a:buFont typeface="Arial" panose="020B0604020202020204" pitchFamily="34" charset="0"/>
              <a:buChar char="•"/>
            </a:pPr>
            <a:r>
              <a:rPr lang="ru-RU" altLang="ru-TR" dirty="0">
                <a:solidFill>
                  <a:srgbClr val="19194D"/>
                </a:solidFill>
              </a:rPr>
              <a:t>хранят элементы иерархически</a:t>
            </a:r>
          </a:p>
          <a:p>
            <a:pPr eaLnBrk="1" hangingPunct="1">
              <a:buClrTx/>
              <a:buFont typeface="Arial" panose="020B0604020202020204" pitchFamily="34" charset="0"/>
              <a:buChar char="•"/>
            </a:pPr>
            <a:r>
              <a:rPr lang="ru-RU" altLang="ru-TR" dirty="0">
                <a:solidFill>
                  <a:srgbClr val="19194D"/>
                </a:solidFill>
              </a:rPr>
              <a:t>верхний элемент: корень</a:t>
            </a:r>
          </a:p>
          <a:p>
            <a:pPr eaLnBrk="1" hangingPunct="1">
              <a:buClrTx/>
              <a:buFont typeface="Arial" panose="020B0604020202020204" pitchFamily="34" charset="0"/>
              <a:buChar char="•"/>
            </a:pPr>
            <a:r>
              <a:rPr lang="ru-RU" altLang="ru-TR" dirty="0">
                <a:solidFill>
                  <a:srgbClr val="19194D"/>
                </a:solidFill>
              </a:rPr>
              <a:t>кроме корня, каждый элемент имеет родителя каждый элемент имеет 0 или больше потомков (детей)</a:t>
            </a:r>
            <a:endParaRPr lang="ru-RU" altLang="ru-TR" sz="3200" dirty="0">
              <a:solidFill>
                <a:srgbClr val="19194D"/>
              </a:solidFill>
            </a:endParaRPr>
          </a:p>
          <a:p>
            <a:pPr eaLnBrk="1" hangingPunct="1">
              <a:buClrTx/>
              <a:buFont typeface="Arial" panose="020B0604020202020204" pitchFamily="34" charset="0"/>
              <a:buChar char="•"/>
            </a:pPr>
            <a:endParaRPr lang="en-US" altLang="ru-TR" sz="2000" b="1" dirty="0">
              <a:solidFill>
                <a:schemeClr val="tx1"/>
              </a:solidFill>
              <a:latin typeface="Impact" panose="020B0806030902050204" pitchFamily="34" charset="0"/>
            </a:endParaRPr>
          </a:p>
        </p:txBody>
      </p:sp>
      <p:grpSp>
        <p:nvGrpSpPr>
          <p:cNvPr id="44036" name="Group 4">
            <a:extLst>
              <a:ext uri="{FF2B5EF4-FFF2-40B4-BE49-F238E27FC236}">
                <a16:creationId xmlns:a16="http://schemas.microsoft.com/office/drawing/2014/main" id="{8543C7DC-C42D-D243-AC7D-D7B879CD2D6D}"/>
              </a:ext>
            </a:extLst>
          </p:cNvPr>
          <p:cNvGrpSpPr>
            <a:grpSpLocks/>
          </p:cNvGrpSpPr>
          <p:nvPr/>
        </p:nvGrpSpPr>
        <p:grpSpPr bwMode="auto">
          <a:xfrm>
            <a:off x="4084638" y="2290763"/>
            <a:ext cx="5240337" cy="3132137"/>
            <a:chOff x="2180" y="957"/>
            <a:chExt cx="3301" cy="1973"/>
          </a:xfrm>
        </p:grpSpPr>
        <p:sp>
          <p:nvSpPr>
            <p:cNvPr id="8" name="AutoShape 5">
              <a:extLst>
                <a:ext uri="{FF2B5EF4-FFF2-40B4-BE49-F238E27FC236}">
                  <a16:creationId xmlns:a16="http://schemas.microsoft.com/office/drawing/2014/main" id="{67030951-A537-DD4C-8F72-754257C511E9}"/>
                </a:ext>
              </a:extLst>
            </p:cNvPr>
            <p:cNvSpPr>
              <a:spLocks noChangeAspect="1" noChangeArrowheads="1"/>
            </p:cNvSpPr>
            <p:nvPr/>
          </p:nvSpPr>
          <p:spPr bwMode="auto">
            <a:xfrm>
              <a:off x="3333" y="957"/>
              <a:ext cx="1082" cy="242"/>
            </a:xfrm>
            <a:prstGeom prst="roundRect">
              <a:avLst>
                <a:gd name="adj" fmla="val 16667"/>
              </a:avLst>
            </a:prstGeom>
            <a:gradFill rotWithShape="1">
              <a:gsLst>
                <a:gs pos="0">
                  <a:srgbClr val="E8E8FA"/>
                </a:gs>
                <a:gs pos="64999">
                  <a:srgbClr val="C3C3EF"/>
                </a:gs>
                <a:gs pos="100000">
                  <a:srgbClr val="A8A8EA"/>
                </a:gs>
              </a:gsLst>
              <a:lin ang="5400000" scaled="1"/>
            </a:gradFill>
            <a:ln w="9525">
              <a:solidFill>
                <a:srgbClr val="2F2F98"/>
              </a:solidFill>
              <a:round/>
              <a:headEnd/>
              <a:tailEnd/>
            </a:ln>
            <a:effectLst>
              <a:outerShdw blurRad="40000" dist="20000" dir="5400000" rotWithShape="0">
                <a:srgbClr val="808080">
                  <a:alpha val="37999"/>
                </a:srgbClr>
              </a:outerShdw>
            </a:effectLst>
          </p:spPr>
          <p:txBody>
            <a:bodyPr wrap="none" anchor="ct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algn="ctr" eaLnBrk="1" hangingPunct="1"/>
              <a:r>
                <a:rPr lang="en-US" altLang="ru-TR" sz="1600">
                  <a:solidFill>
                    <a:srgbClr val="000000"/>
                  </a:solidFill>
                  <a:latin typeface="Tahoma" panose="020B0604030504040204" pitchFamily="34" charset="0"/>
                </a:rPr>
                <a:t>Computers</a:t>
              </a:r>
              <a:r>
                <a:rPr lang="ja-JP" altLang="en-US" sz="1600">
                  <a:solidFill>
                    <a:srgbClr val="000000"/>
                  </a:solidFill>
                </a:rPr>
                <a:t>”</a:t>
              </a:r>
              <a:r>
                <a:rPr lang="en-US" altLang="ja-JP" sz="1600">
                  <a:solidFill>
                    <a:srgbClr val="000000"/>
                  </a:solidFill>
                  <a:latin typeface="Tahoma" panose="020B0604030504040204" pitchFamily="34" charset="0"/>
                </a:rPr>
                <a:t>R</a:t>
              </a:r>
              <a:r>
                <a:rPr lang="ja-JP" altLang="en-US" sz="1600">
                  <a:solidFill>
                    <a:srgbClr val="000000"/>
                  </a:solidFill>
                </a:rPr>
                <a:t>”</a:t>
              </a:r>
              <a:r>
                <a:rPr lang="en-US" altLang="ja-JP" sz="1600">
                  <a:solidFill>
                    <a:srgbClr val="000000"/>
                  </a:solidFill>
                  <a:latin typeface="Tahoma" panose="020B0604030504040204" pitchFamily="34" charset="0"/>
                </a:rPr>
                <a:t>Us</a:t>
              </a:r>
              <a:endParaRPr lang="en-US" altLang="ru-TR" sz="1600">
                <a:solidFill>
                  <a:srgbClr val="000000"/>
                </a:solidFill>
                <a:latin typeface="Tahoma" panose="020B0604030504040204" pitchFamily="34" charset="0"/>
              </a:endParaRPr>
            </a:p>
          </p:txBody>
        </p:sp>
        <p:sp>
          <p:nvSpPr>
            <p:cNvPr id="9" name="AutoShape 6">
              <a:extLst>
                <a:ext uri="{FF2B5EF4-FFF2-40B4-BE49-F238E27FC236}">
                  <a16:creationId xmlns:a16="http://schemas.microsoft.com/office/drawing/2014/main" id="{6EF4963B-414B-9F47-A59A-88F429254C3B}"/>
                </a:ext>
              </a:extLst>
            </p:cNvPr>
            <p:cNvSpPr>
              <a:spLocks noChangeAspect="1" noChangeArrowheads="1"/>
            </p:cNvSpPr>
            <p:nvPr/>
          </p:nvSpPr>
          <p:spPr bwMode="auto">
            <a:xfrm>
              <a:off x="2604" y="1533"/>
              <a:ext cx="437" cy="242"/>
            </a:xfrm>
            <a:prstGeom prst="roundRect">
              <a:avLst>
                <a:gd name="adj" fmla="val 16667"/>
              </a:avLst>
            </a:prstGeom>
            <a:gradFill rotWithShape="1">
              <a:gsLst>
                <a:gs pos="0">
                  <a:srgbClr val="E8E8FA"/>
                </a:gs>
                <a:gs pos="64999">
                  <a:srgbClr val="C3C3EF"/>
                </a:gs>
                <a:gs pos="100000">
                  <a:srgbClr val="A8A8EA"/>
                </a:gs>
              </a:gsLst>
              <a:lin ang="5400000" scaled="1"/>
            </a:gradFill>
            <a:ln w="9525">
              <a:solidFill>
                <a:srgbClr val="2F2F98"/>
              </a:solidFill>
              <a:round/>
              <a:headEnd/>
              <a:tailEnd/>
            </a:ln>
            <a:effectLst>
              <a:outerShdw blurRad="40000" dist="20000" dir="5400000" rotWithShape="0">
                <a:srgbClr val="808080">
                  <a:alpha val="37999"/>
                </a:srgbClr>
              </a:outerShdw>
            </a:effectLst>
          </p:spPr>
          <p:txBody>
            <a:bodyPr wrap="none" anchor="ctr">
              <a:spAutoFit/>
            </a:bodyPr>
            <a:lstStyle/>
            <a:p>
              <a:pPr algn="ctr">
                <a:buFont typeface="Symbol" charset="0"/>
                <a:buNone/>
                <a:defRPr/>
              </a:pPr>
              <a:r>
                <a:rPr lang="en-US" sz="1600">
                  <a:solidFill>
                    <a:schemeClr val="dk1"/>
                  </a:solidFill>
                  <a:latin typeface="Tahoma" charset="0"/>
                  <a:ea typeface="+mn-ea"/>
                </a:rPr>
                <a:t>Sales</a:t>
              </a:r>
            </a:p>
          </p:txBody>
        </p:sp>
        <p:sp>
          <p:nvSpPr>
            <p:cNvPr id="10" name="AutoShape 7">
              <a:extLst>
                <a:ext uri="{FF2B5EF4-FFF2-40B4-BE49-F238E27FC236}">
                  <a16:creationId xmlns:a16="http://schemas.microsoft.com/office/drawing/2014/main" id="{9F936CAC-6071-6B4C-BDF3-62D5C5362AE2}"/>
                </a:ext>
              </a:extLst>
            </p:cNvPr>
            <p:cNvSpPr>
              <a:spLocks noChangeAspect="1" noChangeArrowheads="1"/>
            </p:cNvSpPr>
            <p:nvPr/>
          </p:nvSpPr>
          <p:spPr bwMode="auto">
            <a:xfrm>
              <a:off x="5085" y="1533"/>
              <a:ext cx="396" cy="242"/>
            </a:xfrm>
            <a:prstGeom prst="roundRect">
              <a:avLst>
                <a:gd name="adj" fmla="val 16667"/>
              </a:avLst>
            </a:prstGeom>
            <a:gradFill rotWithShape="1">
              <a:gsLst>
                <a:gs pos="0">
                  <a:srgbClr val="E8E8FA"/>
                </a:gs>
                <a:gs pos="64999">
                  <a:srgbClr val="C3C3EF"/>
                </a:gs>
                <a:gs pos="100000">
                  <a:srgbClr val="A8A8EA"/>
                </a:gs>
              </a:gsLst>
              <a:lin ang="5400000" scaled="1"/>
            </a:gradFill>
            <a:ln w="9525">
              <a:solidFill>
                <a:srgbClr val="2F2F98"/>
              </a:solidFill>
              <a:round/>
              <a:headEnd/>
              <a:tailEnd/>
            </a:ln>
            <a:effectLst>
              <a:outerShdw blurRad="40000" dist="20000" dir="5400000" rotWithShape="0">
                <a:srgbClr val="808080">
                  <a:alpha val="37999"/>
                </a:srgbClr>
              </a:outerShdw>
            </a:effectLst>
          </p:spPr>
          <p:txBody>
            <a:bodyPr wrap="none" anchor="ctr">
              <a:spAutoFit/>
            </a:bodyPr>
            <a:lstStyle/>
            <a:p>
              <a:pPr algn="ctr">
                <a:buFont typeface="Symbol" charset="0"/>
                <a:buNone/>
                <a:defRPr/>
              </a:pPr>
              <a:r>
                <a:rPr lang="en-US" sz="1600">
                  <a:solidFill>
                    <a:schemeClr val="dk1"/>
                  </a:solidFill>
                  <a:latin typeface="Tahoma" charset="0"/>
                  <a:ea typeface="+mn-ea"/>
                </a:rPr>
                <a:t>R&amp;D</a:t>
              </a:r>
            </a:p>
          </p:txBody>
        </p:sp>
        <p:sp>
          <p:nvSpPr>
            <p:cNvPr id="11" name="AutoShape 8">
              <a:extLst>
                <a:ext uri="{FF2B5EF4-FFF2-40B4-BE49-F238E27FC236}">
                  <a16:creationId xmlns:a16="http://schemas.microsoft.com/office/drawing/2014/main" id="{980F8CC8-14D7-3043-A298-8F1FFBCAD42D}"/>
                </a:ext>
              </a:extLst>
            </p:cNvPr>
            <p:cNvSpPr>
              <a:spLocks noChangeAspect="1" noChangeArrowheads="1"/>
            </p:cNvSpPr>
            <p:nvPr/>
          </p:nvSpPr>
          <p:spPr bwMode="auto">
            <a:xfrm>
              <a:off x="3977" y="1533"/>
              <a:ext cx="956" cy="242"/>
            </a:xfrm>
            <a:prstGeom prst="roundRect">
              <a:avLst>
                <a:gd name="adj" fmla="val 16667"/>
              </a:avLst>
            </a:prstGeom>
            <a:gradFill rotWithShape="1">
              <a:gsLst>
                <a:gs pos="0">
                  <a:srgbClr val="E8E8FA"/>
                </a:gs>
                <a:gs pos="64999">
                  <a:srgbClr val="C3C3EF"/>
                </a:gs>
                <a:gs pos="100000">
                  <a:srgbClr val="A8A8EA"/>
                </a:gs>
              </a:gsLst>
              <a:lin ang="5400000" scaled="1"/>
            </a:gradFill>
            <a:ln w="9525">
              <a:solidFill>
                <a:srgbClr val="2F2F98"/>
              </a:solidFill>
              <a:round/>
              <a:headEnd/>
              <a:tailEnd/>
            </a:ln>
            <a:effectLst>
              <a:outerShdw blurRad="40000" dist="20000" dir="5400000" rotWithShape="0">
                <a:srgbClr val="808080">
                  <a:alpha val="37999"/>
                </a:srgbClr>
              </a:outerShdw>
            </a:effectLst>
          </p:spPr>
          <p:txBody>
            <a:bodyPr wrap="none" anchor="ctr">
              <a:spAutoFit/>
            </a:bodyPr>
            <a:lstStyle/>
            <a:p>
              <a:pPr algn="ctr">
                <a:buFont typeface="Symbol" charset="0"/>
                <a:buNone/>
                <a:defRPr/>
              </a:pPr>
              <a:r>
                <a:rPr lang="en-US" sz="1600">
                  <a:solidFill>
                    <a:schemeClr val="dk1"/>
                  </a:solidFill>
                  <a:latin typeface="Tahoma" charset="0"/>
                  <a:ea typeface="+mn-ea"/>
                </a:rPr>
                <a:t>Manufacturing</a:t>
              </a:r>
            </a:p>
          </p:txBody>
        </p:sp>
        <p:sp>
          <p:nvSpPr>
            <p:cNvPr id="12" name="AutoShape 9">
              <a:extLst>
                <a:ext uri="{FF2B5EF4-FFF2-40B4-BE49-F238E27FC236}">
                  <a16:creationId xmlns:a16="http://schemas.microsoft.com/office/drawing/2014/main" id="{22BE29BB-C643-234B-90E9-CC6BABB42468}"/>
                </a:ext>
              </a:extLst>
            </p:cNvPr>
            <p:cNvSpPr>
              <a:spLocks noChangeAspect="1" noChangeArrowheads="1"/>
            </p:cNvSpPr>
            <p:nvPr/>
          </p:nvSpPr>
          <p:spPr bwMode="auto">
            <a:xfrm>
              <a:off x="3787" y="2109"/>
              <a:ext cx="591" cy="242"/>
            </a:xfrm>
            <a:prstGeom prst="roundRect">
              <a:avLst>
                <a:gd name="adj" fmla="val 16667"/>
              </a:avLst>
            </a:prstGeom>
            <a:gradFill rotWithShape="1">
              <a:gsLst>
                <a:gs pos="0">
                  <a:srgbClr val="E8E8FA"/>
                </a:gs>
                <a:gs pos="64999">
                  <a:srgbClr val="C3C3EF"/>
                </a:gs>
                <a:gs pos="100000">
                  <a:srgbClr val="A8A8EA"/>
                </a:gs>
              </a:gsLst>
              <a:lin ang="5400000" scaled="1"/>
            </a:gradFill>
            <a:ln w="9525">
              <a:solidFill>
                <a:srgbClr val="2F2F98"/>
              </a:solidFill>
              <a:round/>
              <a:headEnd/>
              <a:tailEnd/>
            </a:ln>
            <a:effectLst>
              <a:outerShdw blurRad="40000" dist="20000" dir="5400000" rotWithShape="0">
                <a:srgbClr val="808080">
                  <a:alpha val="37999"/>
                </a:srgbClr>
              </a:outerShdw>
            </a:effectLst>
          </p:spPr>
          <p:txBody>
            <a:bodyPr wrap="none" anchor="ctr">
              <a:spAutoFit/>
            </a:bodyPr>
            <a:lstStyle/>
            <a:p>
              <a:pPr algn="ctr">
                <a:buFont typeface="Symbol" charset="0"/>
                <a:buNone/>
                <a:defRPr/>
              </a:pPr>
              <a:r>
                <a:rPr lang="en-US" sz="1600">
                  <a:solidFill>
                    <a:schemeClr val="dk1"/>
                  </a:solidFill>
                  <a:latin typeface="Tahoma" charset="0"/>
                  <a:ea typeface="+mn-ea"/>
                </a:rPr>
                <a:t>Laptops</a:t>
              </a:r>
            </a:p>
          </p:txBody>
        </p:sp>
        <p:sp>
          <p:nvSpPr>
            <p:cNvPr id="13" name="AutoShape 10">
              <a:extLst>
                <a:ext uri="{FF2B5EF4-FFF2-40B4-BE49-F238E27FC236}">
                  <a16:creationId xmlns:a16="http://schemas.microsoft.com/office/drawing/2014/main" id="{4D6542D6-AF0A-DA4D-B67B-E65528455C7F}"/>
                </a:ext>
              </a:extLst>
            </p:cNvPr>
            <p:cNvSpPr>
              <a:spLocks noChangeAspect="1" noChangeArrowheads="1"/>
            </p:cNvSpPr>
            <p:nvPr/>
          </p:nvSpPr>
          <p:spPr bwMode="auto">
            <a:xfrm>
              <a:off x="4512" y="2109"/>
              <a:ext cx="664" cy="242"/>
            </a:xfrm>
            <a:prstGeom prst="roundRect">
              <a:avLst>
                <a:gd name="adj" fmla="val 16667"/>
              </a:avLst>
            </a:prstGeom>
            <a:gradFill rotWithShape="1">
              <a:gsLst>
                <a:gs pos="0">
                  <a:srgbClr val="E8E8FA"/>
                </a:gs>
                <a:gs pos="64999">
                  <a:srgbClr val="C3C3EF"/>
                </a:gs>
                <a:gs pos="100000">
                  <a:srgbClr val="A8A8EA"/>
                </a:gs>
              </a:gsLst>
              <a:lin ang="5400000" scaled="1"/>
            </a:gradFill>
            <a:ln w="9525">
              <a:solidFill>
                <a:srgbClr val="2F2F98"/>
              </a:solidFill>
              <a:round/>
              <a:headEnd/>
              <a:tailEnd/>
            </a:ln>
            <a:effectLst>
              <a:outerShdw blurRad="40000" dist="20000" dir="5400000" rotWithShape="0">
                <a:srgbClr val="808080">
                  <a:alpha val="37999"/>
                </a:srgbClr>
              </a:outerShdw>
            </a:effectLst>
          </p:spPr>
          <p:txBody>
            <a:bodyPr wrap="none" anchor="ctr">
              <a:spAutoFit/>
            </a:bodyPr>
            <a:lstStyle/>
            <a:p>
              <a:pPr algn="ctr">
                <a:buFont typeface="Symbol" charset="0"/>
                <a:buNone/>
                <a:defRPr/>
              </a:pPr>
              <a:r>
                <a:rPr lang="en-US" sz="1600">
                  <a:solidFill>
                    <a:schemeClr val="dk1"/>
                  </a:solidFill>
                  <a:latin typeface="Tahoma" charset="0"/>
                  <a:ea typeface="+mn-ea"/>
                </a:rPr>
                <a:t>Desktops</a:t>
              </a:r>
            </a:p>
          </p:txBody>
        </p:sp>
        <p:sp>
          <p:nvSpPr>
            <p:cNvPr id="14" name="AutoShape 11">
              <a:extLst>
                <a:ext uri="{FF2B5EF4-FFF2-40B4-BE49-F238E27FC236}">
                  <a16:creationId xmlns:a16="http://schemas.microsoft.com/office/drawing/2014/main" id="{78F906C6-C3D0-F14F-82FE-C6C1CCECB765}"/>
                </a:ext>
              </a:extLst>
            </p:cNvPr>
            <p:cNvSpPr>
              <a:spLocks noChangeAspect="1" noChangeArrowheads="1"/>
            </p:cNvSpPr>
            <p:nvPr/>
          </p:nvSpPr>
          <p:spPr bwMode="auto">
            <a:xfrm>
              <a:off x="2351" y="2108"/>
              <a:ext cx="297" cy="242"/>
            </a:xfrm>
            <a:prstGeom prst="roundRect">
              <a:avLst>
                <a:gd name="adj" fmla="val 16667"/>
              </a:avLst>
            </a:prstGeom>
            <a:gradFill rotWithShape="1">
              <a:gsLst>
                <a:gs pos="0">
                  <a:srgbClr val="E8E8FA"/>
                </a:gs>
                <a:gs pos="64999">
                  <a:srgbClr val="C3C3EF"/>
                </a:gs>
                <a:gs pos="100000">
                  <a:srgbClr val="A8A8EA"/>
                </a:gs>
              </a:gsLst>
              <a:lin ang="5400000" scaled="1"/>
            </a:gradFill>
            <a:ln w="9525">
              <a:solidFill>
                <a:srgbClr val="2F2F98"/>
              </a:solidFill>
              <a:round/>
              <a:headEnd/>
              <a:tailEnd/>
            </a:ln>
            <a:effectLst>
              <a:outerShdw blurRad="40000" dist="20000" dir="5400000" rotWithShape="0">
                <a:srgbClr val="808080">
                  <a:alpha val="37999"/>
                </a:srgbClr>
              </a:outerShdw>
            </a:effectLst>
          </p:spPr>
          <p:txBody>
            <a:bodyPr wrap="none" anchor="ctr">
              <a:spAutoFit/>
            </a:bodyPr>
            <a:lstStyle/>
            <a:p>
              <a:pPr algn="ctr">
                <a:buFont typeface="Symbol" charset="0"/>
                <a:buNone/>
                <a:defRPr/>
              </a:pPr>
              <a:r>
                <a:rPr lang="en-US" sz="1600">
                  <a:solidFill>
                    <a:schemeClr val="dk1"/>
                  </a:solidFill>
                  <a:latin typeface="Tahoma" charset="0"/>
                  <a:ea typeface="+mn-ea"/>
                </a:rPr>
                <a:t>US</a:t>
              </a:r>
            </a:p>
          </p:txBody>
        </p:sp>
        <p:sp>
          <p:nvSpPr>
            <p:cNvPr id="15" name="AutoShape 12">
              <a:extLst>
                <a:ext uri="{FF2B5EF4-FFF2-40B4-BE49-F238E27FC236}">
                  <a16:creationId xmlns:a16="http://schemas.microsoft.com/office/drawing/2014/main" id="{FE31ACDC-66C2-4E4A-82DC-F0BF143A6231}"/>
                </a:ext>
              </a:extLst>
            </p:cNvPr>
            <p:cNvSpPr>
              <a:spLocks noChangeAspect="1" noChangeArrowheads="1"/>
            </p:cNvSpPr>
            <p:nvPr/>
          </p:nvSpPr>
          <p:spPr bwMode="auto">
            <a:xfrm>
              <a:off x="2783" y="2109"/>
              <a:ext cx="870" cy="242"/>
            </a:xfrm>
            <a:prstGeom prst="roundRect">
              <a:avLst>
                <a:gd name="adj" fmla="val 16667"/>
              </a:avLst>
            </a:prstGeom>
            <a:gradFill rotWithShape="1">
              <a:gsLst>
                <a:gs pos="0">
                  <a:srgbClr val="E8E8FA"/>
                </a:gs>
                <a:gs pos="64999">
                  <a:srgbClr val="C3C3EF"/>
                </a:gs>
                <a:gs pos="100000">
                  <a:srgbClr val="A8A8EA"/>
                </a:gs>
              </a:gsLst>
              <a:lin ang="5400000" scaled="1"/>
            </a:gradFill>
            <a:ln w="9525">
              <a:solidFill>
                <a:srgbClr val="2F2F98"/>
              </a:solidFill>
              <a:round/>
              <a:headEnd/>
              <a:tailEnd/>
            </a:ln>
            <a:effectLst>
              <a:outerShdw blurRad="40000" dist="20000" dir="5400000" rotWithShape="0">
                <a:srgbClr val="808080">
                  <a:alpha val="37999"/>
                </a:srgbClr>
              </a:outerShdw>
            </a:effectLst>
          </p:spPr>
          <p:txBody>
            <a:bodyPr wrap="none" anchor="ctr">
              <a:spAutoFit/>
            </a:bodyPr>
            <a:lstStyle/>
            <a:p>
              <a:pPr algn="ctr">
                <a:buFont typeface="Symbol" charset="0"/>
                <a:buNone/>
                <a:defRPr/>
              </a:pPr>
              <a:r>
                <a:rPr lang="en-US" sz="1600">
                  <a:solidFill>
                    <a:schemeClr val="dk1"/>
                  </a:solidFill>
                  <a:latin typeface="Tahoma" charset="0"/>
                  <a:ea typeface="+mn-ea"/>
                </a:rPr>
                <a:t>International</a:t>
              </a:r>
            </a:p>
          </p:txBody>
        </p:sp>
        <p:cxnSp>
          <p:nvCxnSpPr>
            <p:cNvPr id="16" name="AutoShape 13">
              <a:extLst>
                <a:ext uri="{FF2B5EF4-FFF2-40B4-BE49-F238E27FC236}">
                  <a16:creationId xmlns:a16="http://schemas.microsoft.com/office/drawing/2014/main" id="{E0FF338F-C703-3147-AD2D-1E1E41274A84}"/>
                </a:ext>
              </a:extLst>
            </p:cNvPr>
            <p:cNvCxnSpPr>
              <a:cxnSpLocks noChangeShapeType="1"/>
              <a:stCxn id="8" idx="2"/>
              <a:endCxn id="9" idx="0"/>
            </p:cNvCxnSpPr>
            <p:nvPr/>
          </p:nvCxnSpPr>
          <p:spPr bwMode="auto">
            <a:xfrm flipH="1">
              <a:off x="2823" y="1205"/>
              <a:ext cx="1051" cy="322"/>
            </a:xfrm>
            <a:prstGeom prst="straightConnector1">
              <a:avLst/>
            </a:prstGeom>
            <a:noFill/>
            <a:ln w="9525">
              <a:solidFill>
                <a:srgbClr val="2F2F98"/>
              </a:solidFill>
              <a:round/>
              <a:headEnd/>
              <a:tailEnd/>
            </a:ln>
            <a:effectLst>
              <a:outerShdw blurRad="40000" dist="20000" dir="5400000" rotWithShape="0">
                <a:srgbClr val="808080">
                  <a:alpha val="37999"/>
                </a:srgbClr>
              </a:outerShdw>
            </a:effectLst>
          </p:spPr>
        </p:cxnSp>
        <p:cxnSp>
          <p:nvCxnSpPr>
            <p:cNvPr id="17" name="AutoShape 14">
              <a:extLst>
                <a:ext uri="{FF2B5EF4-FFF2-40B4-BE49-F238E27FC236}">
                  <a16:creationId xmlns:a16="http://schemas.microsoft.com/office/drawing/2014/main" id="{CB3FBE0B-C957-4A42-B3FF-1437D282E85E}"/>
                </a:ext>
              </a:extLst>
            </p:cNvPr>
            <p:cNvCxnSpPr>
              <a:cxnSpLocks noChangeShapeType="1"/>
              <a:stCxn id="8" idx="2"/>
              <a:endCxn id="11" idx="0"/>
            </p:cNvCxnSpPr>
            <p:nvPr/>
          </p:nvCxnSpPr>
          <p:spPr bwMode="auto">
            <a:xfrm>
              <a:off x="3874" y="1205"/>
              <a:ext cx="581" cy="322"/>
            </a:xfrm>
            <a:prstGeom prst="straightConnector1">
              <a:avLst/>
            </a:prstGeom>
            <a:noFill/>
            <a:ln w="9525">
              <a:solidFill>
                <a:srgbClr val="2F2F98"/>
              </a:solidFill>
              <a:round/>
              <a:headEnd/>
              <a:tailEnd/>
            </a:ln>
            <a:effectLst>
              <a:outerShdw blurRad="40000" dist="20000" dir="5400000" rotWithShape="0">
                <a:srgbClr val="808080">
                  <a:alpha val="37999"/>
                </a:srgbClr>
              </a:outerShdw>
            </a:effectLst>
          </p:spPr>
        </p:cxnSp>
        <p:cxnSp>
          <p:nvCxnSpPr>
            <p:cNvPr id="18" name="AutoShape 15">
              <a:extLst>
                <a:ext uri="{FF2B5EF4-FFF2-40B4-BE49-F238E27FC236}">
                  <a16:creationId xmlns:a16="http://schemas.microsoft.com/office/drawing/2014/main" id="{6F010952-34BC-CF45-97D6-8FCF14B575FF}"/>
                </a:ext>
              </a:extLst>
            </p:cNvPr>
            <p:cNvCxnSpPr>
              <a:cxnSpLocks noChangeShapeType="1"/>
              <a:stCxn id="8" idx="2"/>
              <a:endCxn id="10" idx="0"/>
            </p:cNvCxnSpPr>
            <p:nvPr/>
          </p:nvCxnSpPr>
          <p:spPr bwMode="auto">
            <a:xfrm>
              <a:off x="3874" y="1205"/>
              <a:ext cx="1409" cy="322"/>
            </a:xfrm>
            <a:prstGeom prst="straightConnector1">
              <a:avLst/>
            </a:prstGeom>
            <a:noFill/>
            <a:ln w="9525">
              <a:solidFill>
                <a:srgbClr val="2F2F98"/>
              </a:solidFill>
              <a:round/>
              <a:headEnd/>
              <a:tailEnd/>
            </a:ln>
            <a:effectLst>
              <a:outerShdw blurRad="40000" dist="20000" dir="5400000" rotWithShape="0">
                <a:srgbClr val="808080">
                  <a:alpha val="37999"/>
                </a:srgbClr>
              </a:outerShdw>
            </a:effectLst>
          </p:spPr>
        </p:cxnSp>
        <p:cxnSp>
          <p:nvCxnSpPr>
            <p:cNvPr id="19" name="AutoShape 16">
              <a:extLst>
                <a:ext uri="{FF2B5EF4-FFF2-40B4-BE49-F238E27FC236}">
                  <a16:creationId xmlns:a16="http://schemas.microsoft.com/office/drawing/2014/main" id="{836A72CC-B367-8A4B-BF47-D269FF8F06D5}"/>
                </a:ext>
              </a:extLst>
            </p:cNvPr>
            <p:cNvCxnSpPr>
              <a:cxnSpLocks noChangeShapeType="1"/>
              <a:stCxn id="11" idx="2"/>
              <a:endCxn id="13" idx="0"/>
            </p:cNvCxnSpPr>
            <p:nvPr/>
          </p:nvCxnSpPr>
          <p:spPr bwMode="auto">
            <a:xfrm>
              <a:off x="4455" y="1781"/>
              <a:ext cx="389" cy="322"/>
            </a:xfrm>
            <a:prstGeom prst="straightConnector1">
              <a:avLst/>
            </a:prstGeom>
            <a:noFill/>
            <a:ln w="9525">
              <a:solidFill>
                <a:srgbClr val="2F2F98"/>
              </a:solidFill>
              <a:round/>
              <a:headEnd/>
              <a:tailEnd/>
            </a:ln>
            <a:effectLst>
              <a:outerShdw blurRad="40000" dist="20000" dir="5400000" rotWithShape="0">
                <a:srgbClr val="808080">
                  <a:alpha val="37999"/>
                </a:srgbClr>
              </a:outerShdw>
            </a:effectLst>
          </p:spPr>
        </p:cxnSp>
        <p:cxnSp>
          <p:nvCxnSpPr>
            <p:cNvPr id="20" name="AutoShape 17">
              <a:extLst>
                <a:ext uri="{FF2B5EF4-FFF2-40B4-BE49-F238E27FC236}">
                  <a16:creationId xmlns:a16="http://schemas.microsoft.com/office/drawing/2014/main" id="{033DD434-4E4D-9E4B-8EA9-3CC2C02C1FBF}"/>
                </a:ext>
              </a:extLst>
            </p:cNvPr>
            <p:cNvCxnSpPr>
              <a:cxnSpLocks noChangeShapeType="1"/>
              <a:stCxn id="11" idx="2"/>
              <a:endCxn id="12" idx="0"/>
            </p:cNvCxnSpPr>
            <p:nvPr/>
          </p:nvCxnSpPr>
          <p:spPr bwMode="auto">
            <a:xfrm flipH="1">
              <a:off x="4083" y="1781"/>
              <a:ext cx="372" cy="322"/>
            </a:xfrm>
            <a:prstGeom prst="straightConnector1">
              <a:avLst/>
            </a:prstGeom>
            <a:noFill/>
            <a:ln w="9525">
              <a:solidFill>
                <a:srgbClr val="2F2F98"/>
              </a:solidFill>
              <a:round/>
              <a:headEnd/>
              <a:tailEnd/>
            </a:ln>
            <a:effectLst>
              <a:outerShdw blurRad="40000" dist="20000" dir="5400000" rotWithShape="0">
                <a:srgbClr val="808080">
                  <a:alpha val="37999"/>
                </a:srgbClr>
              </a:outerShdw>
            </a:effectLst>
          </p:spPr>
        </p:cxnSp>
        <p:cxnSp>
          <p:nvCxnSpPr>
            <p:cNvPr id="21" name="AutoShape 18">
              <a:extLst>
                <a:ext uri="{FF2B5EF4-FFF2-40B4-BE49-F238E27FC236}">
                  <a16:creationId xmlns:a16="http://schemas.microsoft.com/office/drawing/2014/main" id="{5E1D319D-D9D7-0F45-B3E5-F121404DE186}"/>
                </a:ext>
              </a:extLst>
            </p:cNvPr>
            <p:cNvCxnSpPr>
              <a:cxnSpLocks noChangeShapeType="1"/>
              <a:stCxn id="9" idx="2"/>
              <a:endCxn id="15" idx="0"/>
            </p:cNvCxnSpPr>
            <p:nvPr/>
          </p:nvCxnSpPr>
          <p:spPr bwMode="auto">
            <a:xfrm>
              <a:off x="2823" y="1781"/>
              <a:ext cx="395" cy="322"/>
            </a:xfrm>
            <a:prstGeom prst="straightConnector1">
              <a:avLst/>
            </a:prstGeom>
            <a:noFill/>
            <a:ln w="9525">
              <a:solidFill>
                <a:srgbClr val="2F2F98"/>
              </a:solidFill>
              <a:round/>
              <a:headEnd/>
              <a:tailEnd/>
            </a:ln>
            <a:effectLst>
              <a:outerShdw blurRad="40000" dist="20000" dir="5400000" rotWithShape="0">
                <a:srgbClr val="808080">
                  <a:alpha val="37999"/>
                </a:srgbClr>
              </a:outerShdw>
            </a:effectLst>
          </p:spPr>
        </p:cxnSp>
        <p:cxnSp>
          <p:nvCxnSpPr>
            <p:cNvPr id="22" name="AutoShape 19">
              <a:extLst>
                <a:ext uri="{FF2B5EF4-FFF2-40B4-BE49-F238E27FC236}">
                  <a16:creationId xmlns:a16="http://schemas.microsoft.com/office/drawing/2014/main" id="{7425E703-0D8E-8146-9B5F-EDFD4225BE2C}"/>
                </a:ext>
              </a:extLst>
            </p:cNvPr>
            <p:cNvCxnSpPr>
              <a:cxnSpLocks noChangeShapeType="1"/>
              <a:stCxn id="9" idx="2"/>
              <a:endCxn id="14" idx="0"/>
            </p:cNvCxnSpPr>
            <p:nvPr/>
          </p:nvCxnSpPr>
          <p:spPr bwMode="auto">
            <a:xfrm flipH="1">
              <a:off x="2500" y="1781"/>
              <a:ext cx="323" cy="321"/>
            </a:xfrm>
            <a:prstGeom prst="straightConnector1">
              <a:avLst/>
            </a:prstGeom>
            <a:noFill/>
            <a:ln w="9525">
              <a:solidFill>
                <a:srgbClr val="2F2F98"/>
              </a:solidFill>
              <a:round/>
              <a:headEnd/>
              <a:tailEnd/>
            </a:ln>
            <a:effectLst>
              <a:outerShdw blurRad="40000" dist="20000" dir="5400000" rotWithShape="0">
                <a:srgbClr val="808080">
                  <a:alpha val="37999"/>
                </a:srgbClr>
              </a:outerShdw>
            </a:effectLst>
          </p:spPr>
        </p:cxnSp>
        <p:sp>
          <p:nvSpPr>
            <p:cNvPr id="23" name="AutoShape 20">
              <a:extLst>
                <a:ext uri="{FF2B5EF4-FFF2-40B4-BE49-F238E27FC236}">
                  <a16:creationId xmlns:a16="http://schemas.microsoft.com/office/drawing/2014/main" id="{755B0FA0-0AFB-5442-B298-9EFA94D1F6F2}"/>
                </a:ext>
              </a:extLst>
            </p:cNvPr>
            <p:cNvSpPr>
              <a:spLocks noChangeAspect="1" noChangeArrowheads="1"/>
            </p:cNvSpPr>
            <p:nvPr/>
          </p:nvSpPr>
          <p:spPr bwMode="auto">
            <a:xfrm>
              <a:off x="2180" y="2688"/>
              <a:ext cx="547" cy="242"/>
            </a:xfrm>
            <a:prstGeom prst="roundRect">
              <a:avLst>
                <a:gd name="adj" fmla="val 16667"/>
              </a:avLst>
            </a:prstGeom>
            <a:gradFill rotWithShape="1">
              <a:gsLst>
                <a:gs pos="0">
                  <a:srgbClr val="E8E8FA"/>
                </a:gs>
                <a:gs pos="64999">
                  <a:srgbClr val="C3C3EF"/>
                </a:gs>
                <a:gs pos="100000">
                  <a:srgbClr val="A8A8EA"/>
                </a:gs>
              </a:gsLst>
              <a:lin ang="5400000" scaled="1"/>
            </a:gradFill>
            <a:ln w="9525">
              <a:solidFill>
                <a:srgbClr val="2F2F98"/>
              </a:solidFill>
              <a:round/>
              <a:headEnd/>
              <a:tailEnd/>
            </a:ln>
            <a:effectLst>
              <a:outerShdw blurRad="40000" dist="20000" dir="5400000" rotWithShape="0">
                <a:srgbClr val="808080">
                  <a:alpha val="37999"/>
                </a:srgbClr>
              </a:outerShdw>
            </a:effectLst>
          </p:spPr>
          <p:txBody>
            <a:bodyPr wrap="none" anchor="ctr">
              <a:spAutoFit/>
            </a:bodyPr>
            <a:lstStyle/>
            <a:p>
              <a:pPr algn="ctr">
                <a:buFont typeface="Symbol" charset="0"/>
                <a:buNone/>
                <a:defRPr/>
              </a:pPr>
              <a:r>
                <a:rPr lang="en-US" sz="1600">
                  <a:solidFill>
                    <a:schemeClr val="dk1"/>
                  </a:solidFill>
                  <a:latin typeface="Tahoma" charset="0"/>
                  <a:ea typeface="+mn-ea"/>
                </a:rPr>
                <a:t>Europe</a:t>
              </a:r>
            </a:p>
          </p:txBody>
        </p:sp>
        <p:sp>
          <p:nvSpPr>
            <p:cNvPr id="24" name="AutoShape 21">
              <a:extLst>
                <a:ext uri="{FF2B5EF4-FFF2-40B4-BE49-F238E27FC236}">
                  <a16:creationId xmlns:a16="http://schemas.microsoft.com/office/drawing/2014/main" id="{52718C90-5A40-A84B-8C69-65D92AA7B5E1}"/>
                </a:ext>
              </a:extLst>
            </p:cNvPr>
            <p:cNvSpPr>
              <a:spLocks noChangeAspect="1" noChangeArrowheads="1"/>
            </p:cNvSpPr>
            <p:nvPr/>
          </p:nvSpPr>
          <p:spPr bwMode="auto">
            <a:xfrm>
              <a:off x="3023" y="2688"/>
              <a:ext cx="374" cy="242"/>
            </a:xfrm>
            <a:prstGeom prst="roundRect">
              <a:avLst>
                <a:gd name="adj" fmla="val 16667"/>
              </a:avLst>
            </a:prstGeom>
            <a:gradFill rotWithShape="1">
              <a:gsLst>
                <a:gs pos="0">
                  <a:srgbClr val="E8E8FA"/>
                </a:gs>
                <a:gs pos="64999">
                  <a:srgbClr val="C3C3EF"/>
                </a:gs>
                <a:gs pos="100000">
                  <a:srgbClr val="A8A8EA"/>
                </a:gs>
              </a:gsLst>
              <a:lin ang="5400000" scaled="1"/>
            </a:gradFill>
            <a:ln w="9525">
              <a:solidFill>
                <a:srgbClr val="2F2F98"/>
              </a:solidFill>
              <a:round/>
              <a:headEnd/>
              <a:tailEnd/>
            </a:ln>
            <a:effectLst>
              <a:outerShdw blurRad="40000" dist="20000" dir="5400000" rotWithShape="0">
                <a:srgbClr val="808080">
                  <a:alpha val="37999"/>
                </a:srgbClr>
              </a:outerShdw>
            </a:effectLst>
          </p:spPr>
          <p:txBody>
            <a:bodyPr wrap="none" anchor="ctr">
              <a:spAutoFit/>
            </a:bodyPr>
            <a:lstStyle/>
            <a:p>
              <a:pPr algn="ctr">
                <a:buFont typeface="Symbol" charset="0"/>
                <a:buNone/>
                <a:defRPr/>
              </a:pPr>
              <a:r>
                <a:rPr lang="en-US" sz="1600">
                  <a:solidFill>
                    <a:schemeClr val="dk1"/>
                  </a:solidFill>
                  <a:latin typeface="Tahoma" charset="0"/>
                  <a:ea typeface="+mn-ea"/>
                </a:rPr>
                <a:t>Asia</a:t>
              </a:r>
            </a:p>
          </p:txBody>
        </p:sp>
        <p:cxnSp>
          <p:nvCxnSpPr>
            <p:cNvPr id="25" name="AutoShape 22">
              <a:extLst>
                <a:ext uri="{FF2B5EF4-FFF2-40B4-BE49-F238E27FC236}">
                  <a16:creationId xmlns:a16="http://schemas.microsoft.com/office/drawing/2014/main" id="{0477671F-4132-A54B-9995-C89D3CBCAEF9}"/>
                </a:ext>
              </a:extLst>
            </p:cNvPr>
            <p:cNvCxnSpPr>
              <a:cxnSpLocks noChangeShapeType="1"/>
              <a:stCxn id="15" idx="2"/>
              <a:endCxn id="24" idx="0"/>
            </p:cNvCxnSpPr>
            <p:nvPr/>
          </p:nvCxnSpPr>
          <p:spPr bwMode="auto">
            <a:xfrm flipH="1">
              <a:off x="3210" y="2357"/>
              <a:ext cx="8" cy="325"/>
            </a:xfrm>
            <a:prstGeom prst="straightConnector1">
              <a:avLst/>
            </a:prstGeom>
            <a:noFill/>
            <a:ln w="9525">
              <a:solidFill>
                <a:srgbClr val="2F2F98"/>
              </a:solidFill>
              <a:round/>
              <a:headEnd/>
              <a:tailEnd/>
            </a:ln>
            <a:effectLst>
              <a:outerShdw blurRad="40000" dist="20000" dir="5400000" rotWithShape="0">
                <a:srgbClr val="808080">
                  <a:alpha val="37999"/>
                </a:srgbClr>
              </a:outerShdw>
            </a:effectLst>
          </p:spPr>
        </p:cxnSp>
        <p:cxnSp>
          <p:nvCxnSpPr>
            <p:cNvPr id="26" name="AutoShape 23">
              <a:extLst>
                <a:ext uri="{FF2B5EF4-FFF2-40B4-BE49-F238E27FC236}">
                  <a16:creationId xmlns:a16="http://schemas.microsoft.com/office/drawing/2014/main" id="{B981702D-2521-744B-9CA5-2DEB26572F4C}"/>
                </a:ext>
              </a:extLst>
            </p:cNvPr>
            <p:cNvCxnSpPr>
              <a:cxnSpLocks noChangeShapeType="1"/>
              <a:stCxn id="15" idx="2"/>
              <a:endCxn id="23" idx="0"/>
            </p:cNvCxnSpPr>
            <p:nvPr/>
          </p:nvCxnSpPr>
          <p:spPr bwMode="auto">
            <a:xfrm flipH="1">
              <a:off x="2454" y="2357"/>
              <a:ext cx="764" cy="325"/>
            </a:xfrm>
            <a:prstGeom prst="straightConnector1">
              <a:avLst/>
            </a:prstGeom>
            <a:noFill/>
            <a:ln w="9525">
              <a:solidFill>
                <a:srgbClr val="2F2F98"/>
              </a:solidFill>
              <a:round/>
              <a:headEnd/>
              <a:tailEnd/>
            </a:ln>
            <a:effectLst>
              <a:outerShdw blurRad="40000" dist="20000" dir="5400000" rotWithShape="0">
                <a:srgbClr val="808080">
                  <a:alpha val="37999"/>
                </a:srgbClr>
              </a:outerShdw>
            </a:effectLst>
          </p:spPr>
        </p:cxnSp>
        <p:sp>
          <p:nvSpPr>
            <p:cNvPr id="27" name="AutoShape 24">
              <a:extLst>
                <a:ext uri="{FF2B5EF4-FFF2-40B4-BE49-F238E27FC236}">
                  <a16:creationId xmlns:a16="http://schemas.microsoft.com/office/drawing/2014/main" id="{E2D72C78-8048-714A-B294-81421D935245}"/>
                </a:ext>
              </a:extLst>
            </p:cNvPr>
            <p:cNvSpPr>
              <a:spLocks noChangeAspect="1" noChangeArrowheads="1"/>
            </p:cNvSpPr>
            <p:nvPr/>
          </p:nvSpPr>
          <p:spPr bwMode="auto">
            <a:xfrm>
              <a:off x="3698" y="2688"/>
              <a:ext cx="570" cy="242"/>
            </a:xfrm>
            <a:prstGeom prst="roundRect">
              <a:avLst>
                <a:gd name="adj" fmla="val 16667"/>
              </a:avLst>
            </a:prstGeom>
            <a:gradFill rotWithShape="1">
              <a:gsLst>
                <a:gs pos="0">
                  <a:srgbClr val="E8E8FA"/>
                </a:gs>
                <a:gs pos="64999">
                  <a:srgbClr val="C3C3EF"/>
                </a:gs>
                <a:gs pos="100000">
                  <a:srgbClr val="A8A8EA"/>
                </a:gs>
              </a:gsLst>
              <a:lin ang="5400000" scaled="1"/>
            </a:gradFill>
            <a:ln w="9525">
              <a:solidFill>
                <a:srgbClr val="2F2F98"/>
              </a:solidFill>
              <a:round/>
              <a:headEnd/>
              <a:tailEnd/>
            </a:ln>
            <a:effectLst>
              <a:outerShdw blurRad="40000" dist="20000" dir="5400000" rotWithShape="0">
                <a:srgbClr val="808080">
                  <a:alpha val="37999"/>
                </a:srgbClr>
              </a:outerShdw>
            </a:effectLst>
          </p:spPr>
          <p:txBody>
            <a:bodyPr wrap="none" anchor="ctr">
              <a:spAutoFit/>
            </a:bodyPr>
            <a:lstStyle/>
            <a:p>
              <a:pPr algn="ctr">
                <a:buFont typeface="Symbol" charset="0"/>
                <a:buNone/>
                <a:defRPr/>
              </a:pPr>
              <a:r>
                <a:rPr lang="en-US" sz="1600">
                  <a:solidFill>
                    <a:schemeClr val="dk1"/>
                  </a:solidFill>
                  <a:latin typeface="Tahoma" charset="0"/>
                  <a:ea typeface="+mn-ea"/>
                </a:rPr>
                <a:t>Canada</a:t>
              </a:r>
            </a:p>
          </p:txBody>
        </p:sp>
        <p:cxnSp>
          <p:nvCxnSpPr>
            <p:cNvPr id="28" name="AutoShape 25">
              <a:extLst>
                <a:ext uri="{FF2B5EF4-FFF2-40B4-BE49-F238E27FC236}">
                  <a16:creationId xmlns:a16="http://schemas.microsoft.com/office/drawing/2014/main" id="{C445F371-F2AE-F542-B5E8-FFFDF2C77ED9}"/>
                </a:ext>
              </a:extLst>
            </p:cNvPr>
            <p:cNvCxnSpPr>
              <a:cxnSpLocks noChangeShapeType="1"/>
              <a:stCxn id="15" idx="2"/>
              <a:endCxn id="27" idx="0"/>
            </p:cNvCxnSpPr>
            <p:nvPr/>
          </p:nvCxnSpPr>
          <p:spPr bwMode="auto">
            <a:xfrm>
              <a:off x="3218" y="2357"/>
              <a:ext cx="765" cy="325"/>
            </a:xfrm>
            <a:prstGeom prst="straightConnector1">
              <a:avLst/>
            </a:prstGeom>
            <a:noFill/>
            <a:ln w="9525">
              <a:solidFill>
                <a:srgbClr val="2F2F98"/>
              </a:solidFill>
              <a:round/>
              <a:headEnd/>
              <a:tailEnd/>
            </a:ln>
            <a:effectLst>
              <a:outerShdw blurRad="40000" dist="20000" dir="5400000" rotWithShape="0">
                <a:srgbClr val="808080">
                  <a:alpha val="37999"/>
                </a:srgbClr>
              </a:outerShdw>
            </a:effectLst>
          </p:spPr>
        </p:cxnSp>
      </p:grpSp>
    </p:spTree>
    <p:extLst>
      <p:ext uri="{BB962C8B-B14F-4D97-AF65-F5344CB8AC3E}">
        <p14:creationId xmlns:p14="http://schemas.microsoft.com/office/powerpoint/2010/main" val="3441520759"/>
      </p:ext>
    </p:extLst>
  </p:cSld>
  <p:clrMapOvr>
    <a:masterClrMapping/>
  </p:clrMapOvr>
  <p:transition>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A06AFA1A-2B95-BC4B-B60B-F9414C200BD3}"/>
              </a:ext>
            </a:extLst>
          </p:cNvPr>
          <p:cNvSpPr>
            <a:spLocks noGrp="1" noChangeArrowheads="1"/>
          </p:cNvSpPr>
          <p:nvPr>
            <p:ph type="title"/>
          </p:nvPr>
        </p:nvSpPr>
        <p:spPr bwMode="auto">
          <a:xfrm>
            <a:off x="265907" y="274638"/>
            <a:ext cx="8420894" cy="110629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TR" b="1" dirty="0">
                <a:solidFill>
                  <a:srgbClr val="0070C0"/>
                </a:solidFill>
                <a:latin typeface="Calibri Light" panose="020F0302020204030204"/>
                <a:cs typeface="Arial"/>
              </a:rPr>
              <a:t>Основные определения</a:t>
            </a:r>
          </a:p>
        </p:txBody>
      </p:sp>
      <p:sp>
        <p:nvSpPr>
          <p:cNvPr id="46082" name="Slide Number Placeholder 3">
            <a:extLst>
              <a:ext uri="{FF2B5EF4-FFF2-40B4-BE49-F238E27FC236}">
                <a16:creationId xmlns:a16="http://schemas.microsoft.com/office/drawing/2014/main" id="{2FD6058C-95DA-5B4D-89AF-02F08A5DE2E7}"/>
              </a:ext>
            </a:extLst>
          </p:cNvPr>
          <p:cNvSpPr>
            <a:spLocks noGrp="1"/>
          </p:cNvSpPr>
          <p:nvPr>
            <p:ph type="sldNum" sz="quarter" idx="4294967295"/>
          </p:nvPr>
        </p:nvSpPr>
        <p:spPr bwMode="auto">
          <a:xfrm>
            <a:off x="6975475" y="6308725"/>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fld id="{E23FD0C4-DCB0-4547-B780-B808F8F8F0E2}" type="slidenum">
              <a:rPr lang="ru-RU" altLang="ru-TR">
                <a:solidFill>
                  <a:schemeClr val="tx1"/>
                </a:solidFill>
                <a:cs typeface="Arial" panose="020B0604020202020204" pitchFamily="34" charset="0"/>
              </a:rPr>
              <a:pPr eaLnBrk="1" hangingPunct="1"/>
              <a:t>62</a:t>
            </a:fld>
            <a:endParaRPr lang="ru-RU" altLang="ru-TR">
              <a:solidFill>
                <a:schemeClr val="tx1"/>
              </a:solidFill>
              <a:cs typeface="Arial" panose="020B0604020202020204" pitchFamily="34" charset="0"/>
            </a:endParaRPr>
          </a:p>
        </p:txBody>
      </p:sp>
      <p:sp>
        <p:nvSpPr>
          <p:cNvPr id="671748" name="Text Box 4">
            <a:extLst>
              <a:ext uri="{FF2B5EF4-FFF2-40B4-BE49-F238E27FC236}">
                <a16:creationId xmlns:a16="http://schemas.microsoft.com/office/drawing/2014/main" id="{0C380CCE-5742-9146-A3C5-C94F1BD273B5}"/>
              </a:ext>
            </a:extLst>
          </p:cNvPr>
          <p:cNvSpPr txBox="1">
            <a:spLocks noChangeArrowheads="1"/>
          </p:cNvSpPr>
          <p:nvPr/>
        </p:nvSpPr>
        <p:spPr bwMode="auto">
          <a:xfrm>
            <a:off x="265906" y="1742281"/>
            <a:ext cx="8507412" cy="3565525"/>
          </a:xfrm>
          <a:prstGeom prst="rect">
            <a:avLst/>
          </a:prstGeom>
          <a:gradFill rotWithShape="1">
            <a:gsLst>
              <a:gs pos="0">
                <a:srgbClr val="F0FFFF"/>
              </a:gs>
              <a:gs pos="64999">
                <a:srgbClr val="DDFEFF"/>
              </a:gs>
              <a:gs pos="100000">
                <a:srgbClr val="CFFFFF"/>
              </a:gs>
            </a:gsLst>
            <a:lin ang="5400000" scaled="1"/>
          </a:gradFill>
          <a:ln w="9525">
            <a:solidFill>
              <a:srgbClr val="B6DCDF"/>
            </a:solidFill>
            <a:miter lim="800000"/>
            <a:headEnd/>
            <a:tailEnd/>
          </a:ln>
          <a:effectLst>
            <a:outerShdw blurRad="40000" dist="20000" dir="5400000" rotWithShape="0">
              <a:srgbClr val="808080">
                <a:alpha val="37999"/>
              </a:srgbClr>
            </a:outerShdw>
          </a:effectLst>
        </p:spPr>
        <p:txBody>
          <a:bodyPr lIns="90000" tIns="46800" rIns="90000" bIns="46800">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r>
              <a:rPr lang="ru-RU" altLang="ru-TR" b="1" i="1">
                <a:solidFill>
                  <a:schemeClr val="tx1"/>
                </a:solidFill>
                <a:cs typeface="Arial" panose="020B0604020202020204" pitchFamily="34" charset="0"/>
              </a:rPr>
              <a:t>Дерево</a:t>
            </a:r>
            <a:r>
              <a:rPr lang="ru-RU" altLang="ru-TR">
                <a:solidFill>
                  <a:schemeClr val="tx1"/>
                </a:solidFill>
                <a:cs typeface="Arial" panose="020B0604020202020204" pitchFamily="34" charset="0"/>
              </a:rPr>
              <a:t> – структура данных, представляющая собой древовидную структуру в виде набора связанных узлов.</a:t>
            </a:r>
          </a:p>
          <a:p>
            <a:pPr eaLnBrk="1" hangingPunct="1"/>
            <a:r>
              <a:rPr lang="ru-RU" altLang="ru-TR" b="1" i="1">
                <a:solidFill>
                  <a:schemeClr val="tx1"/>
                </a:solidFill>
                <a:cs typeface="Arial" panose="020B0604020202020204" pitchFamily="34" charset="0"/>
              </a:rPr>
              <a:t>Бинарное дерево</a:t>
            </a:r>
            <a:r>
              <a:rPr lang="ru-RU" altLang="ru-TR">
                <a:solidFill>
                  <a:schemeClr val="tx1"/>
                </a:solidFill>
                <a:cs typeface="Arial" panose="020B0604020202020204" pitchFamily="34" charset="0"/>
              </a:rPr>
              <a:t> — это конечное множество элементов, которое либо пусто, либо содержит элемент (</a:t>
            </a:r>
            <a:r>
              <a:rPr lang="ru-RU" altLang="ru-TR" b="1" i="1">
                <a:solidFill>
                  <a:schemeClr val="tx1"/>
                </a:solidFill>
                <a:cs typeface="Arial" panose="020B0604020202020204" pitchFamily="34" charset="0"/>
              </a:rPr>
              <a:t>корень</a:t>
            </a:r>
            <a:r>
              <a:rPr lang="ru-RU" altLang="ru-TR">
                <a:solidFill>
                  <a:schemeClr val="tx1"/>
                </a:solidFill>
                <a:cs typeface="Arial" panose="020B0604020202020204" pitchFamily="34" charset="0"/>
              </a:rPr>
              <a:t>), связанный с двумя различными бинарными деревьями, называемыми </a:t>
            </a:r>
            <a:r>
              <a:rPr lang="ru-RU" altLang="ru-TR" b="1" i="1">
                <a:solidFill>
                  <a:schemeClr val="tx1"/>
                </a:solidFill>
                <a:cs typeface="Arial" panose="020B0604020202020204" pitchFamily="34" charset="0"/>
              </a:rPr>
              <a:t>левым и правым поддеревьями</a:t>
            </a:r>
            <a:r>
              <a:rPr lang="ru-RU" altLang="ru-TR">
                <a:solidFill>
                  <a:schemeClr val="tx1"/>
                </a:solidFill>
                <a:cs typeface="Arial" panose="020B0604020202020204" pitchFamily="34" charset="0"/>
              </a:rPr>
              <a:t>. Каждый элемент бинарного дерева называется </a:t>
            </a:r>
            <a:r>
              <a:rPr lang="ru-RU" altLang="ru-TR" b="1" i="1">
                <a:solidFill>
                  <a:schemeClr val="tx1"/>
                </a:solidFill>
                <a:cs typeface="Arial" panose="020B0604020202020204" pitchFamily="34" charset="0"/>
              </a:rPr>
              <a:t>узлом</a:t>
            </a:r>
            <a:r>
              <a:rPr lang="ru-RU" altLang="ru-TR">
                <a:solidFill>
                  <a:schemeClr val="tx1"/>
                </a:solidFill>
                <a:cs typeface="Arial" panose="020B0604020202020204" pitchFamily="34" charset="0"/>
              </a:rPr>
              <a:t>. Связи между узлами дерева называются его </a:t>
            </a:r>
            <a:r>
              <a:rPr lang="ru-RU" altLang="ru-TR" b="1" i="1">
                <a:solidFill>
                  <a:schemeClr val="tx1"/>
                </a:solidFill>
                <a:cs typeface="Arial" panose="020B0604020202020204" pitchFamily="34" charset="0"/>
              </a:rPr>
              <a:t>ветвями</a:t>
            </a:r>
            <a:r>
              <a:rPr lang="ru-RU" altLang="ru-TR">
                <a:solidFill>
                  <a:schemeClr val="tx1"/>
                </a:solidFill>
                <a:cs typeface="Arial" panose="020B0604020202020204" pitchFamily="34" charset="0"/>
              </a:rPr>
              <a:t>.</a:t>
            </a:r>
          </a:p>
          <a:p>
            <a:pPr eaLnBrk="1" hangingPunct="1"/>
            <a:endParaRPr kumimoji="1" lang="ru-RU" altLang="ru-TR" b="1">
              <a:solidFill>
                <a:schemeClr val="tx1"/>
              </a:solidFill>
              <a:latin typeface="Courier New" panose="02070309020205020404" pitchFamily="49" charset="0"/>
              <a:cs typeface="Arial" panose="020B0604020202020204" pitchFamily="34" charset="0"/>
            </a:endParaRPr>
          </a:p>
        </p:txBody>
      </p:sp>
    </p:spTree>
    <p:extLst>
      <p:ext uri="{BB962C8B-B14F-4D97-AF65-F5344CB8AC3E}">
        <p14:creationId xmlns:p14="http://schemas.microsoft.com/office/powerpoint/2010/main" val="3482482958"/>
      </p:ext>
    </p:extLst>
  </p:cSld>
  <p:clrMapOvr>
    <a:masterClrMapping/>
  </p:clrMapOvr>
  <p:transition>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0F4B9A14-7923-464A-8C57-3E2CF78E135C}"/>
              </a:ext>
            </a:extLst>
          </p:cNvPr>
          <p:cNvSpPr>
            <a:spLocks noGrp="1" noChangeArrowheads="1"/>
          </p:cNvSpPr>
          <p:nvPr>
            <p:ph type="title"/>
          </p:nvPr>
        </p:nvSpPr>
        <p:spPr bwMode="auto">
          <a:xfrm>
            <a:off x="352425" y="274638"/>
            <a:ext cx="8334375"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TR" b="1" dirty="0">
                <a:solidFill>
                  <a:srgbClr val="0070C0"/>
                </a:solidFill>
                <a:latin typeface="Calibri Light" panose="020F0302020204030204"/>
                <a:cs typeface="Arial"/>
              </a:rPr>
              <a:t>Основные определения</a:t>
            </a:r>
          </a:p>
        </p:txBody>
      </p:sp>
      <p:sp>
        <p:nvSpPr>
          <p:cNvPr id="47106" name="Slide Number Placeholder 3">
            <a:extLst>
              <a:ext uri="{FF2B5EF4-FFF2-40B4-BE49-F238E27FC236}">
                <a16:creationId xmlns:a16="http://schemas.microsoft.com/office/drawing/2014/main" id="{0E5F6885-08F7-3542-8665-69EDDB85A607}"/>
              </a:ext>
            </a:extLst>
          </p:cNvPr>
          <p:cNvSpPr>
            <a:spLocks noGrp="1"/>
          </p:cNvSpPr>
          <p:nvPr>
            <p:ph type="sldNum" sz="quarter" idx="4294967295"/>
          </p:nvPr>
        </p:nvSpPr>
        <p:spPr bwMode="auto">
          <a:xfrm>
            <a:off x="6975475" y="6308725"/>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fld id="{36D9DA71-968C-6540-8AA7-637D0422673F}" type="slidenum">
              <a:rPr lang="ru-RU" altLang="ru-TR">
                <a:solidFill>
                  <a:schemeClr val="tx1"/>
                </a:solidFill>
                <a:cs typeface="Arial" panose="020B0604020202020204" pitchFamily="34" charset="0"/>
              </a:rPr>
              <a:pPr eaLnBrk="1" hangingPunct="1"/>
              <a:t>63</a:t>
            </a:fld>
            <a:endParaRPr lang="ru-RU" altLang="ru-TR">
              <a:solidFill>
                <a:schemeClr val="tx1"/>
              </a:solidFill>
              <a:cs typeface="Arial" panose="020B0604020202020204" pitchFamily="34" charset="0"/>
            </a:endParaRPr>
          </a:p>
        </p:txBody>
      </p:sp>
      <p:sp>
        <p:nvSpPr>
          <p:cNvPr id="671748" name="Text Box 4">
            <a:extLst>
              <a:ext uri="{FF2B5EF4-FFF2-40B4-BE49-F238E27FC236}">
                <a16:creationId xmlns:a16="http://schemas.microsoft.com/office/drawing/2014/main" id="{C6780CE2-A2CD-AC4F-B8E5-FE433E42DAB1}"/>
              </a:ext>
            </a:extLst>
          </p:cNvPr>
          <p:cNvSpPr txBox="1">
            <a:spLocks noChangeArrowheads="1"/>
          </p:cNvSpPr>
          <p:nvPr/>
        </p:nvSpPr>
        <p:spPr bwMode="auto">
          <a:xfrm>
            <a:off x="179388" y="917575"/>
            <a:ext cx="8507412" cy="5191125"/>
          </a:xfrm>
          <a:prstGeom prst="rect">
            <a:avLst/>
          </a:prstGeom>
          <a:gradFill rotWithShape="1">
            <a:gsLst>
              <a:gs pos="0">
                <a:srgbClr val="F0FFFF"/>
              </a:gs>
              <a:gs pos="64999">
                <a:srgbClr val="DDFEFF"/>
              </a:gs>
              <a:gs pos="100000">
                <a:srgbClr val="CFFFFF"/>
              </a:gs>
            </a:gsLst>
            <a:lin ang="5400000" scaled="1"/>
          </a:gradFill>
          <a:ln w="9525">
            <a:solidFill>
              <a:srgbClr val="B6DCDF"/>
            </a:solidFill>
            <a:miter lim="800000"/>
            <a:headEnd/>
            <a:tailEnd/>
          </a:ln>
          <a:effectLst>
            <a:outerShdw blurRad="40000" dist="20000" dir="5400000" rotWithShape="0">
              <a:srgbClr val="808080">
                <a:alpha val="37999"/>
              </a:srgbClr>
            </a:outerShdw>
          </a:effectLst>
        </p:spPr>
        <p:txBody>
          <a:bodyPr lIns="90000" tIns="46800" rIns="90000" bIns="46800">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r>
              <a:rPr lang="ru-RU" altLang="ru-TR" b="1" u="sng">
                <a:solidFill>
                  <a:schemeClr val="tx1"/>
                </a:solidFill>
                <a:cs typeface="Arial" panose="020B0604020202020204" pitchFamily="34" charset="0"/>
              </a:rPr>
              <a:t>Формальное определение 1</a:t>
            </a:r>
            <a:r>
              <a:rPr lang="ru-RU" altLang="ru-TR" b="1">
                <a:solidFill>
                  <a:schemeClr val="tx1"/>
                </a:solidFill>
                <a:cs typeface="Arial" panose="020B0604020202020204" pitchFamily="34" charset="0"/>
              </a:rPr>
              <a:t>: </a:t>
            </a:r>
            <a:r>
              <a:rPr lang="ru-RU" altLang="ru-TR">
                <a:solidFill>
                  <a:schemeClr val="tx1"/>
                </a:solidFill>
                <a:cs typeface="Arial" panose="020B0604020202020204" pitchFamily="34" charset="0"/>
              </a:rPr>
              <a:t>определим </a:t>
            </a:r>
            <a:r>
              <a:rPr lang="ru-RU" altLang="ru-TR" b="1" i="1">
                <a:solidFill>
                  <a:schemeClr val="tx1"/>
                </a:solidFill>
                <a:cs typeface="Arial" panose="020B0604020202020204" pitchFamily="34" charset="0"/>
              </a:rPr>
              <a:t>дерево</a:t>
            </a:r>
            <a:r>
              <a:rPr lang="ru-RU" altLang="ru-TR">
                <a:solidFill>
                  <a:schemeClr val="tx1"/>
                </a:solidFill>
                <a:cs typeface="Arial" panose="020B0604020202020204" pitchFamily="34" charset="0"/>
              </a:rPr>
              <a:t> как конечное множество </a:t>
            </a:r>
            <a:r>
              <a:rPr lang="ru-RU" altLang="ru-TR" b="1">
                <a:solidFill>
                  <a:schemeClr val="tx1"/>
                </a:solidFill>
                <a:cs typeface="Arial" panose="020B0604020202020204" pitchFamily="34" charset="0"/>
              </a:rPr>
              <a:t>T</a:t>
            </a:r>
            <a:r>
              <a:rPr lang="ru-RU" altLang="ru-TR">
                <a:solidFill>
                  <a:schemeClr val="tx1"/>
                </a:solidFill>
                <a:cs typeface="Arial" panose="020B0604020202020204" pitchFamily="34" charset="0"/>
              </a:rPr>
              <a:t>, состоящее из одного или более элементов (называемых вершинами или узлами), таких, что имеется одна специально выделенная вершина, называемая </a:t>
            </a:r>
            <a:r>
              <a:rPr lang="ru-RU" altLang="ru-TR" b="1" i="1">
                <a:solidFill>
                  <a:schemeClr val="tx1"/>
                </a:solidFill>
                <a:cs typeface="Arial" panose="020B0604020202020204" pitchFamily="34" charset="0"/>
              </a:rPr>
              <a:t>корнем дерева</a:t>
            </a:r>
            <a:r>
              <a:rPr lang="ru-RU" altLang="ru-TR">
                <a:solidFill>
                  <a:schemeClr val="tx1"/>
                </a:solidFill>
                <a:cs typeface="Arial" panose="020B0604020202020204" pitchFamily="34" charset="0"/>
              </a:rPr>
              <a:t>;</a:t>
            </a:r>
          </a:p>
          <a:p>
            <a:r>
              <a:rPr lang="ru-RU" altLang="ru-TR">
                <a:solidFill>
                  <a:schemeClr val="tx1"/>
                </a:solidFill>
                <a:cs typeface="Arial" panose="020B0604020202020204" pitchFamily="34" charset="0"/>
              </a:rPr>
              <a:t>остальные вершины (исключая корень) содержатся в </a:t>
            </a:r>
            <a:r>
              <a:rPr lang="ru-RU" altLang="ru-TR" b="1">
                <a:solidFill>
                  <a:schemeClr val="tx1"/>
                </a:solidFill>
                <a:cs typeface="Arial" panose="020B0604020202020204" pitchFamily="34" charset="0"/>
              </a:rPr>
              <a:t>m</a:t>
            </a:r>
            <a:r>
              <a:rPr lang="ru-RU" altLang="ru-TR">
                <a:solidFill>
                  <a:schemeClr val="tx1"/>
                </a:solidFill>
                <a:cs typeface="Arial" panose="020B0604020202020204" pitchFamily="34" charset="0"/>
              </a:rPr>
              <a:t> попарно непересекающихся множествах </a:t>
            </a:r>
            <a:r>
              <a:rPr lang="ru-RU" altLang="ru-TR" b="1">
                <a:solidFill>
                  <a:schemeClr val="tx1"/>
                </a:solidFill>
                <a:cs typeface="Arial" panose="020B0604020202020204" pitchFamily="34" charset="0"/>
              </a:rPr>
              <a:t>T1,T2,...,Tm</a:t>
            </a:r>
            <a:r>
              <a:rPr lang="ru-RU" altLang="ru-TR">
                <a:solidFill>
                  <a:schemeClr val="tx1"/>
                </a:solidFill>
                <a:cs typeface="Arial" panose="020B0604020202020204" pitchFamily="34" charset="0"/>
              </a:rPr>
              <a:t>, каждое из которых, в свою очередь, является деревом.</a:t>
            </a:r>
          </a:p>
          <a:p>
            <a:r>
              <a:rPr lang="ru-RU" altLang="ru-TR">
                <a:solidFill>
                  <a:schemeClr val="tx1"/>
                </a:solidFill>
                <a:cs typeface="Arial" panose="020B0604020202020204" pitchFamily="34" charset="0"/>
              </a:rPr>
              <a:t>    Деревья </a:t>
            </a:r>
            <a:r>
              <a:rPr lang="ru-RU" altLang="ru-TR" b="1">
                <a:solidFill>
                  <a:schemeClr val="tx1"/>
                </a:solidFill>
                <a:cs typeface="Arial" panose="020B0604020202020204" pitchFamily="34" charset="0"/>
              </a:rPr>
              <a:t>T1,T2,...Tm</a:t>
            </a:r>
            <a:r>
              <a:rPr lang="ru-RU" altLang="ru-TR">
                <a:solidFill>
                  <a:schemeClr val="tx1"/>
                </a:solidFill>
                <a:cs typeface="Arial" panose="020B0604020202020204" pitchFamily="34" charset="0"/>
              </a:rPr>
              <a:t> называются </a:t>
            </a:r>
            <a:r>
              <a:rPr lang="ru-RU" altLang="ru-TR" b="1" i="1">
                <a:solidFill>
                  <a:schemeClr val="tx1"/>
                </a:solidFill>
                <a:cs typeface="Arial" panose="020B0604020202020204" pitchFamily="34" charset="0"/>
              </a:rPr>
              <a:t>поддеревьями данного дерева</a:t>
            </a:r>
            <a:r>
              <a:rPr lang="ru-RU" altLang="ru-TR">
                <a:solidFill>
                  <a:schemeClr val="tx1"/>
                </a:solidFill>
                <a:cs typeface="Arial" panose="020B0604020202020204" pitchFamily="34" charset="0"/>
              </a:rPr>
              <a:t>.</a:t>
            </a:r>
          </a:p>
          <a:p>
            <a:r>
              <a:rPr lang="ru-RU" altLang="ru-TR">
                <a:solidFill>
                  <a:schemeClr val="tx1"/>
                </a:solidFill>
                <a:cs typeface="Arial" panose="020B0604020202020204" pitchFamily="34" charset="0"/>
              </a:rPr>
              <a:t>    </a:t>
            </a:r>
            <a:r>
              <a:rPr lang="ru-RU" altLang="ru-TR" b="1" i="1">
                <a:solidFill>
                  <a:schemeClr val="tx1"/>
                </a:solidFill>
                <a:cs typeface="Arial" panose="020B0604020202020204" pitchFamily="34" charset="0"/>
              </a:rPr>
              <a:t>Упорядоченным деревом</a:t>
            </a:r>
            <a:r>
              <a:rPr lang="ru-RU" altLang="ru-TR">
                <a:solidFill>
                  <a:schemeClr val="tx1"/>
                </a:solidFill>
                <a:cs typeface="Arial" panose="020B0604020202020204" pitchFamily="34" charset="0"/>
              </a:rPr>
              <a:t> мы будем называть такое дерево, в котором важен </a:t>
            </a:r>
            <a:r>
              <a:rPr lang="ru-RU" altLang="ru-TR" b="1" i="1">
                <a:solidFill>
                  <a:schemeClr val="tx1"/>
                </a:solidFill>
                <a:cs typeface="Arial" panose="020B0604020202020204" pitchFamily="34" charset="0"/>
              </a:rPr>
              <a:t>порядок следования поддеревьев</a:t>
            </a:r>
            <a:r>
              <a:rPr lang="ru-RU" altLang="ru-TR" b="1">
                <a:solidFill>
                  <a:schemeClr val="tx1"/>
                </a:solidFill>
                <a:cs typeface="Arial" panose="020B0604020202020204" pitchFamily="34" charset="0"/>
              </a:rPr>
              <a:t> T1,T2,...Tm</a:t>
            </a:r>
            <a:r>
              <a:rPr lang="ru-RU" altLang="ru-TR">
                <a:solidFill>
                  <a:schemeClr val="tx1"/>
                </a:solidFill>
                <a:cs typeface="Arial" panose="020B0604020202020204" pitchFamily="34" charset="0"/>
              </a:rPr>
              <a:t>.</a:t>
            </a:r>
            <a:endParaRPr kumimoji="1" lang="ru-RU" altLang="ru-TR" b="1">
              <a:solidFill>
                <a:schemeClr val="tx1"/>
              </a:solidFill>
              <a:latin typeface="Courier New" panose="02070309020205020404" pitchFamily="49" charset="0"/>
              <a:cs typeface="Arial" panose="020B0604020202020204" pitchFamily="34" charset="0"/>
            </a:endParaRPr>
          </a:p>
        </p:txBody>
      </p:sp>
    </p:spTree>
    <p:extLst>
      <p:ext uri="{BB962C8B-B14F-4D97-AF65-F5344CB8AC3E}">
        <p14:creationId xmlns:p14="http://schemas.microsoft.com/office/powerpoint/2010/main" val="630436983"/>
      </p:ext>
    </p:extLst>
  </p:cSld>
  <p:clrMapOvr>
    <a:masterClrMapping/>
  </p:clrMapOvr>
  <p:transition>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A3BD3D2F-CBD6-9646-9D3D-5115E7139CD5}"/>
              </a:ext>
            </a:extLst>
          </p:cNvPr>
          <p:cNvSpPr>
            <a:spLocks noGrp="1" noChangeArrowheads="1"/>
          </p:cNvSpPr>
          <p:nvPr>
            <p:ph type="title"/>
          </p:nvPr>
        </p:nvSpPr>
        <p:spPr bwMode="auto">
          <a:xfrm>
            <a:off x="352425" y="274638"/>
            <a:ext cx="8334375"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TR" b="1" dirty="0">
                <a:solidFill>
                  <a:srgbClr val="0070C0"/>
                </a:solidFill>
                <a:latin typeface="Calibri Light" panose="020F0302020204030204"/>
                <a:cs typeface="Arial"/>
              </a:rPr>
              <a:t>Основные определения</a:t>
            </a:r>
          </a:p>
        </p:txBody>
      </p:sp>
      <p:sp>
        <p:nvSpPr>
          <p:cNvPr id="48130" name="Slide Number Placeholder 3">
            <a:extLst>
              <a:ext uri="{FF2B5EF4-FFF2-40B4-BE49-F238E27FC236}">
                <a16:creationId xmlns:a16="http://schemas.microsoft.com/office/drawing/2014/main" id="{C30C36EB-8E9E-B241-8086-BFC8B1B81A06}"/>
              </a:ext>
            </a:extLst>
          </p:cNvPr>
          <p:cNvSpPr>
            <a:spLocks noGrp="1"/>
          </p:cNvSpPr>
          <p:nvPr>
            <p:ph type="sldNum" sz="quarter" idx="4294967295"/>
          </p:nvPr>
        </p:nvSpPr>
        <p:spPr bwMode="auto">
          <a:xfrm>
            <a:off x="6975475" y="6308725"/>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fld id="{B14C81D4-30B1-1C40-AC6D-1F3EC29EB985}" type="slidenum">
              <a:rPr lang="ru-RU" altLang="ru-TR">
                <a:solidFill>
                  <a:schemeClr val="tx1"/>
                </a:solidFill>
                <a:cs typeface="Arial" panose="020B0604020202020204" pitchFamily="34" charset="0"/>
              </a:rPr>
              <a:pPr eaLnBrk="1" hangingPunct="1"/>
              <a:t>64</a:t>
            </a:fld>
            <a:endParaRPr lang="ru-RU" altLang="ru-TR">
              <a:solidFill>
                <a:schemeClr val="tx1"/>
              </a:solidFill>
              <a:cs typeface="Arial" panose="020B0604020202020204" pitchFamily="34" charset="0"/>
            </a:endParaRPr>
          </a:p>
        </p:txBody>
      </p:sp>
      <p:sp>
        <p:nvSpPr>
          <p:cNvPr id="671748" name="Text Box 4">
            <a:extLst>
              <a:ext uri="{FF2B5EF4-FFF2-40B4-BE49-F238E27FC236}">
                <a16:creationId xmlns:a16="http://schemas.microsoft.com/office/drawing/2014/main" id="{2859C2E9-6199-8E4C-BC82-92D51D7AF09F}"/>
              </a:ext>
            </a:extLst>
          </p:cNvPr>
          <p:cNvSpPr txBox="1">
            <a:spLocks noChangeArrowheads="1"/>
          </p:cNvSpPr>
          <p:nvPr/>
        </p:nvSpPr>
        <p:spPr bwMode="auto">
          <a:xfrm>
            <a:off x="179388" y="917575"/>
            <a:ext cx="8507412" cy="4010025"/>
          </a:xfrm>
          <a:prstGeom prst="rect">
            <a:avLst/>
          </a:prstGeom>
          <a:gradFill rotWithShape="1">
            <a:gsLst>
              <a:gs pos="0">
                <a:srgbClr val="F0FFFF"/>
              </a:gs>
              <a:gs pos="64999">
                <a:srgbClr val="DDFEFF"/>
              </a:gs>
              <a:gs pos="100000">
                <a:srgbClr val="CFFFFF"/>
              </a:gs>
            </a:gsLst>
            <a:lin ang="5400000" scaled="1"/>
          </a:gradFill>
          <a:ln w="9525">
            <a:solidFill>
              <a:srgbClr val="B6DCDF"/>
            </a:solidFill>
            <a:miter lim="800000"/>
            <a:headEnd/>
            <a:tailEnd/>
          </a:ln>
          <a:effectLst>
            <a:outerShdw blurRad="40000" dist="20000" dir="5400000" rotWithShape="0">
              <a:srgbClr val="808080">
                <a:alpha val="37999"/>
              </a:srgbClr>
            </a:outerShdw>
          </a:effectLst>
        </p:spPr>
        <p:txBody>
          <a:bodyPr lIns="90000" tIns="46800" rIns="90000" bIns="46800">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r>
              <a:rPr lang="ru-RU" altLang="ru-TR" b="1" i="1">
                <a:solidFill>
                  <a:schemeClr val="tx1"/>
                </a:solidFill>
                <a:cs typeface="Arial" panose="020B0604020202020204" pitchFamily="34" charset="0"/>
              </a:rPr>
              <a:t>Количество поддеревьев</a:t>
            </a:r>
            <a:r>
              <a:rPr lang="ru-RU" altLang="ru-TR">
                <a:solidFill>
                  <a:schemeClr val="tx1"/>
                </a:solidFill>
                <a:cs typeface="Arial" panose="020B0604020202020204" pitchFamily="34" charset="0"/>
              </a:rPr>
              <a:t> некоторой вершины называется </a:t>
            </a:r>
            <a:r>
              <a:rPr lang="ru-RU" altLang="ru-TR" b="1" i="1">
                <a:solidFill>
                  <a:schemeClr val="tx1"/>
                </a:solidFill>
                <a:cs typeface="Arial" panose="020B0604020202020204" pitchFamily="34" charset="0"/>
              </a:rPr>
              <a:t>степенью</a:t>
            </a:r>
            <a:r>
              <a:rPr lang="ru-RU" altLang="ru-TR">
                <a:solidFill>
                  <a:schemeClr val="tx1"/>
                </a:solidFill>
                <a:cs typeface="Arial" panose="020B0604020202020204" pitchFamily="34" charset="0"/>
              </a:rPr>
              <a:t> этой вершины. Деревья, имеющие степень больше 2, называются </a:t>
            </a:r>
            <a:r>
              <a:rPr lang="ru-RU" altLang="ru-TR" b="1" i="1">
                <a:solidFill>
                  <a:schemeClr val="tx1"/>
                </a:solidFill>
                <a:cs typeface="Arial" panose="020B0604020202020204" pitchFamily="34" charset="0"/>
              </a:rPr>
              <a:t>сильно ветвящимися деревьями</a:t>
            </a:r>
            <a:r>
              <a:rPr lang="ru-RU" altLang="ru-TR">
                <a:solidFill>
                  <a:schemeClr val="tx1"/>
                </a:solidFill>
                <a:cs typeface="Arial" panose="020B0604020202020204" pitchFamily="34" charset="0"/>
              </a:rPr>
              <a:t>.</a:t>
            </a:r>
          </a:p>
          <a:p>
            <a:r>
              <a:rPr lang="ru-RU" altLang="ru-TR">
                <a:solidFill>
                  <a:schemeClr val="tx1"/>
                </a:solidFill>
                <a:cs typeface="Arial" panose="020B0604020202020204" pitchFamily="34" charset="0"/>
              </a:rPr>
              <a:t>    Вершина с нулевой степенью называется </a:t>
            </a:r>
            <a:r>
              <a:rPr lang="ru-RU" altLang="ru-TR" b="1" i="1">
                <a:solidFill>
                  <a:schemeClr val="tx1"/>
                </a:solidFill>
                <a:cs typeface="Arial" panose="020B0604020202020204" pitchFamily="34" charset="0"/>
              </a:rPr>
              <a:t>листом</a:t>
            </a:r>
            <a:r>
              <a:rPr lang="ru-RU" altLang="ru-TR">
                <a:solidFill>
                  <a:schemeClr val="tx1"/>
                </a:solidFill>
                <a:cs typeface="Arial" panose="020B0604020202020204" pitchFamily="34" charset="0"/>
              </a:rPr>
              <a:t>, иначе - она называется </a:t>
            </a:r>
            <a:r>
              <a:rPr lang="ru-RU" altLang="ru-TR" b="1" i="1">
                <a:solidFill>
                  <a:schemeClr val="tx1"/>
                </a:solidFill>
                <a:cs typeface="Arial" panose="020B0604020202020204" pitchFamily="34" charset="0"/>
              </a:rPr>
              <a:t>внутренней вершиной (внутренним узлом)</a:t>
            </a:r>
            <a:r>
              <a:rPr lang="ru-RU" altLang="ru-TR">
                <a:solidFill>
                  <a:schemeClr val="tx1"/>
                </a:solidFill>
                <a:cs typeface="Arial" panose="020B0604020202020204" pitchFamily="34" charset="0"/>
              </a:rPr>
              <a:t>.</a:t>
            </a:r>
          </a:p>
          <a:p>
            <a:r>
              <a:rPr lang="ru-RU" altLang="ru-TR">
                <a:solidFill>
                  <a:schemeClr val="tx1"/>
                </a:solidFill>
                <a:cs typeface="Arial" panose="020B0604020202020204" pitchFamily="34" charset="0"/>
              </a:rPr>
              <a:t>    </a:t>
            </a:r>
            <a:r>
              <a:rPr lang="ru-RU" altLang="ru-TR" b="1" i="1">
                <a:solidFill>
                  <a:schemeClr val="tx1"/>
                </a:solidFill>
                <a:cs typeface="Arial" panose="020B0604020202020204" pitchFamily="34" charset="0"/>
              </a:rPr>
              <a:t>Число листьев</a:t>
            </a:r>
            <a:r>
              <a:rPr lang="ru-RU" altLang="ru-TR">
                <a:solidFill>
                  <a:schemeClr val="tx1"/>
                </a:solidFill>
                <a:cs typeface="Arial" panose="020B0604020202020204" pitchFamily="34" charset="0"/>
              </a:rPr>
              <a:t> дерева называется </a:t>
            </a:r>
            <a:r>
              <a:rPr lang="ru-RU" altLang="ru-TR" b="1" i="1">
                <a:solidFill>
                  <a:schemeClr val="tx1"/>
                </a:solidFill>
                <a:cs typeface="Arial" panose="020B0604020202020204" pitchFamily="34" charset="0"/>
              </a:rPr>
              <a:t>весом</a:t>
            </a:r>
            <a:r>
              <a:rPr lang="ru-RU" altLang="ru-TR">
                <a:solidFill>
                  <a:schemeClr val="tx1"/>
                </a:solidFill>
                <a:cs typeface="Arial" panose="020B0604020202020204" pitchFamily="34" charset="0"/>
              </a:rPr>
              <a:t> дерева.</a:t>
            </a:r>
          </a:p>
          <a:p>
            <a:r>
              <a:rPr lang="ru-RU" altLang="ru-TR">
                <a:solidFill>
                  <a:schemeClr val="tx1"/>
                </a:solidFill>
                <a:cs typeface="Arial" panose="020B0604020202020204" pitchFamily="34" charset="0"/>
              </a:rPr>
              <a:t>    Символы </a:t>
            </a:r>
            <a:r>
              <a:rPr lang="ru-RU" altLang="ru-TR" b="1">
                <a:solidFill>
                  <a:schemeClr val="tx1"/>
                </a:solidFill>
                <a:cs typeface="Arial" panose="020B0604020202020204" pitchFamily="34" charset="0"/>
              </a:rPr>
              <a:t>A,B,C,...</a:t>
            </a:r>
            <a:r>
              <a:rPr lang="ru-RU" altLang="ru-TR">
                <a:solidFill>
                  <a:schemeClr val="tx1"/>
                </a:solidFill>
                <a:cs typeface="Arial" panose="020B0604020202020204" pitchFamily="34" charset="0"/>
              </a:rPr>
              <a:t>, которые служат для обозначения вершин, называются </a:t>
            </a:r>
            <a:r>
              <a:rPr lang="ru-RU" altLang="ru-TR" b="1" i="1">
                <a:solidFill>
                  <a:schemeClr val="tx1"/>
                </a:solidFill>
                <a:cs typeface="Arial" panose="020B0604020202020204" pitchFamily="34" charset="0"/>
              </a:rPr>
              <a:t>метками вершин</a:t>
            </a:r>
            <a:r>
              <a:rPr lang="ru-RU" altLang="ru-TR">
                <a:solidFill>
                  <a:schemeClr val="tx1"/>
                </a:solidFill>
                <a:cs typeface="Arial" panose="020B0604020202020204" pitchFamily="34" charset="0"/>
              </a:rPr>
              <a:t>.</a:t>
            </a:r>
            <a:endParaRPr kumimoji="1" lang="ru-RU" altLang="ru-TR" b="1">
              <a:solidFill>
                <a:schemeClr val="tx1"/>
              </a:solidFill>
              <a:latin typeface="Courier New" panose="02070309020205020404" pitchFamily="49" charset="0"/>
              <a:cs typeface="Arial" panose="020B0604020202020204" pitchFamily="34" charset="0"/>
            </a:endParaRPr>
          </a:p>
        </p:txBody>
      </p:sp>
    </p:spTree>
    <p:extLst>
      <p:ext uri="{BB962C8B-B14F-4D97-AF65-F5344CB8AC3E}">
        <p14:creationId xmlns:p14="http://schemas.microsoft.com/office/powerpoint/2010/main" val="772695611"/>
      </p:ext>
    </p:extLst>
  </p:cSld>
  <p:clrMapOvr>
    <a:masterClrMapping/>
  </p:clrMapOvr>
  <p:transition>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E73D328F-7410-114C-8D20-6F28B0D66B7D}"/>
              </a:ext>
            </a:extLst>
          </p:cNvPr>
          <p:cNvSpPr>
            <a:spLocks noGrp="1" noChangeArrowheads="1"/>
          </p:cNvSpPr>
          <p:nvPr>
            <p:ph type="title"/>
          </p:nvPr>
        </p:nvSpPr>
        <p:spPr bwMode="auto">
          <a:xfrm>
            <a:off x="352425" y="274638"/>
            <a:ext cx="8334375"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TR" b="1" dirty="0">
                <a:solidFill>
                  <a:srgbClr val="0070C0"/>
                </a:solidFill>
                <a:latin typeface="Calibri Light" panose="020F0302020204030204"/>
                <a:cs typeface="Arial"/>
              </a:rPr>
              <a:t>Основные определения</a:t>
            </a:r>
          </a:p>
        </p:txBody>
      </p:sp>
      <p:sp>
        <p:nvSpPr>
          <p:cNvPr id="49154" name="Slide Number Placeholder 3">
            <a:extLst>
              <a:ext uri="{FF2B5EF4-FFF2-40B4-BE49-F238E27FC236}">
                <a16:creationId xmlns:a16="http://schemas.microsoft.com/office/drawing/2014/main" id="{90047291-93E0-974A-B11C-307D877401BD}"/>
              </a:ext>
            </a:extLst>
          </p:cNvPr>
          <p:cNvSpPr>
            <a:spLocks noGrp="1"/>
          </p:cNvSpPr>
          <p:nvPr>
            <p:ph type="sldNum" sz="quarter" idx="4294967295"/>
          </p:nvPr>
        </p:nvSpPr>
        <p:spPr bwMode="auto">
          <a:xfrm>
            <a:off x="6975475" y="6308725"/>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fld id="{9415F9D4-A570-AD45-94E9-8E4773F4DE10}" type="slidenum">
              <a:rPr lang="ru-RU" altLang="ru-TR">
                <a:solidFill>
                  <a:schemeClr val="tx1"/>
                </a:solidFill>
                <a:cs typeface="Arial" panose="020B0604020202020204" pitchFamily="34" charset="0"/>
              </a:rPr>
              <a:pPr eaLnBrk="1" hangingPunct="1"/>
              <a:t>65</a:t>
            </a:fld>
            <a:endParaRPr lang="ru-RU" altLang="ru-TR">
              <a:solidFill>
                <a:schemeClr val="tx1"/>
              </a:solidFill>
              <a:cs typeface="Arial" panose="020B0604020202020204" pitchFamily="34" charset="0"/>
            </a:endParaRPr>
          </a:p>
        </p:txBody>
      </p:sp>
      <p:sp>
        <p:nvSpPr>
          <p:cNvPr id="671748" name="Text Box 4">
            <a:extLst>
              <a:ext uri="{FF2B5EF4-FFF2-40B4-BE49-F238E27FC236}">
                <a16:creationId xmlns:a16="http://schemas.microsoft.com/office/drawing/2014/main" id="{865E5D81-CF3E-6145-9293-9A8A1F83F0CC}"/>
              </a:ext>
            </a:extLst>
          </p:cNvPr>
          <p:cNvSpPr txBox="1">
            <a:spLocks noChangeArrowheads="1"/>
          </p:cNvSpPr>
          <p:nvPr/>
        </p:nvSpPr>
        <p:spPr bwMode="auto">
          <a:xfrm>
            <a:off x="179388" y="917575"/>
            <a:ext cx="8507412" cy="3565525"/>
          </a:xfrm>
          <a:prstGeom prst="rect">
            <a:avLst/>
          </a:prstGeom>
          <a:gradFill rotWithShape="1">
            <a:gsLst>
              <a:gs pos="0">
                <a:srgbClr val="F0FFFF"/>
              </a:gs>
              <a:gs pos="64999">
                <a:srgbClr val="DDFEFF"/>
              </a:gs>
              <a:gs pos="100000">
                <a:srgbClr val="CFFFFF"/>
              </a:gs>
            </a:gsLst>
            <a:lin ang="5400000" scaled="1"/>
          </a:gradFill>
          <a:ln w="9525">
            <a:solidFill>
              <a:srgbClr val="B6DCDF"/>
            </a:solidFill>
            <a:miter lim="800000"/>
            <a:headEnd/>
            <a:tailEnd/>
          </a:ln>
          <a:effectLst>
            <a:outerShdw blurRad="40000" dist="20000" dir="5400000" rotWithShape="0">
              <a:srgbClr val="808080">
                <a:alpha val="37999"/>
              </a:srgbClr>
            </a:outerShdw>
          </a:effectLst>
        </p:spPr>
        <p:txBody>
          <a:bodyPr lIns="90000" tIns="46800" rIns="90000" bIns="46800">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r>
              <a:rPr lang="ru-RU" altLang="ru-TR">
                <a:solidFill>
                  <a:schemeClr val="tx1"/>
                </a:solidFill>
                <a:cs typeface="Arial" panose="020B0604020202020204" pitchFamily="34" charset="0"/>
              </a:rPr>
              <a:t>Существует два основных </a:t>
            </a:r>
            <a:r>
              <a:rPr lang="ru-RU" altLang="ru-TR" i="1">
                <a:solidFill>
                  <a:schemeClr val="tx1"/>
                </a:solidFill>
                <a:cs typeface="Arial" panose="020B0604020202020204" pitchFamily="34" charset="0"/>
              </a:rPr>
              <a:t>типа</a:t>
            </a:r>
            <a:r>
              <a:rPr lang="ru-RU" altLang="ru-TR">
                <a:solidFill>
                  <a:schemeClr val="tx1"/>
                </a:solidFill>
                <a:cs typeface="Arial" panose="020B0604020202020204" pitchFamily="34" charset="0"/>
              </a:rPr>
              <a:t> деревьев. </a:t>
            </a:r>
          </a:p>
          <a:p>
            <a:pPr eaLnBrk="1" hangingPunct="1">
              <a:buClrTx/>
              <a:buFont typeface="Arial" panose="020B0604020202020204" pitchFamily="34" charset="0"/>
              <a:buAutoNum type="arabicPeriod"/>
            </a:pPr>
            <a:r>
              <a:rPr lang="ru-RU" altLang="ru-TR">
                <a:solidFill>
                  <a:schemeClr val="tx1"/>
                </a:solidFill>
                <a:cs typeface="Arial" panose="020B0604020202020204" pitchFamily="34" charset="0"/>
              </a:rPr>
              <a:t>Рекурсивное или </a:t>
            </a:r>
            <a:r>
              <a:rPr lang="ru-RU" altLang="ru-TR" b="1" i="1">
                <a:solidFill>
                  <a:schemeClr val="tx1"/>
                </a:solidFill>
                <a:cs typeface="Arial" panose="020B0604020202020204" pitchFamily="34" charset="0"/>
              </a:rPr>
              <a:t>неупорядоченное дерево </a:t>
            </a:r>
            <a:r>
              <a:rPr lang="ru-RU" altLang="ru-TR" i="1">
                <a:solidFill>
                  <a:schemeClr val="tx1"/>
                </a:solidFill>
                <a:cs typeface="Arial" panose="020B0604020202020204" pitchFamily="34" charset="0"/>
              </a:rPr>
              <a:t> это дерево в котором </a:t>
            </a:r>
            <a:r>
              <a:rPr lang="ru-RU" altLang="ru-TR">
                <a:solidFill>
                  <a:schemeClr val="tx1"/>
                </a:solidFill>
                <a:cs typeface="Arial" panose="020B0604020202020204" pitchFamily="34" charset="0"/>
              </a:rPr>
              <a:t>имеет значение лишь структура самого дерева без учёта порядка потомков для каждого узла. </a:t>
            </a:r>
          </a:p>
          <a:p>
            <a:pPr eaLnBrk="1" hangingPunct="1">
              <a:buClrTx/>
              <a:buFont typeface="Arial" panose="020B0604020202020204" pitchFamily="34" charset="0"/>
              <a:buAutoNum type="arabicPeriod"/>
            </a:pPr>
            <a:r>
              <a:rPr lang="ru-RU" altLang="ru-TR" b="1" i="1">
                <a:solidFill>
                  <a:schemeClr val="tx1"/>
                </a:solidFill>
                <a:cs typeface="Arial" panose="020B0604020202020204" pitchFamily="34" charset="0"/>
              </a:rPr>
              <a:t>Упорядоченное дерево</a:t>
            </a:r>
            <a:r>
              <a:rPr lang="ru-RU" altLang="ru-TR">
                <a:solidFill>
                  <a:schemeClr val="tx1"/>
                </a:solidFill>
                <a:cs typeface="Arial" panose="020B0604020202020204" pitchFamily="34" charset="0"/>
              </a:rPr>
              <a:t>, в котором задан порядок (например, каждому ребру, ведущему к потомку, присвоены различные натуральные числа – дерево с упорядоченными ребрами)</a:t>
            </a:r>
            <a:endParaRPr kumimoji="1" lang="ru-RU" altLang="ru-TR" b="1">
              <a:solidFill>
                <a:schemeClr val="tx1"/>
              </a:solidFill>
              <a:latin typeface="Courier New" panose="02070309020205020404" pitchFamily="49" charset="0"/>
              <a:cs typeface="Arial" panose="020B0604020202020204" pitchFamily="34" charset="0"/>
            </a:endParaRPr>
          </a:p>
        </p:txBody>
      </p:sp>
    </p:spTree>
    <p:extLst>
      <p:ext uri="{BB962C8B-B14F-4D97-AF65-F5344CB8AC3E}">
        <p14:creationId xmlns:p14="http://schemas.microsoft.com/office/powerpoint/2010/main" val="3644675184"/>
      </p:ext>
    </p:extLst>
  </p:cSld>
  <p:clrMapOvr>
    <a:masterClrMapping/>
  </p:clrMapOvr>
  <p:transition>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DE5993D4-54DE-5F42-8985-822437C77EB8}"/>
              </a:ext>
            </a:extLst>
          </p:cNvPr>
          <p:cNvSpPr>
            <a:spLocks noGrp="1" noChangeArrowheads="1"/>
          </p:cNvSpPr>
          <p:nvPr>
            <p:ph type="title"/>
          </p:nvPr>
        </p:nvSpPr>
        <p:spPr bwMode="auto">
          <a:xfrm>
            <a:off x="352425" y="274638"/>
            <a:ext cx="8334375"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TR" b="1" dirty="0">
                <a:solidFill>
                  <a:srgbClr val="0070C0"/>
                </a:solidFill>
                <a:latin typeface="Calibri Light" panose="020F0302020204030204"/>
                <a:cs typeface="Arial"/>
              </a:rPr>
              <a:t>Основные определения</a:t>
            </a:r>
          </a:p>
        </p:txBody>
      </p:sp>
      <p:sp>
        <p:nvSpPr>
          <p:cNvPr id="50178" name="Slide Number Placeholder 3">
            <a:extLst>
              <a:ext uri="{FF2B5EF4-FFF2-40B4-BE49-F238E27FC236}">
                <a16:creationId xmlns:a16="http://schemas.microsoft.com/office/drawing/2014/main" id="{414B33A5-AABD-2845-BB59-774F04B2FDFF}"/>
              </a:ext>
            </a:extLst>
          </p:cNvPr>
          <p:cNvSpPr>
            <a:spLocks noGrp="1"/>
          </p:cNvSpPr>
          <p:nvPr>
            <p:ph type="sldNum" sz="quarter" idx="4294967295"/>
          </p:nvPr>
        </p:nvSpPr>
        <p:spPr bwMode="auto">
          <a:xfrm>
            <a:off x="6975475" y="6308725"/>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fld id="{FB9B03EA-2AFF-B64F-91C8-CF3CA137297B}" type="slidenum">
              <a:rPr lang="ru-RU" altLang="ru-TR">
                <a:solidFill>
                  <a:schemeClr val="tx1"/>
                </a:solidFill>
                <a:cs typeface="Arial" panose="020B0604020202020204" pitchFamily="34" charset="0"/>
              </a:rPr>
              <a:pPr eaLnBrk="1" hangingPunct="1"/>
              <a:t>66</a:t>
            </a:fld>
            <a:endParaRPr lang="ru-RU" altLang="ru-TR">
              <a:solidFill>
                <a:schemeClr val="tx1"/>
              </a:solidFill>
              <a:cs typeface="Arial" panose="020B0604020202020204" pitchFamily="34" charset="0"/>
            </a:endParaRPr>
          </a:p>
        </p:txBody>
      </p:sp>
      <p:sp>
        <p:nvSpPr>
          <p:cNvPr id="671748" name="Text Box 4">
            <a:extLst>
              <a:ext uri="{FF2B5EF4-FFF2-40B4-BE49-F238E27FC236}">
                <a16:creationId xmlns:a16="http://schemas.microsoft.com/office/drawing/2014/main" id="{EA8FA937-4B64-B34E-BF00-A4EB37BFD770}"/>
              </a:ext>
            </a:extLst>
          </p:cNvPr>
          <p:cNvSpPr txBox="1">
            <a:spLocks noChangeArrowheads="1"/>
          </p:cNvSpPr>
          <p:nvPr/>
        </p:nvSpPr>
        <p:spPr bwMode="auto">
          <a:xfrm>
            <a:off x="179388" y="917575"/>
            <a:ext cx="8507412" cy="6373156"/>
          </a:xfrm>
          <a:prstGeom prst="rect">
            <a:avLst/>
          </a:prstGeom>
          <a:gradFill rotWithShape="1">
            <a:gsLst>
              <a:gs pos="0">
                <a:srgbClr val="F0FFFF"/>
              </a:gs>
              <a:gs pos="64999">
                <a:srgbClr val="DDFEFF"/>
              </a:gs>
              <a:gs pos="100000">
                <a:srgbClr val="CFFFFF"/>
              </a:gs>
            </a:gsLst>
            <a:lin ang="5400000" scaled="1"/>
          </a:gradFill>
          <a:ln w="9525">
            <a:solidFill>
              <a:srgbClr val="B6DCDF"/>
            </a:solidFill>
            <a:miter lim="800000"/>
            <a:headEnd/>
            <a:tailEnd/>
          </a:ln>
          <a:effectLst>
            <a:outerShdw blurRad="40000" dist="20000" dir="5400000" rotWithShape="0">
              <a:srgbClr val="808080">
                <a:alpha val="37999"/>
              </a:srgbClr>
            </a:outerShdw>
          </a:effectLst>
        </p:spPr>
        <p:txBody>
          <a:bodyPr lIns="90000" tIns="46800" rIns="90000" bIns="46800">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r>
              <a:rPr lang="ru-RU" altLang="ru-TR" dirty="0">
                <a:solidFill>
                  <a:schemeClr val="tx1"/>
                </a:solidFill>
                <a:cs typeface="Arial" panose="020B0604020202020204" pitchFamily="34" charset="0"/>
              </a:rPr>
              <a:t>Пример упорядоченного дерева: книга. </a:t>
            </a:r>
          </a:p>
          <a:p>
            <a:pPr marL="342900" indent="-342900" eaLnBrk="1" hangingPunct="1">
              <a:buFont typeface="Arial" panose="020B0604020202020204" pitchFamily="34" charset="0"/>
              <a:buChar char="•"/>
            </a:pPr>
            <a:r>
              <a:rPr lang="ru-RU" altLang="ru-TR" dirty="0">
                <a:solidFill>
                  <a:schemeClr val="tx1"/>
                </a:solidFill>
                <a:cs typeface="Arial" panose="020B0604020202020204" pitchFamily="34" charset="0"/>
              </a:rPr>
              <a:t>Книга имеет древовидную структуру с делением на разделы, каждый из которых состоит из множества тем, а тема включает отдельные вопросы. Каждый из вопросов также можно разделить на элементарные части – абзацы, картинки, таблицы. Очевидно, что эти элементы имеют четкий порядок следования, нарушение которого приводит к потере смысла книги.</a:t>
            </a:r>
          </a:p>
          <a:p>
            <a:pPr marL="342900" indent="-342900" eaLnBrk="1" hangingPunct="1">
              <a:buFont typeface="Arial" panose="020B0604020202020204" pitchFamily="34" charset="0"/>
              <a:buChar char="•"/>
            </a:pPr>
            <a:r>
              <a:rPr lang="ru-RU" altLang="ru-TR" dirty="0">
                <a:solidFill>
                  <a:schemeClr val="tx1"/>
                </a:solidFill>
                <a:cs typeface="Arial" panose="020B0604020202020204" pitchFamily="34" charset="0"/>
              </a:rPr>
              <a:t>В информатике наиболее часто используются именно двоичные деревья - это деревья, каждый узел которого содержит не более чем два подчиненных ему (дочерних элемента). Бинарное дерево считается правильным, если каждый узел не содержит одного или содержит два дочерних элемента. Таким образом – генеалогическое дерево – это правильно двоичное дерево. В бинарных деревьях дочерние узлы именуют </a:t>
            </a:r>
            <a:r>
              <a:rPr lang="ru-RU" altLang="en-US" dirty="0">
                <a:solidFill>
                  <a:schemeClr val="tx1"/>
                </a:solidFill>
                <a:cs typeface="Arial" panose="020B0604020202020204" pitchFamily="34" charset="0"/>
              </a:rPr>
              <a:t>“</a:t>
            </a:r>
            <a:r>
              <a:rPr lang="ru-RU" altLang="ru-TR" dirty="0">
                <a:solidFill>
                  <a:schemeClr val="tx1"/>
                </a:solidFill>
                <a:cs typeface="Arial" panose="020B0604020202020204" pitchFamily="34" charset="0"/>
              </a:rPr>
              <a:t>правый</a:t>
            </a:r>
            <a:r>
              <a:rPr lang="ru-RU" altLang="en-US" dirty="0">
                <a:solidFill>
                  <a:schemeClr val="tx1"/>
                </a:solidFill>
                <a:cs typeface="Arial" panose="020B0604020202020204" pitchFamily="34" charset="0"/>
              </a:rPr>
              <a:t>”</a:t>
            </a:r>
            <a:r>
              <a:rPr lang="ru-RU" altLang="ru-TR" dirty="0">
                <a:solidFill>
                  <a:schemeClr val="tx1"/>
                </a:solidFill>
                <a:cs typeface="Arial" panose="020B0604020202020204" pitchFamily="34" charset="0"/>
              </a:rPr>
              <a:t> и </a:t>
            </a:r>
            <a:r>
              <a:rPr lang="ru-RU" altLang="en-US" dirty="0">
                <a:solidFill>
                  <a:schemeClr val="tx1"/>
                </a:solidFill>
                <a:cs typeface="Arial" panose="020B0604020202020204" pitchFamily="34" charset="0"/>
              </a:rPr>
              <a:t>“</a:t>
            </a:r>
            <a:r>
              <a:rPr lang="ru-RU" altLang="ru-TR" dirty="0">
                <a:solidFill>
                  <a:schemeClr val="tx1"/>
                </a:solidFill>
                <a:cs typeface="Arial" panose="020B0604020202020204" pitchFamily="34" charset="0"/>
              </a:rPr>
              <a:t>левый</a:t>
            </a:r>
            <a:r>
              <a:rPr lang="ru-RU" altLang="en-US" dirty="0">
                <a:solidFill>
                  <a:schemeClr val="tx1"/>
                </a:solidFill>
                <a:cs typeface="Arial" panose="020B0604020202020204" pitchFamily="34" charset="0"/>
              </a:rPr>
              <a:t>”</a:t>
            </a:r>
            <a:r>
              <a:rPr lang="ru-RU" altLang="ja-JP" dirty="0">
                <a:solidFill>
                  <a:schemeClr val="tx1"/>
                </a:solidFill>
                <a:cs typeface="Arial" panose="020B0604020202020204" pitchFamily="34" charset="0"/>
              </a:rPr>
              <a:t> </a:t>
            </a:r>
            <a:endParaRPr kumimoji="1" lang="ru-RU" altLang="ru-TR" b="1" dirty="0">
              <a:solidFill>
                <a:schemeClr val="tx1"/>
              </a:solidFill>
              <a:latin typeface="Courier New" panose="02070309020205020404" pitchFamily="49" charset="0"/>
              <a:cs typeface="Arial" panose="020B0604020202020204" pitchFamily="34" charset="0"/>
            </a:endParaRPr>
          </a:p>
        </p:txBody>
      </p:sp>
    </p:spTree>
    <p:extLst>
      <p:ext uri="{BB962C8B-B14F-4D97-AF65-F5344CB8AC3E}">
        <p14:creationId xmlns:p14="http://schemas.microsoft.com/office/powerpoint/2010/main" val="2524832500"/>
      </p:ext>
    </p:extLst>
  </p:cSld>
  <p:clrMapOvr>
    <a:masterClrMapping/>
  </p:clrMapOvr>
  <p:transition>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7" name="Title 1">
            <a:extLst>
              <a:ext uri="{FF2B5EF4-FFF2-40B4-BE49-F238E27FC236}">
                <a16:creationId xmlns:a16="http://schemas.microsoft.com/office/drawing/2014/main" id="{64C72449-962C-6C4C-9D28-E116169A7BE7}"/>
              </a:ext>
            </a:extLst>
          </p:cNvPr>
          <p:cNvSpPr>
            <a:spLocks noGrp="1"/>
          </p:cNvSpPr>
          <p:nvPr>
            <p:ph type="title"/>
          </p:nvPr>
        </p:nvSpPr>
        <p:spPr bwMode="auto">
          <a:xfrm>
            <a:off x="276225" y="274638"/>
            <a:ext cx="8410575" cy="6302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TR" b="1" dirty="0">
                <a:solidFill>
                  <a:srgbClr val="0070C0"/>
                </a:solidFill>
                <a:latin typeface="Calibri Light" panose="020F0302020204030204"/>
                <a:cs typeface="Arial"/>
              </a:rPr>
              <a:t>Фамильное древо</a:t>
            </a:r>
            <a:endParaRPr lang="en-US" altLang="ru-TR" b="1" dirty="0">
              <a:solidFill>
                <a:srgbClr val="0070C0"/>
              </a:solidFill>
              <a:latin typeface="Calibri Light" panose="020F0302020204030204"/>
              <a:cs typeface="Arial"/>
            </a:endParaRPr>
          </a:p>
        </p:txBody>
      </p:sp>
      <p:pic>
        <p:nvPicPr>
          <p:cNvPr id="4" name="Content Placeholder 3" descr="Снимок экрана 2016-11-23 в 0.49.51.png">
            <a:extLst>
              <a:ext uri="{FF2B5EF4-FFF2-40B4-BE49-F238E27FC236}">
                <a16:creationId xmlns:a16="http://schemas.microsoft.com/office/drawing/2014/main" id="{A7155A3E-93CA-6743-AE72-BA927C0F6BF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363" r="5363"/>
          <a:stretch>
            <a:fillRect/>
          </a:stretch>
        </p:blipFill>
        <p:spPr bwMode="auto">
          <a:xfrm>
            <a:off x="2338388" y="1144588"/>
            <a:ext cx="4964112" cy="3444875"/>
          </a:xfrm>
          <a:gradFill rotWithShape="1">
            <a:gsLst>
              <a:gs pos="0">
                <a:srgbClr val="F6FFFF"/>
              </a:gs>
              <a:gs pos="64999">
                <a:srgbClr val="EBFEFF"/>
              </a:gs>
              <a:gs pos="100000">
                <a:srgbClr val="E4FEFF"/>
              </a:gs>
            </a:gsLst>
            <a:lin ang="5400000" scaled="1"/>
          </a:gradFill>
          <a:ln>
            <a:solidFill>
              <a:srgbClr val="D5E8EA"/>
            </a:solidFill>
            <a:miter lim="800000"/>
            <a:headEnd/>
            <a:tailEnd/>
          </a:ln>
          <a:effectLst>
            <a:outerShdw blurRad="40000" dist="20000" dir="5400000" rotWithShape="0">
              <a:srgbClr val="808080">
                <a:alpha val="37999"/>
              </a:srgbClr>
            </a:outerShdw>
          </a:effectLst>
        </p:spPr>
      </p:pic>
    </p:spTree>
    <p:extLst>
      <p:ext uri="{BB962C8B-B14F-4D97-AF65-F5344CB8AC3E}">
        <p14:creationId xmlns:p14="http://schemas.microsoft.com/office/powerpoint/2010/main" val="2318080866"/>
      </p:ext>
    </p:extLst>
  </p:cSld>
  <p:clrMapOvr>
    <a:masterClrMapping/>
  </p:clrMapOvr>
  <p:transition>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1" name="Title 1">
            <a:extLst>
              <a:ext uri="{FF2B5EF4-FFF2-40B4-BE49-F238E27FC236}">
                <a16:creationId xmlns:a16="http://schemas.microsoft.com/office/drawing/2014/main" id="{C295AE22-AD76-0740-BB2E-658A8BB5F829}"/>
              </a:ext>
            </a:extLst>
          </p:cNvPr>
          <p:cNvSpPr>
            <a:spLocks noGrp="1"/>
          </p:cNvSpPr>
          <p:nvPr>
            <p:ph type="title"/>
          </p:nvPr>
        </p:nvSpPr>
        <p:spPr bwMode="auto">
          <a:xfrm>
            <a:off x="276225" y="274638"/>
            <a:ext cx="8410575" cy="6302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TR" sz="3200" b="1">
                <a:ea typeface="ＭＳ Ｐゴシック" panose="020B0600070205080204" pitchFamily="34" charset="-128"/>
              </a:rPr>
              <a:t>Деревья и игры (деревья решений)</a:t>
            </a:r>
            <a:endParaRPr lang="en-US" altLang="ru-TR" sz="3200" b="1">
              <a:ea typeface="ＭＳ Ｐゴシック" panose="020B0600070205080204" pitchFamily="34" charset="-128"/>
            </a:endParaRPr>
          </a:p>
        </p:txBody>
      </p:sp>
      <p:sp>
        <p:nvSpPr>
          <p:cNvPr id="5" name="Content Placeholder 4">
            <a:extLst>
              <a:ext uri="{FF2B5EF4-FFF2-40B4-BE49-F238E27FC236}">
                <a16:creationId xmlns:a16="http://schemas.microsoft.com/office/drawing/2014/main" id="{8A97B7E5-44F4-D243-9658-B0D6916226B2}"/>
              </a:ext>
            </a:extLst>
          </p:cNvPr>
          <p:cNvSpPr>
            <a:spLocks noGrp="1"/>
          </p:cNvSpPr>
          <p:nvPr>
            <p:ph idx="1"/>
          </p:nvPr>
        </p:nvSpPr>
        <p:spPr bwMode="auto">
          <a:xfrm>
            <a:off x="577850" y="804863"/>
            <a:ext cx="8108950" cy="5884862"/>
          </a:xfrm>
          <a:gradFill rotWithShape="1">
            <a:gsLst>
              <a:gs pos="0">
                <a:srgbClr val="E9E9F7"/>
              </a:gs>
              <a:gs pos="64999">
                <a:srgbClr val="C5C5E9"/>
              </a:gs>
              <a:gs pos="100000">
                <a:srgbClr val="ACACE1"/>
              </a:gs>
            </a:gsLst>
            <a:lin ang="5400000" scaled="1"/>
          </a:gradFill>
          <a:ln>
            <a:solidFill>
              <a:srgbClr val="292989"/>
            </a:solidFill>
            <a:miter lim="800000"/>
            <a:headEnd/>
            <a:tailEnd/>
          </a:ln>
          <a:effectLst>
            <a:outerShdw blurRad="40000" dist="20000" dir="5400000" rotWithShape="0">
              <a:srgbClr val="808080">
                <a:alpha val="37999"/>
              </a:srgbClr>
            </a:outerShdw>
          </a:effectLst>
        </p:spPr>
        <p:txBody>
          <a:bodyPr vert="horz" wrap="square" lIns="91440" tIns="45720" rIns="91440" bIns="45720" numCol="1" anchor="t" anchorCtr="0" compatLnSpc="1">
            <a:prstTxWarp prst="textNoShape">
              <a:avLst/>
            </a:prstTxWarp>
          </a:bodyPr>
          <a:lstStyle/>
          <a:p>
            <a:r>
              <a:rPr lang="ru-RU" altLang="ru-TR" sz="2400">
                <a:solidFill>
                  <a:srgbClr val="000000"/>
                </a:solidFill>
                <a:ea typeface="ＭＳ Ｐゴシック" panose="020B0600070205080204" pitchFamily="34" charset="-128"/>
              </a:rPr>
              <a:t>Деревья широко используются для представления игр, реализующих, в частности, настольные игры</a:t>
            </a:r>
          </a:p>
          <a:p>
            <a:r>
              <a:rPr lang="ru-RU" altLang="ru-TR" sz="2400">
                <a:solidFill>
                  <a:srgbClr val="000000"/>
                </a:solidFill>
                <a:ea typeface="ＭＳ Ｐゴシック" panose="020B0600070205080204" pitchFamily="34" charset="-128"/>
              </a:rPr>
              <a:t>Например, узел представляет собой позицию на доске, а потомки узла представляют все возможные ходы с этой позиции</a:t>
            </a:r>
          </a:p>
          <a:p>
            <a:r>
              <a:rPr lang="ru-RU" altLang="ru-TR" sz="2400">
                <a:solidFill>
                  <a:srgbClr val="000000"/>
                </a:solidFill>
                <a:ea typeface="ＭＳ Ｐゴシック" panose="020B0600070205080204" pitchFamily="34" charset="-128"/>
              </a:rPr>
              <a:t>Если быть точнее, то ветви идущие от узла представляют возможные ходы; потомки представляют новые позиции</a:t>
            </a:r>
          </a:p>
          <a:p>
            <a:r>
              <a:rPr lang="ru-RU" altLang="ru-TR" sz="2400">
                <a:solidFill>
                  <a:srgbClr val="000000"/>
                </a:solidFill>
                <a:ea typeface="ＭＳ Ｐゴシック" panose="020B0600070205080204" pitchFamily="34" charset="-128"/>
              </a:rPr>
              <a:t>Планирование вперед (в игре) означает, что выбираем путь через дерево</a:t>
            </a:r>
          </a:p>
          <a:p>
            <a:r>
              <a:rPr lang="ru-RU" altLang="ru-TR" sz="2400">
                <a:solidFill>
                  <a:srgbClr val="000000"/>
                </a:solidFill>
                <a:ea typeface="ＭＳ Ｐゴシック" panose="020B0600070205080204" pitchFamily="34" charset="-128"/>
              </a:rPr>
              <a:t>Однако-</a:t>
            </a:r>
          </a:p>
          <a:p>
            <a:pPr lvl="1">
              <a:buFont typeface="Wingdings" pitchFamily="2" charset="2"/>
              <a:buChar char="ü"/>
            </a:pPr>
            <a:r>
              <a:rPr lang="ru-RU" altLang="ru-TR" sz="2000">
                <a:solidFill>
                  <a:srgbClr val="000000"/>
                </a:solidFill>
                <a:ea typeface="ＭＳ Ｐゴシック" panose="020B0600070205080204" pitchFamily="34" charset="-128"/>
              </a:rPr>
              <a:t>В дереве нет циклов</a:t>
            </a:r>
          </a:p>
          <a:p>
            <a:pPr lvl="1">
              <a:buFont typeface="Wingdings" pitchFamily="2" charset="2"/>
              <a:buChar char="ü"/>
            </a:pPr>
            <a:r>
              <a:rPr lang="ru-RU" altLang="ru-TR" sz="2000">
                <a:solidFill>
                  <a:srgbClr val="000000"/>
                </a:solidFill>
                <a:ea typeface="ＭＳ Ｐゴシック" panose="020B0600070205080204" pitchFamily="34" charset="-128"/>
              </a:rPr>
              <a:t>Для того, чтобы вернуться к предыдущей позиции в игре, у вас должен быть цикл</a:t>
            </a:r>
          </a:p>
          <a:p>
            <a:pPr lvl="1">
              <a:buFont typeface="Wingdings" pitchFamily="2" charset="2"/>
              <a:buChar char="ü"/>
            </a:pPr>
            <a:r>
              <a:rPr lang="ru-RU" altLang="ru-TR" sz="2000">
                <a:solidFill>
                  <a:srgbClr val="000000"/>
                </a:solidFill>
                <a:ea typeface="ＭＳ Ｐゴシック" panose="020B0600070205080204" pitchFamily="34" charset="-128"/>
              </a:rPr>
              <a:t>Графы могут иметь циклы</a:t>
            </a:r>
          </a:p>
          <a:p>
            <a:endParaRPr lang="en-US" altLang="ru-TR" sz="2400">
              <a:solidFill>
                <a:srgbClr val="000000"/>
              </a:solidFill>
              <a:ea typeface="ＭＳ Ｐゴシック" panose="020B0600070205080204" pitchFamily="34" charset="-128"/>
            </a:endParaRPr>
          </a:p>
        </p:txBody>
      </p:sp>
    </p:spTree>
    <p:extLst>
      <p:ext uri="{BB962C8B-B14F-4D97-AF65-F5344CB8AC3E}">
        <p14:creationId xmlns:p14="http://schemas.microsoft.com/office/powerpoint/2010/main" val="3729728964"/>
      </p:ext>
    </p:extLst>
  </p:cSld>
  <p:clrMapOvr>
    <a:masterClrMapping/>
  </p:clrMapOvr>
  <p:transition>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a:extLst>
              <a:ext uri="{FF2B5EF4-FFF2-40B4-BE49-F238E27FC236}">
                <a16:creationId xmlns:a16="http://schemas.microsoft.com/office/drawing/2014/main" id="{CCAF2684-0AAC-F349-B7E3-C89A2F51F16B}"/>
              </a:ext>
            </a:extLst>
          </p:cNvPr>
          <p:cNvSpPr>
            <a:spLocks noGrp="1"/>
          </p:cNvSpPr>
          <p:nvPr>
            <p:ph type="title"/>
          </p:nvPr>
        </p:nvSpPr>
        <p:spPr bwMode="auto">
          <a:xfrm>
            <a:off x="276225" y="274638"/>
            <a:ext cx="8410575" cy="6302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TR" sz="3200" b="1">
                <a:ea typeface="ＭＳ Ｐゴシック" panose="020B0600070205080204" pitchFamily="34" charset="-128"/>
              </a:rPr>
              <a:t>Деревья для представления выражений</a:t>
            </a:r>
            <a:endParaRPr lang="en-US" altLang="ru-TR" sz="3200" b="1">
              <a:ea typeface="ＭＳ Ｐゴシック" panose="020B0600070205080204" pitchFamily="34" charset="-128"/>
            </a:endParaRPr>
          </a:p>
        </p:txBody>
      </p:sp>
      <p:sp>
        <p:nvSpPr>
          <p:cNvPr id="5" name="Content Placeholder 4">
            <a:extLst>
              <a:ext uri="{FF2B5EF4-FFF2-40B4-BE49-F238E27FC236}">
                <a16:creationId xmlns:a16="http://schemas.microsoft.com/office/drawing/2014/main" id="{2E24E8A0-7B5C-764C-9A72-C64372A42B25}"/>
              </a:ext>
            </a:extLst>
          </p:cNvPr>
          <p:cNvSpPr>
            <a:spLocks noGrp="1"/>
          </p:cNvSpPr>
          <p:nvPr>
            <p:ph idx="1"/>
          </p:nvPr>
        </p:nvSpPr>
        <p:spPr bwMode="auto">
          <a:xfrm>
            <a:off x="577850" y="1584325"/>
            <a:ext cx="8108950" cy="4451350"/>
          </a:xfrm>
          <a:gradFill rotWithShape="1">
            <a:gsLst>
              <a:gs pos="0">
                <a:srgbClr val="E9E9F7"/>
              </a:gs>
              <a:gs pos="64999">
                <a:srgbClr val="C5C5E9"/>
              </a:gs>
              <a:gs pos="100000">
                <a:srgbClr val="ACACE1"/>
              </a:gs>
            </a:gsLst>
            <a:lin ang="5400000" scaled="1"/>
          </a:gradFill>
          <a:ln>
            <a:solidFill>
              <a:srgbClr val="292989"/>
            </a:solidFill>
            <a:miter lim="800000"/>
            <a:headEnd/>
            <a:tailEnd/>
          </a:ln>
          <a:effectLst>
            <a:outerShdw blurRad="40000" dist="20000" dir="5400000" rotWithShape="0">
              <a:srgbClr val="808080">
                <a:alpha val="37999"/>
              </a:srgbClr>
            </a:outerShdw>
          </a:effectLst>
        </p:spPr>
        <p:txBody>
          <a:bodyPr vert="horz" wrap="square" lIns="91440" tIns="45720" rIns="91440" bIns="45720" numCol="1" anchor="t" anchorCtr="0" compatLnSpc="1">
            <a:prstTxWarp prst="textNoShape">
              <a:avLst/>
            </a:prstTxWarp>
          </a:bodyPr>
          <a:lstStyle/>
          <a:p>
            <a:r>
              <a:rPr lang="ru-RU" altLang="ru-TR" sz="2400">
                <a:solidFill>
                  <a:srgbClr val="000000"/>
                </a:solidFill>
                <a:ea typeface="ＭＳ Ｐゴシック" panose="020B0600070205080204" pitchFamily="34" charset="-128"/>
              </a:rPr>
              <a:t>Примеры</a:t>
            </a:r>
          </a:p>
          <a:p>
            <a:endParaRPr lang="en-US" altLang="ru-TR" sz="2400">
              <a:solidFill>
                <a:srgbClr val="000000"/>
              </a:solidFill>
              <a:ea typeface="ＭＳ Ｐゴシック" panose="020B0600070205080204" pitchFamily="34" charset="-128"/>
            </a:endParaRPr>
          </a:p>
        </p:txBody>
      </p:sp>
      <p:grpSp>
        <p:nvGrpSpPr>
          <p:cNvPr id="19" name="Group 19">
            <a:extLst>
              <a:ext uri="{FF2B5EF4-FFF2-40B4-BE49-F238E27FC236}">
                <a16:creationId xmlns:a16="http://schemas.microsoft.com/office/drawing/2014/main" id="{D69E0706-8AB3-4747-BF6A-C7DBD51EA23A}"/>
              </a:ext>
            </a:extLst>
          </p:cNvPr>
          <p:cNvGrpSpPr>
            <a:grpSpLocks/>
          </p:cNvGrpSpPr>
          <p:nvPr/>
        </p:nvGrpSpPr>
        <p:grpSpPr bwMode="auto">
          <a:xfrm>
            <a:off x="990600" y="2590800"/>
            <a:ext cx="3048000" cy="1814513"/>
            <a:chOff x="528" y="1776"/>
            <a:chExt cx="1920" cy="1143"/>
          </a:xfrm>
        </p:grpSpPr>
        <p:sp>
          <p:nvSpPr>
            <p:cNvPr id="51227" name="Text Box 11">
              <a:extLst>
                <a:ext uri="{FF2B5EF4-FFF2-40B4-BE49-F238E27FC236}">
                  <a16:creationId xmlns:a16="http://schemas.microsoft.com/office/drawing/2014/main" id="{978DAD89-1EB0-3F47-B34D-12275985D1B5}"/>
                </a:ext>
              </a:extLst>
            </p:cNvPr>
            <p:cNvSpPr txBox="1">
              <a:spLocks noChangeArrowheads="1"/>
            </p:cNvSpPr>
            <p:nvPr/>
          </p:nvSpPr>
          <p:spPr bwMode="auto">
            <a:xfrm>
              <a:off x="528" y="2688"/>
              <a:ext cx="19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ru-RU" altLang="ru-TR" sz="1800">
                  <a:solidFill>
                    <a:schemeClr val="tx1"/>
                  </a:solidFill>
                  <a:latin typeface="Times New Roman" panose="02020603050405020304" pitchFamily="18" charset="0"/>
                </a:rPr>
                <a:t>Выражение:</a:t>
              </a:r>
              <a:r>
                <a:rPr lang="en-US" altLang="ru-TR" sz="1800">
                  <a:solidFill>
                    <a:schemeClr val="tx1"/>
                  </a:solidFill>
                  <a:latin typeface="Times New Roman" panose="02020603050405020304" pitchFamily="18" charset="0"/>
                </a:rPr>
                <a:t> </a:t>
              </a:r>
              <a:r>
                <a:rPr lang="en-US" altLang="ru-TR" sz="1600">
                  <a:solidFill>
                    <a:schemeClr val="accent2"/>
                  </a:solidFill>
                  <a:latin typeface="Verdana" panose="020B0604030504040204" pitchFamily="34" charset="0"/>
                </a:rPr>
                <a:t>x &gt; y ? x : y</a:t>
              </a:r>
            </a:p>
          </p:txBody>
        </p:sp>
        <p:grpSp>
          <p:nvGrpSpPr>
            <p:cNvPr id="51228" name="Group 18">
              <a:extLst>
                <a:ext uri="{FF2B5EF4-FFF2-40B4-BE49-F238E27FC236}">
                  <a16:creationId xmlns:a16="http://schemas.microsoft.com/office/drawing/2014/main" id="{2F209EC5-A150-BA44-A70F-C8ECB25441F9}"/>
                </a:ext>
              </a:extLst>
            </p:cNvPr>
            <p:cNvGrpSpPr>
              <a:grpSpLocks/>
            </p:cNvGrpSpPr>
            <p:nvPr/>
          </p:nvGrpSpPr>
          <p:grpSpPr bwMode="auto">
            <a:xfrm>
              <a:off x="864" y="1776"/>
              <a:ext cx="1056" cy="912"/>
              <a:chOff x="720" y="1776"/>
              <a:chExt cx="1056" cy="912"/>
            </a:xfrm>
          </p:grpSpPr>
          <p:sp>
            <p:nvSpPr>
              <p:cNvPr id="51229" name="Text Box 6">
                <a:extLst>
                  <a:ext uri="{FF2B5EF4-FFF2-40B4-BE49-F238E27FC236}">
                    <a16:creationId xmlns:a16="http://schemas.microsoft.com/office/drawing/2014/main" id="{C1B352FB-56A7-3E44-9E09-6CB7C126B848}"/>
                  </a:ext>
                </a:extLst>
              </p:cNvPr>
              <p:cNvSpPr txBox="1">
                <a:spLocks noChangeArrowheads="1"/>
              </p:cNvSpPr>
              <p:nvPr/>
            </p:nvSpPr>
            <p:spPr bwMode="auto">
              <a:xfrm>
                <a:off x="1200" y="1776"/>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Verdana" panose="020B0604030504040204" pitchFamily="34" charset="0"/>
                  </a:rPr>
                  <a:t>?:</a:t>
                </a:r>
              </a:p>
            </p:txBody>
          </p:sp>
          <p:sp>
            <p:nvSpPr>
              <p:cNvPr id="51230" name="Text Box 7">
                <a:extLst>
                  <a:ext uri="{FF2B5EF4-FFF2-40B4-BE49-F238E27FC236}">
                    <a16:creationId xmlns:a16="http://schemas.microsoft.com/office/drawing/2014/main" id="{0D75F0B8-DAEE-6749-8BDA-592C1571ECB4}"/>
                  </a:ext>
                </a:extLst>
              </p:cNvPr>
              <p:cNvSpPr txBox="1">
                <a:spLocks noChangeArrowheads="1"/>
              </p:cNvSpPr>
              <p:nvPr/>
            </p:nvSpPr>
            <p:spPr bwMode="auto">
              <a:xfrm>
                <a:off x="912" y="2160"/>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Verdana" panose="020B0604030504040204" pitchFamily="34" charset="0"/>
                  </a:rPr>
                  <a:t>&gt;</a:t>
                </a:r>
              </a:p>
            </p:txBody>
          </p:sp>
          <p:sp>
            <p:nvSpPr>
              <p:cNvPr id="51231" name="Text Box 8">
                <a:extLst>
                  <a:ext uri="{FF2B5EF4-FFF2-40B4-BE49-F238E27FC236}">
                    <a16:creationId xmlns:a16="http://schemas.microsoft.com/office/drawing/2014/main" id="{439DE0BB-365A-2044-ACA6-34DF5DC50B31}"/>
                  </a:ext>
                </a:extLst>
              </p:cNvPr>
              <p:cNvSpPr txBox="1">
                <a:spLocks noChangeArrowheads="1"/>
              </p:cNvSpPr>
              <p:nvPr/>
            </p:nvSpPr>
            <p:spPr bwMode="auto">
              <a:xfrm>
                <a:off x="1248" y="2160"/>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Verdana" panose="020B0604030504040204" pitchFamily="34" charset="0"/>
                  </a:rPr>
                  <a:t>x</a:t>
                </a:r>
              </a:p>
            </p:txBody>
          </p:sp>
          <p:sp>
            <p:nvSpPr>
              <p:cNvPr id="51232" name="Line 9">
                <a:extLst>
                  <a:ext uri="{FF2B5EF4-FFF2-40B4-BE49-F238E27FC236}">
                    <a16:creationId xmlns:a16="http://schemas.microsoft.com/office/drawing/2014/main" id="{BCF1E4FB-6723-B546-B98B-CD626C9E0790}"/>
                  </a:ext>
                </a:extLst>
              </p:cNvPr>
              <p:cNvSpPr>
                <a:spLocks noChangeShapeType="1"/>
              </p:cNvSpPr>
              <p:nvPr/>
            </p:nvSpPr>
            <p:spPr bwMode="auto">
              <a:xfrm flipV="1">
                <a:off x="1104" y="2016"/>
                <a:ext cx="192"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ru-TR"/>
              </a:p>
            </p:txBody>
          </p:sp>
          <p:sp>
            <p:nvSpPr>
              <p:cNvPr id="51233" name="Line 10">
                <a:extLst>
                  <a:ext uri="{FF2B5EF4-FFF2-40B4-BE49-F238E27FC236}">
                    <a16:creationId xmlns:a16="http://schemas.microsoft.com/office/drawing/2014/main" id="{7A5DEEE0-C6AE-4B42-80E5-1E3C72951A00}"/>
                  </a:ext>
                </a:extLst>
              </p:cNvPr>
              <p:cNvSpPr>
                <a:spLocks noChangeShapeType="1"/>
              </p:cNvSpPr>
              <p:nvPr/>
            </p:nvSpPr>
            <p:spPr bwMode="auto">
              <a:xfrm flipH="1" flipV="1">
                <a:off x="1344" y="2016"/>
                <a:ext cx="0"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ru-TR"/>
              </a:p>
            </p:txBody>
          </p:sp>
          <p:sp>
            <p:nvSpPr>
              <p:cNvPr id="51234" name="Text Box 12">
                <a:extLst>
                  <a:ext uri="{FF2B5EF4-FFF2-40B4-BE49-F238E27FC236}">
                    <a16:creationId xmlns:a16="http://schemas.microsoft.com/office/drawing/2014/main" id="{9B41B0CA-0789-C946-8970-7643FE76B683}"/>
                  </a:ext>
                </a:extLst>
              </p:cNvPr>
              <p:cNvSpPr txBox="1">
                <a:spLocks noChangeArrowheads="1"/>
              </p:cNvSpPr>
              <p:nvPr/>
            </p:nvSpPr>
            <p:spPr bwMode="auto">
              <a:xfrm>
                <a:off x="720" y="243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Verdana" panose="020B0604030504040204" pitchFamily="34" charset="0"/>
                  </a:rPr>
                  <a:t>x</a:t>
                </a:r>
              </a:p>
            </p:txBody>
          </p:sp>
          <p:sp>
            <p:nvSpPr>
              <p:cNvPr id="51235" name="Text Box 13">
                <a:extLst>
                  <a:ext uri="{FF2B5EF4-FFF2-40B4-BE49-F238E27FC236}">
                    <a16:creationId xmlns:a16="http://schemas.microsoft.com/office/drawing/2014/main" id="{ED934FF4-33F6-5440-8E95-A42E711669E0}"/>
                  </a:ext>
                </a:extLst>
              </p:cNvPr>
              <p:cNvSpPr txBox="1">
                <a:spLocks noChangeArrowheads="1"/>
              </p:cNvSpPr>
              <p:nvPr/>
            </p:nvSpPr>
            <p:spPr bwMode="auto">
              <a:xfrm>
                <a:off x="1488" y="2160"/>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Verdana" panose="020B0604030504040204" pitchFamily="34" charset="0"/>
                  </a:rPr>
                  <a:t>y</a:t>
                </a:r>
              </a:p>
            </p:txBody>
          </p:sp>
          <p:sp>
            <p:nvSpPr>
              <p:cNvPr id="51236" name="Text Box 14">
                <a:extLst>
                  <a:ext uri="{FF2B5EF4-FFF2-40B4-BE49-F238E27FC236}">
                    <a16:creationId xmlns:a16="http://schemas.microsoft.com/office/drawing/2014/main" id="{97A4024D-7949-6D41-BA9D-203EDE4C0E40}"/>
                  </a:ext>
                </a:extLst>
              </p:cNvPr>
              <p:cNvSpPr txBox="1">
                <a:spLocks noChangeArrowheads="1"/>
              </p:cNvSpPr>
              <p:nvPr/>
            </p:nvSpPr>
            <p:spPr bwMode="auto">
              <a:xfrm>
                <a:off x="1056" y="243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Verdana" panose="020B0604030504040204" pitchFamily="34" charset="0"/>
                  </a:rPr>
                  <a:t>y</a:t>
                </a:r>
              </a:p>
            </p:txBody>
          </p:sp>
          <p:sp>
            <p:nvSpPr>
              <p:cNvPr id="51237" name="Line 15">
                <a:extLst>
                  <a:ext uri="{FF2B5EF4-FFF2-40B4-BE49-F238E27FC236}">
                    <a16:creationId xmlns:a16="http://schemas.microsoft.com/office/drawing/2014/main" id="{4DD11412-F16B-7848-86EA-7D15F4826F09}"/>
                  </a:ext>
                </a:extLst>
              </p:cNvPr>
              <p:cNvSpPr>
                <a:spLocks noChangeShapeType="1"/>
              </p:cNvSpPr>
              <p:nvPr/>
            </p:nvSpPr>
            <p:spPr bwMode="auto">
              <a:xfrm>
                <a:off x="1392" y="2016"/>
                <a:ext cx="192"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ru-TR"/>
              </a:p>
            </p:txBody>
          </p:sp>
          <p:sp>
            <p:nvSpPr>
              <p:cNvPr id="51238" name="Line 16">
                <a:extLst>
                  <a:ext uri="{FF2B5EF4-FFF2-40B4-BE49-F238E27FC236}">
                    <a16:creationId xmlns:a16="http://schemas.microsoft.com/office/drawing/2014/main" id="{5288FF90-F2C5-C042-AACA-AC1A773D75E3}"/>
                  </a:ext>
                </a:extLst>
              </p:cNvPr>
              <p:cNvSpPr>
                <a:spLocks noChangeShapeType="1"/>
              </p:cNvSpPr>
              <p:nvPr/>
            </p:nvSpPr>
            <p:spPr bwMode="auto">
              <a:xfrm flipH="1">
                <a:off x="864" y="2400"/>
                <a:ext cx="96" cy="9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ru-TR"/>
              </a:p>
            </p:txBody>
          </p:sp>
          <p:sp>
            <p:nvSpPr>
              <p:cNvPr id="51239" name="Line 17">
                <a:extLst>
                  <a:ext uri="{FF2B5EF4-FFF2-40B4-BE49-F238E27FC236}">
                    <a16:creationId xmlns:a16="http://schemas.microsoft.com/office/drawing/2014/main" id="{258C9E5C-53E4-D64F-A39B-F9655A20F44A}"/>
                  </a:ext>
                </a:extLst>
              </p:cNvPr>
              <p:cNvSpPr>
                <a:spLocks noChangeShapeType="1"/>
              </p:cNvSpPr>
              <p:nvPr/>
            </p:nvSpPr>
            <p:spPr bwMode="auto">
              <a:xfrm>
                <a:off x="1008" y="2400"/>
                <a:ext cx="96" cy="9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ru-TR"/>
              </a:p>
            </p:txBody>
          </p:sp>
        </p:grpSp>
      </p:grpSp>
      <p:grpSp>
        <p:nvGrpSpPr>
          <p:cNvPr id="33" name="Group 45">
            <a:extLst>
              <a:ext uri="{FF2B5EF4-FFF2-40B4-BE49-F238E27FC236}">
                <a16:creationId xmlns:a16="http://schemas.microsoft.com/office/drawing/2014/main" id="{C131F9E2-7AB1-E44C-8836-A5D8D2ECA9BC}"/>
              </a:ext>
            </a:extLst>
          </p:cNvPr>
          <p:cNvGrpSpPr>
            <a:grpSpLocks/>
          </p:cNvGrpSpPr>
          <p:nvPr/>
        </p:nvGrpSpPr>
        <p:grpSpPr bwMode="auto">
          <a:xfrm>
            <a:off x="4343400" y="2362200"/>
            <a:ext cx="3657600" cy="2135188"/>
            <a:chOff x="2736" y="1728"/>
            <a:chExt cx="2304" cy="1345"/>
          </a:xfrm>
        </p:grpSpPr>
        <p:sp>
          <p:nvSpPr>
            <p:cNvPr id="51205" name="Text Box 21">
              <a:extLst>
                <a:ext uri="{FF2B5EF4-FFF2-40B4-BE49-F238E27FC236}">
                  <a16:creationId xmlns:a16="http://schemas.microsoft.com/office/drawing/2014/main" id="{6BF18891-38F7-F244-9AF9-616A4A26E5E7}"/>
                </a:ext>
              </a:extLst>
            </p:cNvPr>
            <p:cNvSpPr txBox="1">
              <a:spLocks noChangeArrowheads="1"/>
            </p:cNvSpPr>
            <p:nvPr/>
          </p:nvSpPr>
          <p:spPr bwMode="auto">
            <a:xfrm>
              <a:off x="2736" y="2688"/>
              <a:ext cx="230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ru-RU" altLang="ru-TR" sz="1800">
                  <a:solidFill>
                    <a:schemeClr val="tx1"/>
                  </a:solidFill>
                  <a:latin typeface="Times New Roman" panose="02020603050405020304" pitchFamily="18" charset="0"/>
                </a:rPr>
                <a:t>Выражение:</a:t>
              </a:r>
              <a:r>
                <a:rPr lang="en-US" altLang="ru-TR" sz="1800">
                  <a:solidFill>
                    <a:schemeClr val="tx1"/>
                  </a:solidFill>
                  <a:latin typeface="Times New Roman" panose="02020603050405020304" pitchFamily="18" charset="0"/>
                </a:rPr>
                <a:t> </a:t>
              </a:r>
              <a:r>
                <a:rPr lang="en-US" altLang="ru-TR" sz="1600">
                  <a:solidFill>
                    <a:schemeClr val="accent2"/>
                  </a:solidFill>
                  <a:latin typeface="Verdana" panose="020B0604030504040204" pitchFamily="34" charset="0"/>
                </a:rPr>
                <a:t>if (x &gt; y) max = x;</a:t>
              </a:r>
              <a:br>
                <a:rPr lang="en-US" altLang="ru-TR" sz="1600">
                  <a:solidFill>
                    <a:schemeClr val="accent2"/>
                  </a:solidFill>
                  <a:latin typeface="Verdana" panose="020B0604030504040204" pitchFamily="34" charset="0"/>
                </a:rPr>
              </a:br>
              <a:r>
                <a:rPr lang="en-US" altLang="ru-TR" sz="1600">
                  <a:solidFill>
                    <a:schemeClr val="accent2"/>
                  </a:solidFill>
                  <a:latin typeface="Verdana" panose="020B0604030504040204" pitchFamily="34" charset="0"/>
                </a:rPr>
                <a:t>                   else max = y;</a:t>
              </a:r>
            </a:p>
          </p:txBody>
        </p:sp>
        <p:grpSp>
          <p:nvGrpSpPr>
            <p:cNvPr id="51206" name="Group 44">
              <a:extLst>
                <a:ext uri="{FF2B5EF4-FFF2-40B4-BE49-F238E27FC236}">
                  <a16:creationId xmlns:a16="http://schemas.microsoft.com/office/drawing/2014/main" id="{A17185F7-5608-3340-8DAF-9CD68ADBAFE5}"/>
                </a:ext>
              </a:extLst>
            </p:cNvPr>
            <p:cNvGrpSpPr>
              <a:grpSpLocks/>
            </p:cNvGrpSpPr>
            <p:nvPr/>
          </p:nvGrpSpPr>
          <p:grpSpPr bwMode="auto">
            <a:xfrm>
              <a:off x="2784" y="1728"/>
              <a:ext cx="2064" cy="922"/>
              <a:chOff x="2784" y="1728"/>
              <a:chExt cx="2064" cy="922"/>
            </a:xfrm>
          </p:grpSpPr>
          <p:sp>
            <p:nvSpPr>
              <p:cNvPr id="51207" name="Text Box 29">
                <a:extLst>
                  <a:ext uri="{FF2B5EF4-FFF2-40B4-BE49-F238E27FC236}">
                    <a16:creationId xmlns:a16="http://schemas.microsoft.com/office/drawing/2014/main" id="{E4CB0206-DD23-0248-9094-F8944EA6B812}"/>
                  </a:ext>
                </a:extLst>
              </p:cNvPr>
              <p:cNvSpPr txBox="1">
                <a:spLocks noChangeArrowheads="1"/>
              </p:cNvSpPr>
              <p:nvPr/>
            </p:nvSpPr>
            <p:spPr bwMode="auto">
              <a:xfrm>
                <a:off x="4560" y="2400"/>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Verdana" panose="020B0604030504040204" pitchFamily="34" charset="0"/>
                  </a:rPr>
                  <a:t>y</a:t>
                </a:r>
              </a:p>
            </p:txBody>
          </p:sp>
          <p:grpSp>
            <p:nvGrpSpPr>
              <p:cNvPr id="51208" name="Group 43">
                <a:extLst>
                  <a:ext uri="{FF2B5EF4-FFF2-40B4-BE49-F238E27FC236}">
                    <a16:creationId xmlns:a16="http://schemas.microsoft.com/office/drawing/2014/main" id="{BA6AFA83-5CF8-8B4F-9AF9-DB023EE67CB6}"/>
                  </a:ext>
                </a:extLst>
              </p:cNvPr>
              <p:cNvGrpSpPr>
                <a:grpSpLocks/>
              </p:cNvGrpSpPr>
              <p:nvPr/>
            </p:nvGrpSpPr>
            <p:grpSpPr bwMode="auto">
              <a:xfrm>
                <a:off x="2784" y="1728"/>
                <a:ext cx="1872" cy="922"/>
                <a:chOff x="3360" y="1776"/>
                <a:chExt cx="1872" cy="922"/>
              </a:xfrm>
            </p:grpSpPr>
            <p:sp>
              <p:nvSpPr>
                <p:cNvPr id="51209" name="Text Box 23">
                  <a:extLst>
                    <a:ext uri="{FF2B5EF4-FFF2-40B4-BE49-F238E27FC236}">
                      <a16:creationId xmlns:a16="http://schemas.microsoft.com/office/drawing/2014/main" id="{0DFF3228-85DD-F54E-A55B-341FE55BE074}"/>
                    </a:ext>
                  </a:extLst>
                </p:cNvPr>
                <p:cNvSpPr txBox="1">
                  <a:spLocks noChangeArrowheads="1"/>
                </p:cNvSpPr>
                <p:nvPr/>
              </p:nvSpPr>
              <p:spPr bwMode="auto">
                <a:xfrm>
                  <a:off x="4320" y="1776"/>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Verdana" panose="020B0604030504040204" pitchFamily="34" charset="0"/>
                    </a:rPr>
                    <a:t>if</a:t>
                  </a:r>
                </a:p>
              </p:txBody>
            </p:sp>
            <p:sp>
              <p:nvSpPr>
                <p:cNvPr id="51210" name="Text Box 24">
                  <a:extLst>
                    <a:ext uri="{FF2B5EF4-FFF2-40B4-BE49-F238E27FC236}">
                      <a16:creationId xmlns:a16="http://schemas.microsoft.com/office/drawing/2014/main" id="{EF82F650-4ECF-E944-A6F1-0C3EC9C1A445}"/>
                    </a:ext>
                  </a:extLst>
                </p:cNvPr>
                <p:cNvSpPr txBox="1">
                  <a:spLocks noChangeArrowheads="1"/>
                </p:cNvSpPr>
                <p:nvPr/>
              </p:nvSpPr>
              <p:spPr bwMode="auto">
                <a:xfrm>
                  <a:off x="3552" y="2160"/>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Verdana" panose="020B0604030504040204" pitchFamily="34" charset="0"/>
                    </a:rPr>
                    <a:t>&gt;</a:t>
                  </a:r>
                </a:p>
              </p:txBody>
            </p:sp>
            <p:sp>
              <p:nvSpPr>
                <p:cNvPr id="51211" name="Text Box 25">
                  <a:extLst>
                    <a:ext uri="{FF2B5EF4-FFF2-40B4-BE49-F238E27FC236}">
                      <a16:creationId xmlns:a16="http://schemas.microsoft.com/office/drawing/2014/main" id="{713A03D9-7966-3345-B3FC-BCD3068FFD42}"/>
                    </a:ext>
                  </a:extLst>
                </p:cNvPr>
                <p:cNvSpPr txBox="1">
                  <a:spLocks noChangeArrowheads="1"/>
                </p:cNvSpPr>
                <p:nvPr/>
              </p:nvSpPr>
              <p:spPr bwMode="auto">
                <a:xfrm>
                  <a:off x="4416" y="243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Verdana" panose="020B0604030504040204" pitchFamily="34" charset="0"/>
                    </a:rPr>
                    <a:t>x</a:t>
                  </a:r>
                </a:p>
              </p:txBody>
            </p:sp>
            <p:sp>
              <p:nvSpPr>
                <p:cNvPr id="51212" name="Line 27">
                  <a:extLst>
                    <a:ext uri="{FF2B5EF4-FFF2-40B4-BE49-F238E27FC236}">
                      <a16:creationId xmlns:a16="http://schemas.microsoft.com/office/drawing/2014/main" id="{6082FFA1-C78B-E849-A3CD-2C9511C696D7}"/>
                    </a:ext>
                  </a:extLst>
                </p:cNvPr>
                <p:cNvSpPr>
                  <a:spLocks noChangeShapeType="1"/>
                </p:cNvSpPr>
                <p:nvPr/>
              </p:nvSpPr>
              <p:spPr bwMode="auto">
                <a:xfrm flipV="1">
                  <a:off x="3744" y="2016"/>
                  <a:ext cx="624"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ru-TR"/>
                </a:p>
              </p:txBody>
            </p:sp>
            <p:sp>
              <p:nvSpPr>
                <p:cNvPr id="51213" name="Text Box 28">
                  <a:extLst>
                    <a:ext uri="{FF2B5EF4-FFF2-40B4-BE49-F238E27FC236}">
                      <a16:creationId xmlns:a16="http://schemas.microsoft.com/office/drawing/2014/main" id="{EC16CE1D-0C2E-E142-A56C-68563079BBEC}"/>
                    </a:ext>
                  </a:extLst>
                </p:cNvPr>
                <p:cNvSpPr txBox="1">
                  <a:spLocks noChangeArrowheads="1"/>
                </p:cNvSpPr>
                <p:nvPr/>
              </p:nvSpPr>
              <p:spPr bwMode="auto">
                <a:xfrm>
                  <a:off x="3360" y="243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Verdana" panose="020B0604030504040204" pitchFamily="34" charset="0"/>
                    </a:rPr>
                    <a:t>x</a:t>
                  </a:r>
                </a:p>
              </p:txBody>
            </p:sp>
            <p:sp>
              <p:nvSpPr>
                <p:cNvPr id="51214" name="Text Box 30">
                  <a:extLst>
                    <a:ext uri="{FF2B5EF4-FFF2-40B4-BE49-F238E27FC236}">
                      <a16:creationId xmlns:a16="http://schemas.microsoft.com/office/drawing/2014/main" id="{BFD08AB4-875D-6643-BE81-22E70FFD34F9}"/>
                    </a:ext>
                  </a:extLst>
                </p:cNvPr>
                <p:cNvSpPr txBox="1">
                  <a:spLocks noChangeArrowheads="1"/>
                </p:cNvSpPr>
                <p:nvPr/>
              </p:nvSpPr>
              <p:spPr bwMode="auto">
                <a:xfrm>
                  <a:off x="3696" y="243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Verdana" panose="020B0604030504040204" pitchFamily="34" charset="0"/>
                    </a:rPr>
                    <a:t>y</a:t>
                  </a:r>
                </a:p>
              </p:txBody>
            </p:sp>
            <p:sp>
              <p:nvSpPr>
                <p:cNvPr id="51215" name="Line 31">
                  <a:extLst>
                    <a:ext uri="{FF2B5EF4-FFF2-40B4-BE49-F238E27FC236}">
                      <a16:creationId xmlns:a16="http://schemas.microsoft.com/office/drawing/2014/main" id="{7CB27BD6-F682-E84C-9DEF-211A5904FB31}"/>
                    </a:ext>
                  </a:extLst>
                </p:cNvPr>
                <p:cNvSpPr>
                  <a:spLocks noChangeShapeType="1"/>
                </p:cNvSpPr>
                <p:nvPr/>
              </p:nvSpPr>
              <p:spPr bwMode="auto">
                <a:xfrm>
                  <a:off x="4464" y="2016"/>
                  <a:ext cx="528" cy="24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ru-TR"/>
                </a:p>
              </p:txBody>
            </p:sp>
            <p:sp>
              <p:nvSpPr>
                <p:cNvPr id="51216" name="Line 32">
                  <a:extLst>
                    <a:ext uri="{FF2B5EF4-FFF2-40B4-BE49-F238E27FC236}">
                      <a16:creationId xmlns:a16="http://schemas.microsoft.com/office/drawing/2014/main" id="{86A2FF00-2580-F642-BB9D-CE2A3DB21E79}"/>
                    </a:ext>
                  </a:extLst>
                </p:cNvPr>
                <p:cNvSpPr>
                  <a:spLocks noChangeShapeType="1"/>
                </p:cNvSpPr>
                <p:nvPr/>
              </p:nvSpPr>
              <p:spPr bwMode="auto">
                <a:xfrm flipH="1">
                  <a:off x="3504" y="2400"/>
                  <a:ext cx="96" cy="9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ru-TR"/>
                </a:p>
              </p:txBody>
            </p:sp>
            <p:sp>
              <p:nvSpPr>
                <p:cNvPr id="51217" name="Line 33">
                  <a:extLst>
                    <a:ext uri="{FF2B5EF4-FFF2-40B4-BE49-F238E27FC236}">
                      <a16:creationId xmlns:a16="http://schemas.microsoft.com/office/drawing/2014/main" id="{1E488B7F-EF1E-504D-98DC-81BDBEFDD398}"/>
                    </a:ext>
                  </a:extLst>
                </p:cNvPr>
                <p:cNvSpPr>
                  <a:spLocks noChangeShapeType="1"/>
                </p:cNvSpPr>
                <p:nvPr/>
              </p:nvSpPr>
              <p:spPr bwMode="auto">
                <a:xfrm>
                  <a:off x="3648" y="2400"/>
                  <a:ext cx="96" cy="9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ru-TR"/>
                </a:p>
              </p:txBody>
            </p:sp>
            <p:sp>
              <p:nvSpPr>
                <p:cNvPr id="51218" name="Text Box 34">
                  <a:extLst>
                    <a:ext uri="{FF2B5EF4-FFF2-40B4-BE49-F238E27FC236}">
                      <a16:creationId xmlns:a16="http://schemas.microsoft.com/office/drawing/2014/main" id="{9573870A-2ADE-794D-87D6-20713DBE7C16}"/>
                    </a:ext>
                  </a:extLst>
                </p:cNvPr>
                <p:cNvSpPr txBox="1">
                  <a:spLocks noChangeArrowheads="1"/>
                </p:cNvSpPr>
                <p:nvPr/>
              </p:nvSpPr>
              <p:spPr bwMode="auto">
                <a:xfrm>
                  <a:off x="3936" y="2448"/>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Verdana" panose="020B0604030504040204" pitchFamily="34" charset="0"/>
                    </a:rPr>
                    <a:t>max</a:t>
                  </a:r>
                </a:p>
              </p:txBody>
            </p:sp>
            <p:sp>
              <p:nvSpPr>
                <p:cNvPr id="51219" name="Text Box 35">
                  <a:extLst>
                    <a:ext uri="{FF2B5EF4-FFF2-40B4-BE49-F238E27FC236}">
                      <a16:creationId xmlns:a16="http://schemas.microsoft.com/office/drawing/2014/main" id="{12A50B9C-4EF7-094D-9F28-3CEA87FAE52A}"/>
                    </a:ext>
                  </a:extLst>
                </p:cNvPr>
                <p:cNvSpPr txBox="1">
                  <a:spLocks noChangeArrowheads="1"/>
                </p:cNvSpPr>
                <p:nvPr/>
              </p:nvSpPr>
              <p:spPr bwMode="auto">
                <a:xfrm>
                  <a:off x="4656" y="2448"/>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Verdana" panose="020B0604030504040204" pitchFamily="34" charset="0"/>
                    </a:rPr>
                    <a:t>max</a:t>
                  </a:r>
                </a:p>
              </p:txBody>
            </p:sp>
            <p:sp>
              <p:nvSpPr>
                <p:cNvPr id="51220" name="Text Box 36">
                  <a:extLst>
                    <a:ext uri="{FF2B5EF4-FFF2-40B4-BE49-F238E27FC236}">
                      <a16:creationId xmlns:a16="http://schemas.microsoft.com/office/drawing/2014/main" id="{C6F72613-16C9-864D-8480-003FC5D17330}"/>
                    </a:ext>
                  </a:extLst>
                </p:cNvPr>
                <p:cNvSpPr txBox="1">
                  <a:spLocks noChangeArrowheads="1"/>
                </p:cNvSpPr>
                <p:nvPr/>
              </p:nvSpPr>
              <p:spPr bwMode="auto">
                <a:xfrm>
                  <a:off x="4272" y="2160"/>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Verdana" panose="020B0604030504040204" pitchFamily="34" charset="0"/>
                    </a:rPr>
                    <a:t>=</a:t>
                  </a:r>
                </a:p>
              </p:txBody>
            </p:sp>
            <p:sp>
              <p:nvSpPr>
                <p:cNvPr id="51221" name="Text Box 37">
                  <a:extLst>
                    <a:ext uri="{FF2B5EF4-FFF2-40B4-BE49-F238E27FC236}">
                      <a16:creationId xmlns:a16="http://schemas.microsoft.com/office/drawing/2014/main" id="{63E7572B-BD90-1A44-A71E-7AD75FEB33F7}"/>
                    </a:ext>
                  </a:extLst>
                </p:cNvPr>
                <p:cNvSpPr txBox="1">
                  <a:spLocks noChangeArrowheads="1"/>
                </p:cNvSpPr>
                <p:nvPr/>
              </p:nvSpPr>
              <p:spPr bwMode="auto">
                <a:xfrm>
                  <a:off x="4944" y="2160"/>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Verdana" panose="020B0604030504040204" pitchFamily="34" charset="0"/>
                    </a:rPr>
                    <a:t>=</a:t>
                  </a:r>
                </a:p>
              </p:txBody>
            </p:sp>
            <p:sp>
              <p:nvSpPr>
                <p:cNvPr id="51222" name="Line 38">
                  <a:extLst>
                    <a:ext uri="{FF2B5EF4-FFF2-40B4-BE49-F238E27FC236}">
                      <a16:creationId xmlns:a16="http://schemas.microsoft.com/office/drawing/2014/main" id="{A3EB0C00-3506-EF4F-A2FB-207DFE2C580F}"/>
                    </a:ext>
                  </a:extLst>
                </p:cNvPr>
                <p:cNvSpPr>
                  <a:spLocks noChangeShapeType="1"/>
                </p:cNvSpPr>
                <p:nvPr/>
              </p:nvSpPr>
              <p:spPr bwMode="auto">
                <a:xfrm flipH="1">
                  <a:off x="4272" y="2400"/>
                  <a:ext cx="96" cy="9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ru-TR"/>
                </a:p>
              </p:txBody>
            </p:sp>
            <p:sp>
              <p:nvSpPr>
                <p:cNvPr id="51223" name="Line 39">
                  <a:extLst>
                    <a:ext uri="{FF2B5EF4-FFF2-40B4-BE49-F238E27FC236}">
                      <a16:creationId xmlns:a16="http://schemas.microsoft.com/office/drawing/2014/main" id="{20D25BF8-A58E-2646-B22A-7BAC9B8E925B}"/>
                    </a:ext>
                  </a:extLst>
                </p:cNvPr>
                <p:cNvSpPr>
                  <a:spLocks noChangeShapeType="1"/>
                </p:cNvSpPr>
                <p:nvPr/>
              </p:nvSpPr>
              <p:spPr bwMode="auto">
                <a:xfrm>
                  <a:off x="4416" y="2400"/>
                  <a:ext cx="96" cy="9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ru-TR"/>
                </a:p>
              </p:txBody>
            </p:sp>
            <p:sp>
              <p:nvSpPr>
                <p:cNvPr id="51224" name="Line 40">
                  <a:extLst>
                    <a:ext uri="{FF2B5EF4-FFF2-40B4-BE49-F238E27FC236}">
                      <a16:creationId xmlns:a16="http://schemas.microsoft.com/office/drawing/2014/main" id="{6E80B268-2B1F-8244-9C29-B178FCBCDF20}"/>
                    </a:ext>
                  </a:extLst>
                </p:cNvPr>
                <p:cNvSpPr>
                  <a:spLocks noChangeShapeType="1"/>
                </p:cNvSpPr>
                <p:nvPr/>
              </p:nvSpPr>
              <p:spPr bwMode="auto">
                <a:xfrm flipH="1">
                  <a:off x="4944" y="2400"/>
                  <a:ext cx="96" cy="9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ru-TR"/>
                </a:p>
              </p:txBody>
            </p:sp>
            <p:sp>
              <p:nvSpPr>
                <p:cNvPr id="51225" name="Line 41">
                  <a:extLst>
                    <a:ext uri="{FF2B5EF4-FFF2-40B4-BE49-F238E27FC236}">
                      <a16:creationId xmlns:a16="http://schemas.microsoft.com/office/drawing/2014/main" id="{D5FC00C7-1BD7-AD48-9BDE-12224FE7BBBD}"/>
                    </a:ext>
                  </a:extLst>
                </p:cNvPr>
                <p:cNvSpPr>
                  <a:spLocks noChangeShapeType="1"/>
                </p:cNvSpPr>
                <p:nvPr/>
              </p:nvSpPr>
              <p:spPr bwMode="auto">
                <a:xfrm>
                  <a:off x="5088" y="2400"/>
                  <a:ext cx="96" cy="9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ru-TR"/>
                </a:p>
              </p:txBody>
            </p:sp>
            <p:sp>
              <p:nvSpPr>
                <p:cNvPr id="51226" name="Line 42">
                  <a:extLst>
                    <a:ext uri="{FF2B5EF4-FFF2-40B4-BE49-F238E27FC236}">
                      <a16:creationId xmlns:a16="http://schemas.microsoft.com/office/drawing/2014/main" id="{65AEA20C-A043-B54F-AE96-F6781B87F89B}"/>
                    </a:ext>
                  </a:extLst>
                </p:cNvPr>
                <p:cNvSpPr>
                  <a:spLocks noChangeShapeType="1"/>
                </p:cNvSpPr>
                <p:nvPr/>
              </p:nvSpPr>
              <p:spPr bwMode="auto">
                <a:xfrm>
                  <a:off x="4416" y="2016"/>
                  <a:ext cx="0"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ru-TR"/>
                </a:p>
              </p:txBody>
            </p:sp>
          </p:grpSp>
        </p:grpSp>
      </p:grpSp>
    </p:spTree>
    <p:extLst>
      <p:ext uri="{BB962C8B-B14F-4D97-AF65-F5344CB8AC3E}">
        <p14:creationId xmlns:p14="http://schemas.microsoft.com/office/powerpoint/2010/main" val="2776332516"/>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6"/>
          <p:cNvSpPr txBox="1">
            <a:spLocks noGrp="1"/>
          </p:cNvSpPr>
          <p:nvPr>
            <p:ph type="body" idx="1"/>
          </p:nvPr>
        </p:nvSpPr>
        <p:spPr>
          <a:xfrm>
            <a:off x="457200" y="1881512"/>
            <a:ext cx="8126963" cy="2893070"/>
          </a:xfrm>
          <a:prstGeom prst="rect">
            <a:avLst/>
          </a:prstGeom>
          <a:noFill/>
          <a:ln>
            <a:noFill/>
          </a:ln>
        </p:spPr>
        <p:txBody>
          <a:bodyPr spcFirstLastPara="1" wrap="square" lIns="91425" tIns="91425" rIns="91425" bIns="91425" anchor="t" anchorCtr="0">
            <a:noAutofit/>
          </a:bodyPr>
          <a:lstStyle/>
          <a:p>
            <a:pPr marL="533400" lvl="1" indent="0">
              <a:buSzPts val="1600"/>
              <a:buNone/>
            </a:pPr>
            <a:r>
              <a:rPr lang="ru-RU" sz="2800" dirty="0"/>
              <a:t>Факторы, влияющие на производительность</a:t>
            </a:r>
            <a:endParaRPr sz="2800" dirty="0"/>
          </a:p>
          <a:p>
            <a:pPr lvl="1">
              <a:buSzPts val="1600"/>
              <a:buFont typeface="Courier New"/>
              <a:buChar char="o"/>
            </a:pPr>
            <a:r>
              <a:rPr lang="ru-RU" sz="2800" dirty="0"/>
              <a:t>Языки программирования</a:t>
            </a:r>
          </a:p>
          <a:p>
            <a:pPr lvl="1">
              <a:buSzPts val="1600"/>
              <a:buFont typeface="Courier New"/>
              <a:buChar char="o"/>
            </a:pPr>
            <a:r>
              <a:rPr lang="ru-RU" sz="2800" dirty="0"/>
              <a:t>Ресурсы ВС</a:t>
            </a:r>
            <a:endParaRPr sz="2800" dirty="0"/>
          </a:p>
          <a:p>
            <a:pPr lvl="1">
              <a:buSzPts val="1600"/>
              <a:buFont typeface="Courier New"/>
              <a:buChar char="o"/>
            </a:pPr>
            <a:r>
              <a:rPr lang="ru-RU" sz="2800" dirty="0"/>
              <a:t>Реализация</a:t>
            </a:r>
            <a:r>
              <a:rPr lang="en-US" sz="2800" dirty="0"/>
              <a:t> </a:t>
            </a:r>
            <a:endParaRPr sz="2800" dirty="0"/>
          </a:p>
          <a:p>
            <a:pPr lvl="1">
              <a:buSzPts val="1600"/>
              <a:buFont typeface="Courier New"/>
              <a:buChar char="o"/>
            </a:pPr>
            <a:r>
              <a:rPr lang="ru-RU" sz="2800" dirty="0"/>
              <a:t>Размер данных, обозначается как </a:t>
            </a:r>
            <a:r>
              <a:rPr lang="en-US" sz="2800" dirty="0"/>
              <a:t>n</a:t>
            </a:r>
            <a:endParaRPr sz="2800" dirty="0"/>
          </a:p>
          <a:p>
            <a:pPr lvl="2">
              <a:buSzPts val="1440"/>
              <a:buFont typeface="Noto Sans Symbols"/>
              <a:buChar char="▪"/>
            </a:pPr>
            <a:r>
              <a:rPr lang="ru-RU" sz="1800" dirty="0"/>
              <a:t>количество элементов для сортировки</a:t>
            </a:r>
            <a:endParaRPr sz="1800" dirty="0"/>
          </a:p>
          <a:p>
            <a:pPr lvl="2">
              <a:buSzPts val="1440"/>
              <a:buFont typeface="Noto Sans Symbols"/>
              <a:buChar char="▪"/>
            </a:pPr>
            <a:r>
              <a:rPr lang="ru-RU" sz="1800" dirty="0">
                <a:solidFill>
                  <a:srgbClr val="0000FF"/>
                </a:solidFill>
                <a:latin typeface="Consolas"/>
                <a:ea typeface="Consolas"/>
                <a:cs typeface="Consolas"/>
                <a:sym typeface="Consolas"/>
              </a:rPr>
              <a:t>Количество элементов в </a:t>
            </a:r>
            <a:r>
              <a:rPr lang="en-US" sz="1800" dirty="0" err="1">
                <a:solidFill>
                  <a:srgbClr val="0000FF"/>
                </a:solidFill>
                <a:latin typeface="Consolas"/>
                <a:ea typeface="Consolas"/>
                <a:cs typeface="Consolas"/>
                <a:sym typeface="Consolas"/>
              </a:rPr>
              <a:t>ArrayList</a:t>
            </a:r>
            <a:r>
              <a:rPr lang="ru-RU" sz="1800" dirty="0">
                <a:solidFill>
                  <a:srgbClr val="0000FF"/>
                </a:solidFill>
                <a:latin typeface="Consolas"/>
                <a:ea typeface="Consolas"/>
                <a:cs typeface="Consolas"/>
                <a:sym typeface="Consolas"/>
              </a:rPr>
              <a:t> для перебора</a:t>
            </a:r>
            <a:endParaRPr sz="1800" dirty="0"/>
          </a:p>
        </p:txBody>
      </p:sp>
      <p:sp>
        <p:nvSpPr>
          <p:cNvPr id="60" name="Google Shape;60;p6"/>
          <p:cNvSpPr txBox="1"/>
          <p:nvPr/>
        </p:nvSpPr>
        <p:spPr>
          <a:xfrm>
            <a:off x="0" y="1102194"/>
            <a:ext cx="8804787" cy="779318"/>
          </a:xfrm>
          <a:prstGeom prst="rect">
            <a:avLst/>
          </a:prstGeom>
          <a:noFill/>
          <a:ln>
            <a:noFill/>
          </a:ln>
        </p:spPr>
        <p:txBody>
          <a:bodyPr spcFirstLastPara="1" wrap="square" lIns="91425" tIns="91425" rIns="91425" bIns="91425" anchor="b" anchorCtr="0">
            <a:noAutofit/>
          </a:bodyPr>
          <a:lstStyle/>
          <a:p>
            <a:pPr>
              <a:buClr>
                <a:schemeClr val="dk1"/>
              </a:buClr>
              <a:buSzPts val="3200"/>
            </a:pPr>
            <a:r>
              <a:rPr lang="ru-RU" sz="4400" dirty="0">
                <a:solidFill>
                  <a:schemeClr val="accent1">
                    <a:lumMod val="75000"/>
                  </a:schemeClr>
                </a:solidFill>
                <a:latin typeface="+mj-lt"/>
                <a:ea typeface="+mj-ea"/>
                <a:cs typeface="+mj-cs"/>
              </a:rPr>
              <a:t>Важность анализа алгоритмов </a:t>
            </a:r>
            <a:r>
              <a:rPr lang="en-US" sz="4400" dirty="0">
                <a:solidFill>
                  <a:schemeClr val="accent1">
                    <a:lumMod val="75000"/>
                  </a:schemeClr>
                </a:solidFill>
                <a:latin typeface="+mj-lt"/>
                <a:ea typeface="+mj-ea"/>
                <a:cs typeface="+mj-cs"/>
              </a:rPr>
              <a:t>(1/2)</a:t>
            </a:r>
            <a:endParaRPr sz="4400" b="1" dirty="0">
              <a:solidFill>
                <a:schemeClr val="accent1">
                  <a:lumMod val="75000"/>
                </a:schemeClr>
              </a:solidFill>
              <a:latin typeface="+mj-lt"/>
              <a:ea typeface="+mj-ea"/>
              <a:cs typeface="+mj-cs"/>
              <a:sym typeface="Arial"/>
            </a:endParaRPr>
          </a:p>
        </p:txBody>
      </p:sp>
      <p:sp>
        <p:nvSpPr>
          <p:cNvPr id="61" name="Google Shape;61;p6"/>
          <p:cNvSpPr txBox="1"/>
          <p:nvPr/>
        </p:nvSpPr>
        <p:spPr>
          <a:xfrm>
            <a:off x="527687" y="4832507"/>
            <a:ext cx="8277100" cy="923299"/>
          </a:xfrm>
          <a:prstGeom prst="rect">
            <a:avLst/>
          </a:prstGeom>
          <a:noFill/>
          <a:ln>
            <a:noFill/>
          </a:ln>
        </p:spPr>
        <p:txBody>
          <a:bodyPr spcFirstLastPara="1" wrap="square" lIns="91425" tIns="91425" rIns="91425" bIns="91425" anchor="t" anchorCtr="0">
            <a:noAutofit/>
          </a:bodyPr>
          <a:lstStyle/>
          <a:p>
            <a:pPr marL="381000" indent="-342900">
              <a:buClr>
                <a:schemeClr val="dk1"/>
              </a:buClr>
              <a:buSzPct val="100000"/>
              <a:buFont typeface="Arial" panose="020B0604020202020204" pitchFamily="34" charset="0"/>
              <a:buChar char="•"/>
            </a:pPr>
            <a:r>
              <a:rPr lang="ru-RU" sz="2400" dirty="0"/>
              <a:t>Эта лекция: краткое введение в алгоритмический анализ! Цель: максимальная эффективность и экономия ресурсов</a:t>
            </a:r>
            <a:endParaRPr sz="24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0070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animEffect transition="in" filter="fade">
                                      <p:cBhvr>
                                        <p:cTn id="7" dur="500"/>
                                        <p:tgtEl>
                                          <p:spTgt spid="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xEl>
                                              <p:pRg st="1" end="1"/>
                                            </p:txEl>
                                          </p:spTgt>
                                        </p:tgtEl>
                                        <p:attrNameLst>
                                          <p:attrName>style.visibility</p:attrName>
                                        </p:attrNameLst>
                                      </p:cBhvr>
                                      <p:to>
                                        <p:strVal val="visible"/>
                                      </p:to>
                                    </p:set>
                                    <p:animEffect transition="in" filter="fade">
                                      <p:cBhvr>
                                        <p:cTn id="12" dur="500"/>
                                        <p:tgtEl>
                                          <p:spTgt spid="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
                                            <p:txEl>
                                              <p:pRg st="2" end="2"/>
                                            </p:txEl>
                                          </p:spTgt>
                                        </p:tgtEl>
                                        <p:attrNameLst>
                                          <p:attrName>style.visibility</p:attrName>
                                        </p:attrNameLst>
                                      </p:cBhvr>
                                      <p:to>
                                        <p:strVal val="visible"/>
                                      </p:to>
                                    </p:set>
                                    <p:animEffect transition="in" filter="fade">
                                      <p:cBhvr>
                                        <p:cTn id="17" dur="500"/>
                                        <p:tgtEl>
                                          <p:spTgt spid="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
                                            <p:txEl>
                                              <p:pRg st="3" end="3"/>
                                            </p:txEl>
                                          </p:spTgt>
                                        </p:tgtEl>
                                        <p:attrNameLst>
                                          <p:attrName>style.visibility</p:attrName>
                                        </p:attrNameLst>
                                      </p:cBhvr>
                                      <p:to>
                                        <p:strVal val="visible"/>
                                      </p:to>
                                    </p:set>
                                    <p:animEffect transition="in" filter="fade">
                                      <p:cBhvr>
                                        <p:cTn id="22" dur="500"/>
                                        <p:tgtEl>
                                          <p:spTgt spid="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
                                            <p:txEl>
                                              <p:pRg st="4" end="4"/>
                                            </p:txEl>
                                          </p:spTgt>
                                        </p:tgtEl>
                                        <p:attrNameLst>
                                          <p:attrName>style.visibility</p:attrName>
                                        </p:attrNameLst>
                                      </p:cBhvr>
                                      <p:to>
                                        <p:strVal val="visible"/>
                                      </p:to>
                                    </p:set>
                                    <p:animEffect transition="in" filter="fade">
                                      <p:cBhvr>
                                        <p:cTn id="27" dur="500"/>
                                        <p:tgtEl>
                                          <p:spTgt spid="5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
                                            <p:txEl>
                                              <p:pRg st="5" end="5"/>
                                            </p:txEl>
                                          </p:spTgt>
                                        </p:tgtEl>
                                        <p:attrNameLst>
                                          <p:attrName>style.visibility</p:attrName>
                                        </p:attrNameLst>
                                      </p:cBhvr>
                                      <p:to>
                                        <p:strVal val="visible"/>
                                      </p:to>
                                    </p:set>
                                    <p:animEffect transition="in" filter="fade">
                                      <p:cBhvr>
                                        <p:cTn id="32" dur="500"/>
                                        <p:tgtEl>
                                          <p:spTgt spid="5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
                                            <p:txEl>
                                              <p:pRg st="6" end="6"/>
                                            </p:txEl>
                                          </p:spTgt>
                                        </p:tgtEl>
                                        <p:attrNameLst>
                                          <p:attrName>style.visibility</p:attrName>
                                        </p:attrNameLst>
                                      </p:cBhvr>
                                      <p:to>
                                        <p:strVal val="visible"/>
                                      </p:to>
                                    </p:set>
                                    <p:animEffect transition="in" filter="fade">
                                      <p:cBhvr>
                                        <p:cTn id="37" dur="500"/>
                                        <p:tgtEl>
                                          <p:spTgt spid="5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1">
                                            <p:txEl>
                                              <p:pRg st="0" end="0"/>
                                            </p:txEl>
                                          </p:spTgt>
                                        </p:tgtEl>
                                        <p:attrNameLst>
                                          <p:attrName>style.visibility</p:attrName>
                                        </p:attrNameLst>
                                      </p:cBhvr>
                                      <p:to>
                                        <p:strVal val="visible"/>
                                      </p:to>
                                    </p:set>
                                    <p:animEffect transition="in" filter="fade">
                                      <p:cBhvr>
                                        <p:cTn id="42" dur="5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9D4F2C76-4AD8-CB42-87FD-0113441042B7}"/>
              </a:ext>
            </a:extLst>
          </p:cNvPr>
          <p:cNvSpPr>
            <a:spLocks noGrp="1"/>
          </p:cNvSpPr>
          <p:nvPr>
            <p:ph type="title"/>
          </p:nvPr>
        </p:nvSpPr>
        <p:spPr bwMode="auto">
          <a:xfrm>
            <a:off x="276225" y="274638"/>
            <a:ext cx="8410575" cy="6302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TR" sz="3200" b="1">
                <a:ea typeface="ＭＳ Ｐゴシック" panose="020B0600070205080204" pitchFamily="34" charset="-128"/>
              </a:rPr>
              <a:t>Деревья для представления выражений и управл. конструкций </a:t>
            </a:r>
            <a:endParaRPr lang="en-US" altLang="ru-TR" sz="3200" b="1">
              <a:ea typeface="ＭＳ Ｐゴシック" panose="020B0600070205080204" pitchFamily="34" charset="-128"/>
            </a:endParaRPr>
          </a:p>
        </p:txBody>
      </p:sp>
      <p:sp>
        <p:nvSpPr>
          <p:cNvPr id="5" name="Content Placeholder 4">
            <a:extLst>
              <a:ext uri="{FF2B5EF4-FFF2-40B4-BE49-F238E27FC236}">
                <a16:creationId xmlns:a16="http://schemas.microsoft.com/office/drawing/2014/main" id="{938136EE-A007-A645-891A-32AE862FC3D6}"/>
              </a:ext>
            </a:extLst>
          </p:cNvPr>
          <p:cNvSpPr>
            <a:spLocks noGrp="1"/>
          </p:cNvSpPr>
          <p:nvPr>
            <p:ph idx="1"/>
          </p:nvPr>
        </p:nvSpPr>
        <p:spPr bwMode="auto">
          <a:xfrm>
            <a:off x="577850" y="1584325"/>
            <a:ext cx="3735388" cy="4451350"/>
          </a:xfrm>
          <a:gradFill rotWithShape="1">
            <a:gsLst>
              <a:gs pos="0">
                <a:srgbClr val="E9E9F7"/>
              </a:gs>
              <a:gs pos="64999">
                <a:srgbClr val="C5C5E9"/>
              </a:gs>
              <a:gs pos="100000">
                <a:srgbClr val="ACACE1"/>
              </a:gs>
            </a:gsLst>
            <a:lin ang="5400000" scaled="1"/>
          </a:gradFill>
          <a:ln>
            <a:solidFill>
              <a:srgbClr val="292989"/>
            </a:solidFill>
            <a:miter lim="800000"/>
            <a:headEnd/>
            <a:tailEnd/>
          </a:ln>
          <a:effectLst>
            <a:outerShdw blurRad="40000" dist="20000" dir="5400000" rotWithShape="0">
              <a:srgbClr val="808080">
                <a:alpha val="37999"/>
              </a:srgbClr>
            </a:outerShdw>
          </a:effectLst>
        </p:spPr>
        <p:txBody>
          <a:bodyPr vert="horz" wrap="square" lIns="91440" tIns="45720" rIns="91440" bIns="45720" numCol="1" anchor="t" anchorCtr="0" compatLnSpc="1">
            <a:prstTxWarp prst="textNoShape">
              <a:avLst/>
            </a:prstTxWarp>
          </a:bodyPr>
          <a:lstStyle/>
          <a:p>
            <a:r>
              <a:rPr lang="ru-RU" altLang="ru-TR" sz="2400">
                <a:solidFill>
                  <a:srgbClr val="000000"/>
                </a:solidFill>
                <a:ea typeface="ＭＳ Ｐゴシック" panose="020B0600070205080204" pitchFamily="34" charset="-128"/>
              </a:rPr>
              <a:t>Примеры </a:t>
            </a:r>
            <a:r>
              <a:rPr lang="ru-RU" altLang="ru-TR" sz="2400" b="1">
                <a:solidFill>
                  <a:srgbClr val="000000"/>
                </a:solidFill>
                <a:ea typeface="ＭＳ Ｐゴシック" panose="020B0600070205080204" pitchFamily="34" charset="-128"/>
              </a:rPr>
              <a:t>управл. конструкций </a:t>
            </a:r>
            <a:endParaRPr lang="en-US" altLang="ru-TR" sz="2400" b="1">
              <a:solidFill>
                <a:srgbClr val="000000"/>
              </a:solidFill>
              <a:ea typeface="ＭＳ Ｐゴシック" panose="020B0600070205080204" pitchFamily="34" charset="-128"/>
            </a:endParaRPr>
          </a:p>
          <a:p>
            <a:endParaRPr lang="ru-RU" altLang="ru-TR" sz="2400">
              <a:solidFill>
                <a:srgbClr val="000000"/>
              </a:solidFill>
              <a:ea typeface="ＭＳ Ｐゴシック" panose="020B0600070205080204" pitchFamily="34" charset="-128"/>
            </a:endParaRPr>
          </a:p>
          <a:p>
            <a:pPr>
              <a:buFontTx/>
              <a:buNone/>
            </a:pPr>
            <a:r>
              <a:rPr lang="en-US" altLang="ru-TR" sz="2400">
                <a:solidFill>
                  <a:schemeClr val="accent2"/>
                </a:solidFill>
                <a:latin typeface="Trebuchet MS" panose="020B0703020202090204" pitchFamily="34" charset="0"/>
                <a:ea typeface="ＭＳ Ｐゴシック" panose="020B0600070205080204" pitchFamily="34" charset="-128"/>
              </a:rPr>
              <a:t>while (n &gt;= 1) {</a:t>
            </a:r>
            <a:br>
              <a:rPr lang="en-US" altLang="ru-TR" sz="2400">
                <a:solidFill>
                  <a:schemeClr val="accent2"/>
                </a:solidFill>
                <a:latin typeface="Trebuchet MS" panose="020B0703020202090204" pitchFamily="34" charset="0"/>
                <a:ea typeface="ＭＳ Ｐゴシック" panose="020B0600070205080204" pitchFamily="34" charset="-128"/>
              </a:rPr>
            </a:br>
            <a:r>
              <a:rPr lang="en-US" altLang="ru-TR" sz="2400">
                <a:solidFill>
                  <a:schemeClr val="accent2"/>
                </a:solidFill>
                <a:latin typeface="Trebuchet MS" panose="020B0703020202090204" pitchFamily="34" charset="0"/>
                <a:ea typeface="ＭＳ Ｐゴシック" panose="020B0600070205080204" pitchFamily="34" charset="-128"/>
              </a:rPr>
              <a:t>     exp = x * exp;</a:t>
            </a:r>
            <a:br>
              <a:rPr lang="en-US" altLang="ru-TR" sz="2400">
                <a:solidFill>
                  <a:schemeClr val="accent2"/>
                </a:solidFill>
                <a:latin typeface="Trebuchet MS" panose="020B0703020202090204" pitchFamily="34" charset="0"/>
                <a:ea typeface="ＭＳ Ｐゴシック" panose="020B0600070205080204" pitchFamily="34" charset="-128"/>
              </a:rPr>
            </a:br>
            <a:r>
              <a:rPr lang="en-US" altLang="ru-TR" sz="2400">
                <a:solidFill>
                  <a:schemeClr val="accent2"/>
                </a:solidFill>
                <a:latin typeface="Trebuchet MS" panose="020B0703020202090204" pitchFamily="34" charset="0"/>
                <a:ea typeface="ＭＳ Ｐゴシック" panose="020B0600070205080204" pitchFamily="34" charset="-128"/>
              </a:rPr>
              <a:t>     n--;</a:t>
            </a:r>
            <a:br>
              <a:rPr lang="en-US" altLang="ru-TR" sz="2400">
                <a:solidFill>
                  <a:schemeClr val="accent2"/>
                </a:solidFill>
                <a:latin typeface="Trebuchet MS" panose="020B0703020202090204" pitchFamily="34" charset="0"/>
                <a:ea typeface="ＭＳ Ｐゴシック" panose="020B0600070205080204" pitchFamily="34" charset="-128"/>
              </a:rPr>
            </a:br>
            <a:r>
              <a:rPr lang="en-US" altLang="ru-TR" sz="2400">
                <a:solidFill>
                  <a:schemeClr val="accent2"/>
                </a:solidFill>
                <a:latin typeface="Trebuchet MS" panose="020B0703020202090204" pitchFamily="34" charset="0"/>
                <a:ea typeface="ＭＳ Ｐゴシック" panose="020B0600070205080204" pitchFamily="34" charset="-128"/>
              </a:rPr>
              <a:t>}</a:t>
            </a:r>
          </a:p>
          <a:p>
            <a:endParaRPr lang="ru-RU" altLang="ru-TR" sz="2400">
              <a:solidFill>
                <a:srgbClr val="000000"/>
              </a:solidFill>
              <a:ea typeface="ＭＳ Ｐゴシック" panose="020B0600070205080204" pitchFamily="34" charset="-128"/>
            </a:endParaRPr>
          </a:p>
          <a:p>
            <a:endParaRPr lang="en-US" altLang="ru-TR" sz="2400">
              <a:solidFill>
                <a:srgbClr val="000000"/>
              </a:solidFill>
              <a:ea typeface="ＭＳ Ｐゴシック" panose="020B0600070205080204" pitchFamily="34" charset="-128"/>
            </a:endParaRPr>
          </a:p>
        </p:txBody>
      </p:sp>
      <p:grpSp>
        <p:nvGrpSpPr>
          <p:cNvPr id="79" name="Group 47">
            <a:extLst>
              <a:ext uri="{FF2B5EF4-FFF2-40B4-BE49-F238E27FC236}">
                <a16:creationId xmlns:a16="http://schemas.microsoft.com/office/drawing/2014/main" id="{1600864D-9220-1844-B90E-AA0A5D16624D}"/>
              </a:ext>
            </a:extLst>
          </p:cNvPr>
          <p:cNvGrpSpPr>
            <a:grpSpLocks/>
          </p:cNvGrpSpPr>
          <p:nvPr/>
        </p:nvGrpSpPr>
        <p:grpSpPr bwMode="auto">
          <a:xfrm>
            <a:off x="990600" y="3124200"/>
            <a:ext cx="2286000" cy="2436813"/>
            <a:chOff x="624" y="2113"/>
            <a:chExt cx="1440" cy="1535"/>
          </a:xfrm>
        </p:grpSpPr>
        <p:sp>
          <p:nvSpPr>
            <p:cNvPr id="52259" name="Text Box 5">
              <a:extLst>
                <a:ext uri="{FF2B5EF4-FFF2-40B4-BE49-F238E27FC236}">
                  <a16:creationId xmlns:a16="http://schemas.microsoft.com/office/drawing/2014/main" id="{74063C5A-68E3-614F-B1EB-101120DA23EF}"/>
                </a:ext>
              </a:extLst>
            </p:cNvPr>
            <p:cNvSpPr txBox="1">
              <a:spLocks noChangeArrowheads="1"/>
            </p:cNvSpPr>
            <p:nvPr/>
          </p:nvSpPr>
          <p:spPr bwMode="auto">
            <a:xfrm>
              <a:off x="1007" y="2113"/>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Trebuchet MS" panose="020B0703020202090204" pitchFamily="34" charset="0"/>
                </a:rPr>
                <a:t>while</a:t>
              </a:r>
            </a:p>
          </p:txBody>
        </p:sp>
        <p:sp>
          <p:nvSpPr>
            <p:cNvPr id="52260" name="Text Box 7">
              <a:extLst>
                <a:ext uri="{FF2B5EF4-FFF2-40B4-BE49-F238E27FC236}">
                  <a16:creationId xmlns:a16="http://schemas.microsoft.com/office/drawing/2014/main" id="{BDA85413-1E5C-F549-A87B-59225E18C11D}"/>
                </a:ext>
              </a:extLst>
            </p:cNvPr>
            <p:cNvSpPr txBox="1">
              <a:spLocks noChangeArrowheads="1"/>
            </p:cNvSpPr>
            <p:nvPr/>
          </p:nvSpPr>
          <p:spPr bwMode="auto">
            <a:xfrm>
              <a:off x="720" y="2400"/>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Trebuchet MS" panose="020B0703020202090204" pitchFamily="34" charset="0"/>
                </a:rPr>
                <a:t>&gt;=</a:t>
              </a:r>
            </a:p>
          </p:txBody>
        </p:sp>
        <p:sp>
          <p:nvSpPr>
            <p:cNvPr id="52261" name="Text Box 8">
              <a:extLst>
                <a:ext uri="{FF2B5EF4-FFF2-40B4-BE49-F238E27FC236}">
                  <a16:creationId xmlns:a16="http://schemas.microsoft.com/office/drawing/2014/main" id="{75436FEE-D3A2-BB4C-B493-DA660D8B9052}"/>
                </a:ext>
              </a:extLst>
            </p:cNvPr>
            <p:cNvSpPr txBox="1">
              <a:spLocks noChangeArrowheads="1"/>
            </p:cNvSpPr>
            <p:nvPr/>
          </p:nvSpPr>
          <p:spPr bwMode="auto">
            <a:xfrm>
              <a:off x="624" y="273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Trebuchet MS" panose="020B0703020202090204" pitchFamily="34" charset="0"/>
                </a:rPr>
                <a:t>n</a:t>
              </a:r>
            </a:p>
          </p:txBody>
        </p:sp>
        <p:sp>
          <p:nvSpPr>
            <p:cNvPr id="52262" name="Text Box 9">
              <a:extLst>
                <a:ext uri="{FF2B5EF4-FFF2-40B4-BE49-F238E27FC236}">
                  <a16:creationId xmlns:a16="http://schemas.microsoft.com/office/drawing/2014/main" id="{4E5A7D4B-0567-AF40-B194-89E6B6407BC6}"/>
                </a:ext>
              </a:extLst>
            </p:cNvPr>
            <p:cNvSpPr txBox="1">
              <a:spLocks noChangeArrowheads="1"/>
            </p:cNvSpPr>
            <p:nvPr/>
          </p:nvSpPr>
          <p:spPr bwMode="auto">
            <a:xfrm>
              <a:off x="912" y="2736"/>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Trebuchet MS" panose="020B0703020202090204" pitchFamily="34" charset="0"/>
                </a:rPr>
                <a:t>1</a:t>
              </a:r>
            </a:p>
          </p:txBody>
        </p:sp>
        <p:sp>
          <p:nvSpPr>
            <p:cNvPr id="52263" name="Text Box 10">
              <a:extLst>
                <a:ext uri="{FF2B5EF4-FFF2-40B4-BE49-F238E27FC236}">
                  <a16:creationId xmlns:a16="http://schemas.microsoft.com/office/drawing/2014/main" id="{5FB763C3-D4C9-B54A-8E84-DBEC017EC2A6}"/>
                </a:ext>
              </a:extLst>
            </p:cNvPr>
            <p:cNvSpPr txBox="1">
              <a:spLocks noChangeArrowheads="1"/>
            </p:cNvSpPr>
            <p:nvPr/>
          </p:nvSpPr>
          <p:spPr bwMode="auto">
            <a:xfrm>
              <a:off x="1104" y="3072"/>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Trebuchet MS" panose="020B0703020202090204" pitchFamily="34" charset="0"/>
                </a:rPr>
                <a:t>exp</a:t>
              </a:r>
            </a:p>
          </p:txBody>
        </p:sp>
        <p:sp>
          <p:nvSpPr>
            <p:cNvPr id="52264" name="Text Box 12">
              <a:extLst>
                <a:ext uri="{FF2B5EF4-FFF2-40B4-BE49-F238E27FC236}">
                  <a16:creationId xmlns:a16="http://schemas.microsoft.com/office/drawing/2014/main" id="{8712DCDD-B141-F44F-A705-3031F5BD64F9}"/>
                </a:ext>
              </a:extLst>
            </p:cNvPr>
            <p:cNvSpPr txBox="1">
              <a:spLocks noChangeArrowheads="1"/>
            </p:cNvSpPr>
            <p:nvPr/>
          </p:nvSpPr>
          <p:spPr bwMode="auto">
            <a:xfrm>
              <a:off x="1584" y="3398"/>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Trebuchet MS" panose="020B0703020202090204" pitchFamily="34" charset="0"/>
                </a:rPr>
                <a:t>exp</a:t>
              </a:r>
            </a:p>
          </p:txBody>
        </p:sp>
        <p:sp>
          <p:nvSpPr>
            <p:cNvPr id="52265" name="Text Box 13">
              <a:extLst>
                <a:ext uri="{FF2B5EF4-FFF2-40B4-BE49-F238E27FC236}">
                  <a16:creationId xmlns:a16="http://schemas.microsoft.com/office/drawing/2014/main" id="{FF970C2C-59CA-FF49-AB53-D893717424C5}"/>
                </a:ext>
              </a:extLst>
            </p:cNvPr>
            <p:cNvSpPr txBox="1">
              <a:spLocks noChangeArrowheads="1"/>
            </p:cNvSpPr>
            <p:nvPr/>
          </p:nvSpPr>
          <p:spPr bwMode="auto">
            <a:xfrm>
              <a:off x="1536" y="3120"/>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Trebuchet MS" panose="020B0703020202090204" pitchFamily="34" charset="0"/>
                </a:rPr>
                <a:t>*</a:t>
              </a:r>
            </a:p>
          </p:txBody>
        </p:sp>
        <p:sp>
          <p:nvSpPr>
            <p:cNvPr id="52266" name="Text Box 14">
              <a:extLst>
                <a:ext uri="{FF2B5EF4-FFF2-40B4-BE49-F238E27FC236}">
                  <a16:creationId xmlns:a16="http://schemas.microsoft.com/office/drawing/2014/main" id="{9394C4D4-D822-E64C-ABED-62A5267CB583}"/>
                </a:ext>
              </a:extLst>
            </p:cNvPr>
            <p:cNvSpPr txBox="1">
              <a:spLocks noChangeArrowheads="1"/>
            </p:cNvSpPr>
            <p:nvPr/>
          </p:nvSpPr>
          <p:spPr bwMode="auto">
            <a:xfrm>
              <a:off x="1344" y="273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Trebuchet MS" panose="020B0703020202090204" pitchFamily="34" charset="0"/>
                </a:rPr>
                <a:t>=</a:t>
              </a:r>
            </a:p>
          </p:txBody>
        </p:sp>
        <p:sp>
          <p:nvSpPr>
            <p:cNvPr id="52267" name="Text Box 15">
              <a:extLst>
                <a:ext uri="{FF2B5EF4-FFF2-40B4-BE49-F238E27FC236}">
                  <a16:creationId xmlns:a16="http://schemas.microsoft.com/office/drawing/2014/main" id="{49CCB328-70E5-CB44-A25E-8F19B09ABA14}"/>
                </a:ext>
              </a:extLst>
            </p:cNvPr>
            <p:cNvSpPr txBox="1">
              <a:spLocks noChangeArrowheads="1"/>
            </p:cNvSpPr>
            <p:nvPr/>
          </p:nvSpPr>
          <p:spPr bwMode="auto">
            <a:xfrm>
              <a:off x="1824" y="307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Trebuchet MS" panose="020B0703020202090204" pitchFamily="34" charset="0"/>
                </a:rPr>
                <a:t>n</a:t>
              </a:r>
            </a:p>
          </p:txBody>
        </p:sp>
        <p:sp>
          <p:nvSpPr>
            <p:cNvPr id="52268" name="Text Box 16">
              <a:extLst>
                <a:ext uri="{FF2B5EF4-FFF2-40B4-BE49-F238E27FC236}">
                  <a16:creationId xmlns:a16="http://schemas.microsoft.com/office/drawing/2014/main" id="{DEE1B19B-3C1F-ED4F-B55E-23F3BB881F51}"/>
                </a:ext>
              </a:extLst>
            </p:cNvPr>
            <p:cNvSpPr txBox="1">
              <a:spLocks noChangeArrowheads="1"/>
            </p:cNvSpPr>
            <p:nvPr/>
          </p:nvSpPr>
          <p:spPr bwMode="auto">
            <a:xfrm>
              <a:off x="1824" y="273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Trebuchet MS" panose="020B0703020202090204" pitchFamily="34" charset="0"/>
                </a:rPr>
                <a:t>--</a:t>
              </a:r>
            </a:p>
          </p:txBody>
        </p:sp>
        <p:sp>
          <p:nvSpPr>
            <p:cNvPr id="52269" name="Text Box 17">
              <a:extLst>
                <a:ext uri="{FF2B5EF4-FFF2-40B4-BE49-F238E27FC236}">
                  <a16:creationId xmlns:a16="http://schemas.microsoft.com/office/drawing/2014/main" id="{2D56BCD7-9749-F74F-9B6C-D5885937B17F}"/>
                </a:ext>
              </a:extLst>
            </p:cNvPr>
            <p:cNvSpPr txBox="1">
              <a:spLocks noChangeArrowheads="1"/>
            </p:cNvSpPr>
            <p:nvPr/>
          </p:nvSpPr>
          <p:spPr bwMode="auto">
            <a:xfrm>
              <a:off x="1296" y="3398"/>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Trebuchet MS" panose="020B0703020202090204" pitchFamily="34" charset="0"/>
                </a:rPr>
                <a:t>x</a:t>
              </a:r>
            </a:p>
          </p:txBody>
        </p:sp>
        <p:sp>
          <p:nvSpPr>
            <p:cNvPr id="52270" name="Text Box 18">
              <a:extLst>
                <a:ext uri="{FF2B5EF4-FFF2-40B4-BE49-F238E27FC236}">
                  <a16:creationId xmlns:a16="http://schemas.microsoft.com/office/drawing/2014/main" id="{F6062AAD-F8AA-4B4B-96AF-DDA9C74800C4}"/>
                </a:ext>
              </a:extLst>
            </p:cNvPr>
            <p:cNvSpPr txBox="1">
              <a:spLocks noChangeArrowheads="1"/>
            </p:cNvSpPr>
            <p:nvPr/>
          </p:nvSpPr>
          <p:spPr bwMode="auto">
            <a:xfrm>
              <a:off x="1584" y="240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Trebuchet MS" panose="020B0703020202090204" pitchFamily="34" charset="0"/>
                </a:rPr>
                <a:t>;</a:t>
              </a:r>
            </a:p>
          </p:txBody>
        </p:sp>
        <p:sp>
          <p:nvSpPr>
            <p:cNvPr id="52271" name="Line 19">
              <a:extLst>
                <a:ext uri="{FF2B5EF4-FFF2-40B4-BE49-F238E27FC236}">
                  <a16:creationId xmlns:a16="http://schemas.microsoft.com/office/drawing/2014/main" id="{3ACDD437-1F05-B949-A1E4-268C4F022817}"/>
                </a:ext>
              </a:extLst>
            </p:cNvPr>
            <p:cNvSpPr>
              <a:spLocks noChangeShapeType="1"/>
            </p:cNvSpPr>
            <p:nvPr/>
          </p:nvSpPr>
          <p:spPr bwMode="auto">
            <a:xfrm flipH="1">
              <a:off x="960" y="2304"/>
              <a:ext cx="192"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ru-TR"/>
            </a:p>
          </p:txBody>
        </p:sp>
        <p:sp>
          <p:nvSpPr>
            <p:cNvPr id="52272" name="Line 20">
              <a:extLst>
                <a:ext uri="{FF2B5EF4-FFF2-40B4-BE49-F238E27FC236}">
                  <a16:creationId xmlns:a16="http://schemas.microsoft.com/office/drawing/2014/main" id="{5259EFFB-19D2-0747-95D8-957933103192}"/>
                </a:ext>
              </a:extLst>
            </p:cNvPr>
            <p:cNvSpPr>
              <a:spLocks noChangeShapeType="1"/>
            </p:cNvSpPr>
            <p:nvPr/>
          </p:nvSpPr>
          <p:spPr bwMode="auto">
            <a:xfrm>
              <a:off x="1344" y="2304"/>
              <a:ext cx="240"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ru-TR"/>
            </a:p>
          </p:txBody>
        </p:sp>
        <p:sp>
          <p:nvSpPr>
            <p:cNvPr id="52273" name="Line 30">
              <a:extLst>
                <a:ext uri="{FF2B5EF4-FFF2-40B4-BE49-F238E27FC236}">
                  <a16:creationId xmlns:a16="http://schemas.microsoft.com/office/drawing/2014/main" id="{F3AB3A8C-547F-7142-9539-81358ED991D4}"/>
                </a:ext>
              </a:extLst>
            </p:cNvPr>
            <p:cNvSpPr>
              <a:spLocks noChangeShapeType="1"/>
            </p:cNvSpPr>
            <p:nvPr/>
          </p:nvSpPr>
          <p:spPr bwMode="auto">
            <a:xfrm flipH="1">
              <a:off x="720" y="2592"/>
              <a:ext cx="96"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ru-TR"/>
            </a:p>
          </p:txBody>
        </p:sp>
        <p:sp>
          <p:nvSpPr>
            <p:cNvPr id="52274" name="Line 31">
              <a:extLst>
                <a:ext uri="{FF2B5EF4-FFF2-40B4-BE49-F238E27FC236}">
                  <a16:creationId xmlns:a16="http://schemas.microsoft.com/office/drawing/2014/main" id="{87C0B109-324F-0B41-8709-B9889E4536FC}"/>
                </a:ext>
              </a:extLst>
            </p:cNvPr>
            <p:cNvSpPr>
              <a:spLocks noChangeShapeType="1"/>
            </p:cNvSpPr>
            <p:nvPr/>
          </p:nvSpPr>
          <p:spPr bwMode="auto">
            <a:xfrm>
              <a:off x="912" y="2592"/>
              <a:ext cx="96"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ru-TR"/>
            </a:p>
          </p:txBody>
        </p:sp>
        <p:sp>
          <p:nvSpPr>
            <p:cNvPr id="52275" name="Line 32">
              <a:extLst>
                <a:ext uri="{FF2B5EF4-FFF2-40B4-BE49-F238E27FC236}">
                  <a16:creationId xmlns:a16="http://schemas.microsoft.com/office/drawing/2014/main" id="{E644DC07-731A-3741-81F3-0B086A36F40E}"/>
                </a:ext>
              </a:extLst>
            </p:cNvPr>
            <p:cNvSpPr>
              <a:spLocks noChangeShapeType="1"/>
            </p:cNvSpPr>
            <p:nvPr/>
          </p:nvSpPr>
          <p:spPr bwMode="auto">
            <a:xfrm flipH="1">
              <a:off x="1488" y="2640"/>
              <a:ext cx="144"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ru-TR"/>
            </a:p>
          </p:txBody>
        </p:sp>
        <p:sp>
          <p:nvSpPr>
            <p:cNvPr id="52276" name="Line 33">
              <a:extLst>
                <a:ext uri="{FF2B5EF4-FFF2-40B4-BE49-F238E27FC236}">
                  <a16:creationId xmlns:a16="http://schemas.microsoft.com/office/drawing/2014/main" id="{1BB072BC-115A-E945-BA1F-8186BB97D5E5}"/>
                </a:ext>
              </a:extLst>
            </p:cNvPr>
            <p:cNvSpPr>
              <a:spLocks noChangeShapeType="1"/>
            </p:cNvSpPr>
            <p:nvPr/>
          </p:nvSpPr>
          <p:spPr bwMode="auto">
            <a:xfrm>
              <a:off x="1728" y="2640"/>
              <a:ext cx="144"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ru-TR"/>
            </a:p>
          </p:txBody>
        </p:sp>
        <p:sp>
          <p:nvSpPr>
            <p:cNvPr id="52277" name="Line 34">
              <a:extLst>
                <a:ext uri="{FF2B5EF4-FFF2-40B4-BE49-F238E27FC236}">
                  <a16:creationId xmlns:a16="http://schemas.microsoft.com/office/drawing/2014/main" id="{B4AF9BC1-6CF1-6C40-A19D-40429317ED7B}"/>
                </a:ext>
              </a:extLst>
            </p:cNvPr>
            <p:cNvSpPr>
              <a:spLocks noChangeShapeType="1"/>
            </p:cNvSpPr>
            <p:nvPr/>
          </p:nvSpPr>
          <p:spPr bwMode="auto">
            <a:xfrm flipH="1">
              <a:off x="1296" y="2928"/>
              <a:ext cx="96"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ru-TR"/>
            </a:p>
          </p:txBody>
        </p:sp>
        <p:sp>
          <p:nvSpPr>
            <p:cNvPr id="52278" name="Line 35">
              <a:extLst>
                <a:ext uri="{FF2B5EF4-FFF2-40B4-BE49-F238E27FC236}">
                  <a16:creationId xmlns:a16="http://schemas.microsoft.com/office/drawing/2014/main" id="{28267C1B-F154-7B4B-8B1B-C05B82100C51}"/>
                </a:ext>
              </a:extLst>
            </p:cNvPr>
            <p:cNvSpPr>
              <a:spLocks noChangeShapeType="1"/>
            </p:cNvSpPr>
            <p:nvPr/>
          </p:nvSpPr>
          <p:spPr bwMode="auto">
            <a:xfrm>
              <a:off x="1488" y="2928"/>
              <a:ext cx="96"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ru-TR"/>
            </a:p>
          </p:txBody>
        </p:sp>
        <p:sp>
          <p:nvSpPr>
            <p:cNvPr id="52279" name="Line 36">
              <a:extLst>
                <a:ext uri="{FF2B5EF4-FFF2-40B4-BE49-F238E27FC236}">
                  <a16:creationId xmlns:a16="http://schemas.microsoft.com/office/drawing/2014/main" id="{35148C22-6F43-9344-9CD8-CE308C3BDEFA}"/>
                </a:ext>
              </a:extLst>
            </p:cNvPr>
            <p:cNvSpPr>
              <a:spLocks noChangeShapeType="1"/>
            </p:cNvSpPr>
            <p:nvPr/>
          </p:nvSpPr>
          <p:spPr bwMode="auto">
            <a:xfrm flipH="1">
              <a:off x="1440" y="3264"/>
              <a:ext cx="144"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ru-TR"/>
            </a:p>
          </p:txBody>
        </p:sp>
        <p:sp>
          <p:nvSpPr>
            <p:cNvPr id="52280" name="Line 37">
              <a:extLst>
                <a:ext uri="{FF2B5EF4-FFF2-40B4-BE49-F238E27FC236}">
                  <a16:creationId xmlns:a16="http://schemas.microsoft.com/office/drawing/2014/main" id="{E25812E0-C6C6-6A49-8F90-3BD12BE510CA}"/>
                </a:ext>
              </a:extLst>
            </p:cNvPr>
            <p:cNvSpPr>
              <a:spLocks noChangeShapeType="1"/>
            </p:cNvSpPr>
            <p:nvPr/>
          </p:nvSpPr>
          <p:spPr bwMode="auto">
            <a:xfrm>
              <a:off x="1632" y="3264"/>
              <a:ext cx="96"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ru-TR"/>
            </a:p>
          </p:txBody>
        </p:sp>
        <p:sp>
          <p:nvSpPr>
            <p:cNvPr id="52281" name="Line 38">
              <a:extLst>
                <a:ext uri="{FF2B5EF4-FFF2-40B4-BE49-F238E27FC236}">
                  <a16:creationId xmlns:a16="http://schemas.microsoft.com/office/drawing/2014/main" id="{31815DAA-E4D2-AF47-AFAB-BBFB61F6DB7B}"/>
                </a:ext>
              </a:extLst>
            </p:cNvPr>
            <p:cNvSpPr>
              <a:spLocks noChangeShapeType="1"/>
            </p:cNvSpPr>
            <p:nvPr/>
          </p:nvSpPr>
          <p:spPr bwMode="auto">
            <a:xfrm>
              <a:off x="1920" y="2928"/>
              <a:ext cx="0"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ru-TR"/>
            </a:p>
          </p:txBody>
        </p:sp>
      </p:grpSp>
      <p:sp>
        <p:nvSpPr>
          <p:cNvPr id="52228" name="Rectangle 3">
            <a:extLst>
              <a:ext uri="{FF2B5EF4-FFF2-40B4-BE49-F238E27FC236}">
                <a16:creationId xmlns:a16="http://schemas.microsoft.com/office/drawing/2014/main" id="{E549F61F-F0E0-7845-93AD-DD0BCCB6E02A}"/>
              </a:ext>
            </a:extLst>
          </p:cNvPr>
          <p:cNvSpPr>
            <a:spLocks noChangeArrowheads="1"/>
          </p:cNvSpPr>
          <p:nvPr/>
        </p:nvSpPr>
        <p:spPr bwMode="auto">
          <a:xfrm>
            <a:off x="4640263" y="1584325"/>
            <a:ext cx="3746500" cy="4451350"/>
          </a:xfrm>
          <a:prstGeom prst="rect">
            <a:avLst/>
          </a:prstGeom>
          <a:solidFill>
            <a:schemeClr val="accent1"/>
          </a:solidFill>
          <a:ln w="9525">
            <a:solidFill>
              <a:schemeClr val="tx1"/>
            </a:solidFill>
            <a:round/>
            <a:headEnd/>
            <a:tailEnd/>
          </a:ln>
        </p:spPr>
        <p:txBody>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buClr>
                <a:srgbClr val="FFFF99"/>
              </a:buClr>
              <a:buFontTx/>
              <a:buChar char=" "/>
            </a:pPr>
            <a:r>
              <a:rPr lang="en-US" altLang="ru-TR" sz="2000">
                <a:solidFill>
                  <a:schemeClr val="accent2"/>
                </a:solidFill>
                <a:latin typeface="Trebuchet MS" panose="020B0703020202090204" pitchFamily="34" charset="0"/>
              </a:rPr>
              <a:t>for (int i = 0; i &lt; n; i++)</a:t>
            </a:r>
            <a:br>
              <a:rPr lang="en-US" altLang="ru-TR" sz="2000">
                <a:solidFill>
                  <a:schemeClr val="accent2"/>
                </a:solidFill>
                <a:latin typeface="Trebuchet MS" panose="020B0703020202090204" pitchFamily="34" charset="0"/>
              </a:rPr>
            </a:br>
            <a:r>
              <a:rPr lang="en-US" altLang="ru-TR" sz="2000">
                <a:solidFill>
                  <a:schemeClr val="accent2"/>
                </a:solidFill>
                <a:latin typeface="Trebuchet MS" panose="020B0703020202090204" pitchFamily="34" charset="0"/>
              </a:rPr>
              <a:t>     a[i] = 0;</a:t>
            </a:r>
            <a:endParaRPr lang="ru-RU" altLang="ru-TR" sz="2000">
              <a:solidFill>
                <a:schemeClr val="accent2"/>
              </a:solidFill>
              <a:latin typeface="Trebuchet MS" panose="020B0703020202090204" pitchFamily="34" charset="0"/>
            </a:endParaRPr>
          </a:p>
          <a:p>
            <a:pPr eaLnBrk="1" hangingPunct="1">
              <a:buClr>
                <a:srgbClr val="FFFF99"/>
              </a:buClr>
              <a:buFontTx/>
              <a:buChar char=" "/>
            </a:pPr>
            <a:endParaRPr lang="ru-RU" altLang="ru-TR" sz="2000">
              <a:solidFill>
                <a:schemeClr val="accent2"/>
              </a:solidFill>
              <a:latin typeface="Trebuchet MS" panose="020B0703020202090204" pitchFamily="34" charset="0"/>
            </a:endParaRPr>
          </a:p>
          <a:p>
            <a:pPr eaLnBrk="1" hangingPunct="1">
              <a:buClr>
                <a:srgbClr val="FFFF99"/>
              </a:buClr>
              <a:buFontTx/>
              <a:buChar char=" "/>
            </a:pPr>
            <a:endParaRPr lang="en-US" altLang="ru-TR" sz="2000">
              <a:solidFill>
                <a:schemeClr val="accent2"/>
              </a:solidFill>
              <a:latin typeface="Trebuchet MS" panose="020B0703020202090204" pitchFamily="34" charset="0"/>
            </a:endParaRPr>
          </a:p>
        </p:txBody>
      </p:sp>
      <p:grpSp>
        <p:nvGrpSpPr>
          <p:cNvPr id="103" name="Group 75">
            <a:extLst>
              <a:ext uri="{FF2B5EF4-FFF2-40B4-BE49-F238E27FC236}">
                <a16:creationId xmlns:a16="http://schemas.microsoft.com/office/drawing/2014/main" id="{1546231B-89BF-0548-A467-1EEC4A91CEC7}"/>
              </a:ext>
            </a:extLst>
          </p:cNvPr>
          <p:cNvGrpSpPr>
            <a:grpSpLocks/>
          </p:cNvGrpSpPr>
          <p:nvPr/>
        </p:nvGrpSpPr>
        <p:grpSpPr bwMode="auto">
          <a:xfrm>
            <a:off x="5029200" y="2819400"/>
            <a:ext cx="3048000" cy="2225675"/>
            <a:chOff x="3168" y="1872"/>
            <a:chExt cx="1920" cy="1402"/>
          </a:xfrm>
        </p:grpSpPr>
        <p:sp>
          <p:nvSpPr>
            <p:cNvPr id="52230" name="Text Box 39">
              <a:extLst>
                <a:ext uri="{FF2B5EF4-FFF2-40B4-BE49-F238E27FC236}">
                  <a16:creationId xmlns:a16="http://schemas.microsoft.com/office/drawing/2014/main" id="{FA765AFB-6069-2E4C-89D9-1F9D5EEF9E1B}"/>
                </a:ext>
              </a:extLst>
            </p:cNvPr>
            <p:cNvSpPr txBox="1">
              <a:spLocks noChangeArrowheads="1"/>
            </p:cNvSpPr>
            <p:nvPr/>
          </p:nvSpPr>
          <p:spPr bwMode="auto">
            <a:xfrm>
              <a:off x="3984" y="1872"/>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Trebuchet MS" panose="020B0703020202090204" pitchFamily="34" charset="0"/>
                </a:rPr>
                <a:t>for</a:t>
              </a:r>
            </a:p>
          </p:txBody>
        </p:sp>
        <p:sp>
          <p:nvSpPr>
            <p:cNvPr id="52231" name="Text Box 40">
              <a:extLst>
                <a:ext uri="{FF2B5EF4-FFF2-40B4-BE49-F238E27FC236}">
                  <a16:creationId xmlns:a16="http://schemas.microsoft.com/office/drawing/2014/main" id="{424EC0AF-47F6-3B4D-89F3-ECF0B15FD793}"/>
                </a:ext>
              </a:extLst>
            </p:cNvPr>
            <p:cNvSpPr txBox="1">
              <a:spLocks noChangeArrowheads="1"/>
            </p:cNvSpPr>
            <p:nvPr/>
          </p:nvSpPr>
          <p:spPr bwMode="auto">
            <a:xfrm>
              <a:off x="4752" y="3014"/>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Trebuchet MS" panose="020B0703020202090204" pitchFamily="34" charset="0"/>
                </a:rPr>
                <a:t>i</a:t>
              </a:r>
            </a:p>
          </p:txBody>
        </p:sp>
        <p:sp>
          <p:nvSpPr>
            <p:cNvPr id="52232" name="Text Box 41">
              <a:extLst>
                <a:ext uri="{FF2B5EF4-FFF2-40B4-BE49-F238E27FC236}">
                  <a16:creationId xmlns:a16="http://schemas.microsoft.com/office/drawing/2014/main" id="{F7F8CA12-B096-3442-AD2D-C301E4DF8565}"/>
                </a:ext>
              </a:extLst>
            </p:cNvPr>
            <p:cNvSpPr txBox="1">
              <a:spLocks noChangeArrowheads="1"/>
            </p:cNvSpPr>
            <p:nvPr/>
          </p:nvSpPr>
          <p:spPr bwMode="auto">
            <a:xfrm>
              <a:off x="3168" y="2630"/>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Trebuchet MS" panose="020B0703020202090204" pitchFamily="34" charset="0"/>
                </a:rPr>
                <a:t>int</a:t>
              </a:r>
            </a:p>
          </p:txBody>
        </p:sp>
        <p:sp>
          <p:nvSpPr>
            <p:cNvPr id="52233" name="Text Box 42">
              <a:extLst>
                <a:ext uri="{FF2B5EF4-FFF2-40B4-BE49-F238E27FC236}">
                  <a16:creationId xmlns:a16="http://schemas.microsoft.com/office/drawing/2014/main" id="{58A521B6-86AB-CC4D-AB85-C412C50586D8}"/>
                </a:ext>
              </a:extLst>
            </p:cNvPr>
            <p:cNvSpPr txBox="1">
              <a:spLocks noChangeArrowheads="1"/>
            </p:cNvSpPr>
            <p:nvPr/>
          </p:nvSpPr>
          <p:spPr bwMode="auto">
            <a:xfrm>
              <a:off x="3360" y="2256"/>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Trebuchet MS" panose="020B0703020202090204" pitchFamily="34" charset="0"/>
                </a:rPr>
                <a:t>=</a:t>
              </a:r>
            </a:p>
          </p:txBody>
        </p:sp>
        <p:sp>
          <p:nvSpPr>
            <p:cNvPr id="52234" name="Text Box 44">
              <a:extLst>
                <a:ext uri="{FF2B5EF4-FFF2-40B4-BE49-F238E27FC236}">
                  <a16:creationId xmlns:a16="http://schemas.microsoft.com/office/drawing/2014/main" id="{3892A976-13EC-0E4F-AB87-205956298429}"/>
                </a:ext>
              </a:extLst>
            </p:cNvPr>
            <p:cNvSpPr txBox="1">
              <a:spLocks noChangeArrowheads="1"/>
            </p:cNvSpPr>
            <p:nvPr/>
          </p:nvSpPr>
          <p:spPr bwMode="auto">
            <a:xfrm>
              <a:off x="3552" y="263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Trebuchet MS" panose="020B0703020202090204" pitchFamily="34" charset="0"/>
                </a:rPr>
                <a:t>0</a:t>
              </a:r>
            </a:p>
          </p:txBody>
        </p:sp>
        <p:sp>
          <p:nvSpPr>
            <p:cNvPr id="52235" name="Text Box 45">
              <a:extLst>
                <a:ext uri="{FF2B5EF4-FFF2-40B4-BE49-F238E27FC236}">
                  <a16:creationId xmlns:a16="http://schemas.microsoft.com/office/drawing/2014/main" id="{5BAC938D-3D11-7F4A-9DEA-E51287A53A38}"/>
                </a:ext>
              </a:extLst>
            </p:cNvPr>
            <p:cNvSpPr txBox="1">
              <a:spLocks noChangeArrowheads="1"/>
            </p:cNvSpPr>
            <p:nvPr/>
          </p:nvSpPr>
          <p:spPr bwMode="auto">
            <a:xfrm>
              <a:off x="4464" y="3014"/>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Trebuchet MS" panose="020B0703020202090204" pitchFamily="34" charset="0"/>
                </a:rPr>
                <a:t>a</a:t>
              </a:r>
            </a:p>
          </p:txBody>
        </p:sp>
        <p:sp>
          <p:nvSpPr>
            <p:cNvPr id="52236" name="Text Box 46">
              <a:extLst>
                <a:ext uri="{FF2B5EF4-FFF2-40B4-BE49-F238E27FC236}">
                  <a16:creationId xmlns:a16="http://schemas.microsoft.com/office/drawing/2014/main" id="{2B2E87E2-CFA6-584B-9740-1FEA1380F12A}"/>
                </a:ext>
              </a:extLst>
            </p:cNvPr>
            <p:cNvSpPr txBox="1">
              <a:spLocks noChangeArrowheads="1"/>
            </p:cNvSpPr>
            <p:nvPr/>
          </p:nvSpPr>
          <p:spPr bwMode="auto">
            <a:xfrm>
              <a:off x="4560" y="2630"/>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Trebuchet MS" panose="020B0703020202090204" pitchFamily="34" charset="0"/>
                </a:rPr>
                <a:t>[ ]</a:t>
              </a:r>
            </a:p>
          </p:txBody>
        </p:sp>
        <p:sp>
          <p:nvSpPr>
            <p:cNvPr id="52237" name="Text Box 48">
              <a:extLst>
                <a:ext uri="{FF2B5EF4-FFF2-40B4-BE49-F238E27FC236}">
                  <a16:creationId xmlns:a16="http://schemas.microsoft.com/office/drawing/2014/main" id="{183D7120-9CF7-674A-AF7E-A1ED858A371D}"/>
                </a:ext>
              </a:extLst>
            </p:cNvPr>
            <p:cNvSpPr txBox="1">
              <a:spLocks noChangeArrowheads="1"/>
            </p:cNvSpPr>
            <p:nvPr/>
          </p:nvSpPr>
          <p:spPr bwMode="auto">
            <a:xfrm>
              <a:off x="4272" y="263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Trebuchet MS" panose="020B0703020202090204" pitchFamily="34" charset="0"/>
                </a:rPr>
                <a:t>i</a:t>
              </a:r>
            </a:p>
          </p:txBody>
        </p:sp>
        <p:sp>
          <p:nvSpPr>
            <p:cNvPr id="52238" name="Text Box 49">
              <a:extLst>
                <a:ext uri="{FF2B5EF4-FFF2-40B4-BE49-F238E27FC236}">
                  <a16:creationId xmlns:a16="http://schemas.microsoft.com/office/drawing/2014/main" id="{0952F9CF-6952-2A4B-83ED-28D0E60552B1}"/>
                </a:ext>
              </a:extLst>
            </p:cNvPr>
            <p:cNvSpPr txBox="1">
              <a:spLocks noChangeArrowheads="1"/>
            </p:cNvSpPr>
            <p:nvPr/>
          </p:nvSpPr>
          <p:spPr bwMode="auto">
            <a:xfrm>
              <a:off x="3744" y="264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Trebuchet MS" panose="020B0703020202090204" pitchFamily="34" charset="0"/>
                </a:rPr>
                <a:t>i</a:t>
              </a:r>
            </a:p>
          </p:txBody>
        </p:sp>
        <p:sp>
          <p:nvSpPr>
            <p:cNvPr id="52239" name="Text Box 50">
              <a:extLst>
                <a:ext uri="{FF2B5EF4-FFF2-40B4-BE49-F238E27FC236}">
                  <a16:creationId xmlns:a16="http://schemas.microsoft.com/office/drawing/2014/main" id="{5BEBFE61-93F5-CF40-8C36-F2A140558775}"/>
                </a:ext>
              </a:extLst>
            </p:cNvPr>
            <p:cNvSpPr txBox="1">
              <a:spLocks noChangeArrowheads="1"/>
            </p:cNvSpPr>
            <p:nvPr/>
          </p:nvSpPr>
          <p:spPr bwMode="auto">
            <a:xfrm>
              <a:off x="3984" y="263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Trebuchet MS" panose="020B0703020202090204" pitchFamily="34" charset="0"/>
                </a:rPr>
                <a:t>n</a:t>
              </a:r>
            </a:p>
          </p:txBody>
        </p:sp>
        <p:sp>
          <p:nvSpPr>
            <p:cNvPr id="52240" name="Text Box 51">
              <a:extLst>
                <a:ext uri="{FF2B5EF4-FFF2-40B4-BE49-F238E27FC236}">
                  <a16:creationId xmlns:a16="http://schemas.microsoft.com/office/drawing/2014/main" id="{A4534A56-3B02-4A4B-9A83-4D80C69B7A3C}"/>
                </a:ext>
              </a:extLst>
            </p:cNvPr>
            <p:cNvSpPr txBox="1">
              <a:spLocks noChangeArrowheads="1"/>
            </p:cNvSpPr>
            <p:nvPr/>
          </p:nvSpPr>
          <p:spPr bwMode="auto">
            <a:xfrm>
              <a:off x="4848" y="263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Trebuchet MS" panose="020B0703020202090204" pitchFamily="34" charset="0"/>
                </a:rPr>
                <a:t>0</a:t>
              </a:r>
            </a:p>
          </p:txBody>
        </p:sp>
        <p:sp>
          <p:nvSpPr>
            <p:cNvPr id="52241" name="Text Box 52">
              <a:extLst>
                <a:ext uri="{FF2B5EF4-FFF2-40B4-BE49-F238E27FC236}">
                  <a16:creationId xmlns:a16="http://schemas.microsoft.com/office/drawing/2014/main" id="{11EB34B2-E8FD-A446-B2C5-8447097E90DA}"/>
                </a:ext>
              </a:extLst>
            </p:cNvPr>
            <p:cNvSpPr txBox="1">
              <a:spLocks noChangeArrowheads="1"/>
            </p:cNvSpPr>
            <p:nvPr/>
          </p:nvSpPr>
          <p:spPr bwMode="auto">
            <a:xfrm>
              <a:off x="4224" y="2256"/>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Trebuchet MS" panose="020B0703020202090204" pitchFamily="34" charset="0"/>
                </a:rPr>
                <a:t>++</a:t>
              </a:r>
            </a:p>
          </p:txBody>
        </p:sp>
        <p:sp>
          <p:nvSpPr>
            <p:cNvPr id="52242" name="Text Box 53">
              <a:extLst>
                <a:ext uri="{FF2B5EF4-FFF2-40B4-BE49-F238E27FC236}">
                  <a16:creationId xmlns:a16="http://schemas.microsoft.com/office/drawing/2014/main" id="{F3BD09CE-6C7E-7E4C-A7FC-25FE6E14D0D3}"/>
                </a:ext>
              </a:extLst>
            </p:cNvPr>
            <p:cNvSpPr txBox="1">
              <a:spLocks noChangeArrowheads="1"/>
            </p:cNvSpPr>
            <p:nvPr/>
          </p:nvSpPr>
          <p:spPr bwMode="auto">
            <a:xfrm>
              <a:off x="4704" y="2256"/>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Trebuchet MS" panose="020B0703020202090204" pitchFamily="34" charset="0"/>
                </a:rPr>
                <a:t>=</a:t>
              </a:r>
            </a:p>
          </p:txBody>
        </p:sp>
        <p:sp>
          <p:nvSpPr>
            <p:cNvPr id="52243" name="Text Box 55">
              <a:extLst>
                <a:ext uri="{FF2B5EF4-FFF2-40B4-BE49-F238E27FC236}">
                  <a16:creationId xmlns:a16="http://schemas.microsoft.com/office/drawing/2014/main" id="{2B980BAD-408D-5542-86B2-27E65D5D8D85}"/>
                </a:ext>
              </a:extLst>
            </p:cNvPr>
            <p:cNvSpPr txBox="1">
              <a:spLocks noChangeArrowheads="1"/>
            </p:cNvSpPr>
            <p:nvPr/>
          </p:nvSpPr>
          <p:spPr bwMode="auto">
            <a:xfrm>
              <a:off x="3840" y="225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Trebuchet MS" panose="020B0703020202090204" pitchFamily="34" charset="0"/>
                </a:rPr>
                <a:t>&lt;</a:t>
              </a:r>
            </a:p>
          </p:txBody>
        </p:sp>
        <p:sp>
          <p:nvSpPr>
            <p:cNvPr id="52244" name="Line 58">
              <a:extLst>
                <a:ext uri="{FF2B5EF4-FFF2-40B4-BE49-F238E27FC236}">
                  <a16:creationId xmlns:a16="http://schemas.microsoft.com/office/drawing/2014/main" id="{4054D138-205E-CE4B-8B0A-8BDC387597B3}"/>
                </a:ext>
              </a:extLst>
            </p:cNvPr>
            <p:cNvSpPr>
              <a:spLocks noChangeShapeType="1"/>
            </p:cNvSpPr>
            <p:nvPr/>
          </p:nvSpPr>
          <p:spPr bwMode="auto">
            <a:xfrm flipV="1">
              <a:off x="3600" y="2112"/>
              <a:ext cx="432"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ru-TR"/>
            </a:p>
          </p:txBody>
        </p:sp>
        <p:sp>
          <p:nvSpPr>
            <p:cNvPr id="52245" name="Line 59">
              <a:extLst>
                <a:ext uri="{FF2B5EF4-FFF2-40B4-BE49-F238E27FC236}">
                  <a16:creationId xmlns:a16="http://schemas.microsoft.com/office/drawing/2014/main" id="{83B3C13B-03EC-B94C-ACCA-4286625FF202}"/>
                </a:ext>
              </a:extLst>
            </p:cNvPr>
            <p:cNvSpPr>
              <a:spLocks noChangeShapeType="1"/>
            </p:cNvSpPr>
            <p:nvPr/>
          </p:nvSpPr>
          <p:spPr bwMode="auto">
            <a:xfrm flipV="1">
              <a:off x="3984" y="2112"/>
              <a:ext cx="96"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ru-TR"/>
            </a:p>
          </p:txBody>
        </p:sp>
        <p:sp>
          <p:nvSpPr>
            <p:cNvPr id="52246" name="Line 60">
              <a:extLst>
                <a:ext uri="{FF2B5EF4-FFF2-40B4-BE49-F238E27FC236}">
                  <a16:creationId xmlns:a16="http://schemas.microsoft.com/office/drawing/2014/main" id="{72CB4D8C-87DA-DC40-A00F-F043330F0578}"/>
                </a:ext>
              </a:extLst>
            </p:cNvPr>
            <p:cNvSpPr>
              <a:spLocks noChangeShapeType="1"/>
            </p:cNvSpPr>
            <p:nvPr/>
          </p:nvSpPr>
          <p:spPr bwMode="auto">
            <a:xfrm flipH="1" flipV="1">
              <a:off x="4176" y="2112"/>
              <a:ext cx="192"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ru-TR"/>
            </a:p>
          </p:txBody>
        </p:sp>
        <p:sp>
          <p:nvSpPr>
            <p:cNvPr id="52247" name="Line 61">
              <a:extLst>
                <a:ext uri="{FF2B5EF4-FFF2-40B4-BE49-F238E27FC236}">
                  <a16:creationId xmlns:a16="http://schemas.microsoft.com/office/drawing/2014/main" id="{AD342531-60E2-5C49-97DA-D6D8BDFC2E33}"/>
                </a:ext>
              </a:extLst>
            </p:cNvPr>
            <p:cNvSpPr>
              <a:spLocks noChangeShapeType="1"/>
            </p:cNvSpPr>
            <p:nvPr/>
          </p:nvSpPr>
          <p:spPr bwMode="auto">
            <a:xfrm flipH="1" flipV="1">
              <a:off x="4224" y="2112"/>
              <a:ext cx="528"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ru-TR"/>
            </a:p>
          </p:txBody>
        </p:sp>
        <p:sp>
          <p:nvSpPr>
            <p:cNvPr id="52248" name="Line 62">
              <a:extLst>
                <a:ext uri="{FF2B5EF4-FFF2-40B4-BE49-F238E27FC236}">
                  <a16:creationId xmlns:a16="http://schemas.microsoft.com/office/drawing/2014/main" id="{9E031183-1DF1-8F4F-BA31-ED110B33ED85}"/>
                </a:ext>
              </a:extLst>
            </p:cNvPr>
            <p:cNvSpPr>
              <a:spLocks noChangeShapeType="1"/>
            </p:cNvSpPr>
            <p:nvPr/>
          </p:nvSpPr>
          <p:spPr bwMode="auto">
            <a:xfrm flipH="1">
              <a:off x="3312" y="2448"/>
              <a:ext cx="96"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ru-TR"/>
            </a:p>
          </p:txBody>
        </p:sp>
        <p:sp>
          <p:nvSpPr>
            <p:cNvPr id="52249" name="Line 63">
              <a:extLst>
                <a:ext uri="{FF2B5EF4-FFF2-40B4-BE49-F238E27FC236}">
                  <a16:creationId xmlns:a16="http://schemas.microsoft.com/office/drawing/2014/main" id="{0B54DBD5-26D7-3341-A066-0CC4701E2183}"/>
                </a:ext>
              </a:extLst>
            </p:cNvPr>
            <p:cNvSpPr>
              <a:spLocks noChangeShapeType="1"/>
            </p:cNvSpPr>
            <p:nvPr/>
          </p:nvSpPr>
          <p:spPr bwMode="auto">
            <a:xfrm>
              <a:off x="3504" y="2448"/>
              <a:ext cx="96"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ru-TR"/>
            </a:p>
          </p:txBody>
        </p:sp>
        <p:sp>
          <p:nvSpPr>
            <p:cNvPr id="52250" name="Line 64">
              <a:extLst>
                <a:ext uri="{FF2B5EF4-FFF2-40B4-BE49-F238E27FC236}">
                  <a16:creationId xmlns:a16="http://schemas.microsoft.com/office/drawing/2014/main" id="{018E5880-2D60-4E4F-8E5B-6EFEB8FA349E}"/>
                </a:ext>
              </a:extLst>
            </p:cNvPr>
            <p:cNvSpPr>
              <a:spLocks noChangeShapeType="1"/>
            </p:cNvSpPr>
            <p:nvPr/>
          </p:nvSpPr>
          <p:spPr bwMode="auto">
            <a:xfrm flipH="1">
              <a:off x="3840" y="2448"/>
              <a:ext cx="96" cy="24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ru-TR"/>
            </a:p>
          </p:txBody>
        </p:sp>
        <p:sp>
          <p:nvSpPr>
            <p:cNvPr id="52251" name="Line 65">
              <a:extLst>
                <a:ext uri="{FF2B5EF4-FFF2-40B4-BE49-F238E27FC236}">
                  <a16:creationId xmlns:a16="http://schemas.microsoft.com/office/drawing/2014/main" id="{C6CA4A3A-0A76-0049-9594-7AAE0EB353DA}"/>
                </a:ext>
              </a:extLst>
            </p:cNvPr>
            <p:cNvSpPr>
              <a:spLocks noChangeShapeType="1"/>
            </p:cNvSpPr>
            <p:nvPr/>
          </p:nvSpPr>
          <p:spPr bwMode="auto">
            <a:xfrm>
              <a:off x="3984" y="2448"/>
              <a:ext cx="96" cy="24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ru-TR"/>
            </a:p>
          </p:txBody>
        </p:sp>
        <p:sp>
          <p:nvSpPr>
            <p:cNvPr id="52252" name="Line 66">
              <a:extLst>
                <a:ext uri="{FF2B5EF4-FFF2-40B4-BE49-F238E27FC236}">
                  <a16:creationId xmlns:a16="http://schemas.microsoft.com/office/drawing/2014/main" id="{810FAB31-E38F-4A41-9A11-4EE38CDC49DA}"/>
                </a:ext>
              </a:extLst>
            </p:cNvPr>
            <p:cNvSpPr>
              <a:spLocks noChangeShapeType="1"/>
            </p:cNvSpPr>
            <p:nvPr/>
          </p:nvSpPr>
          <p:spPr bwMode="auto">
            <a:xfrm>
              <a:off x="4368" y="2448"/>
              <a:ext cx="0"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ru-TR"/>
            </a:p>
          </p:txBody>
        </p:sp>
        <p:sp>
          <p:nvSpPr>
            <p:cNvPr id="52253" name="Line 67">
              <a:extLst>
                <a:ext uri="{FF2B5EF4-FFF2-40B4-BE49-F238E27FC236}">
                  <a16:creationId xmlns:a16="http://schemas.microsoft.com/office/drawing/2014/main" id="{8E401EE4-F5BE-024E-9F51-BCEC9DA10F40}"/>
                </a:ext>
              </a:extLst>
            </p:cNvPr>
            <p:cNvSpPr>
              <a:spLocks noChangeShapeType="1"/>
            </p:cNvSpPr>
            <p:nvPr/>
          </p:nvSpPr>
          <p:spPr bwMode="auto">
            <a:xfrm flipH="1">
              <a:off x="4704" y="2448"/>
              <a:ext cx="96"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ru-TR"/>
            </a:p>
          </p:txBody>
        </p:sp>
        <p:sp>
          <p:nvSpPr>
            <p:cNvPr id="52254" name="Line 68">
              <a:extLst>
                <a:ext uri="{FF2B5EF4-FFF2-40B4-BE49-F238E27FC236}">
                  <a16:creationId xmlns:a16="http://schemas.microsoft.com/office/drawing/2014/main" id="{56D79062-1A82-FB4F-8F8C-3B23CE1586B9}"/>
                </a:ext>
              </a:extLst>
            </p:cNvPr>
            <p:cNvSpPr>
              <a:spLocks noChangeShapeType="1"/>
            </p:cNvSpPr>
            <p:nvPr/>
          </p:nvSpPr>
          <p:spPr bwMode="auto">
            <a:xfrm>
              <a:off x="4848" y="2448"/>
              <a:ext cx="96"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ru-TR"/>
            </a:p>
          </p:txBody>
        </p:sp>
        <p:sp>
          <p:nvSpPr>
            <p:cNvPr id="52255" name="Text Box 70">
              <a:extLst>
                <a:ext uri="{FF2B5EF4-FFF2-40B4-BE49-F238E27FC236}">
                  <a16:creationId xmlns:a16="http://schemas.microsoft.com/office/drawing/2014/main" id="{93200951-EA3E-6540-A429-A506E9849921}"/>
                </a:ext>
              </a:extLst>
            </p:cNvPr>
            <p:cNvSpPr txBox="1">
              <a:spLocks noChangeArrowheads="1"/>
            </p:cNvSpPr>
            <p:nvPr/>
          </p:nvSpPr>
          <p:spPr bwMode="auto">
            <a:xfrm>
              <a:off x="3216" y="3024"/>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ru-TR" sz="2000">
                  <a:solidFill>
                    <a:schemeClr val="tx1"/>
                  </a:solidFill>
                  <a:latin typeface="Trebuchet MS" panose="020B0703020202090204" pitchFamily="34" charset="0"/>
                </a:rPr>
                <a:t>i</a:t>
              </a:r>
            </a:p>
          </p:txBody>
        </p:sp>
        <p:sp>
          <p:nvSpPr>
            <p:cNvPr id="52256" name="Line 71">
              <a:extLst>
                <a:ext uri="{FF2B5EF4-FFF2-40B4-BE49-F238E27FC236}">
                  <a16:creationId xmlns:a16="http://schemas.microsoft.com/office/drawing/2014/main" id="{4142977D-12D0-7E43-B4E2-7F8EB4B9EE6E}"/>
                </a:ext>
              </a:extLst>
            </p:cNvPr>
            <p:cNvSpPr>
              <a:spLocks noChangeShapeType="1"/>
            </p:cNvSpPr>
            <p:nvPr/>
          </p:nvSpPr>
          <p:spPr bwMode="auto">
            <a:xfrm>
              <a:off x="3312" y="2880"/>
              <a:ext cx="0"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ru-TR"/>
            </a:p>
          </p:txBody>
        </p:sp>
        <p:sp>
          <p:nvSpPr>
            <p:cNvPr id="52257" name="Line 72">
              <a:extLst>
                <a:ext uri="{FF2B5EF4-FFF2-40B4-BE49-F238E27FC236}">
                  <a16:creationId xmlns:a16="http://schemas.microsoft.com/office/drawing/2014/main" id="{0A796FDF-CA01-6D4B-AA89-11AECA311FD7}"/>
                </a:ext>
              </a:extLst>
            </p:cNvPr>
            <p:cNvSpPr>
              <a:spLocks noChangeShapeType="1"/>
            </p:cNvSpPr>
            <p:nvPr/>
          </p:nvSpPr>
          <p:spPr bwMode="auto">
            <a:xfrm flipH="1">
              <a:off x="4560" y="2880"/>
              <a:ext cx="96"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ru-TR"/>
            </a:p>
          </p:txBody>
        </p:sp>
        <p:sp>
          <p:nvSpPr>
            <p:cNvPr id="52258" name="Line 73">
              <a:extLst>
                <a:ext uri="{FF2B5EF4-FFF2-40B4-BE49-F238E27FC236}">
                  <a16:creationId xmlns:a16="http://schemas.microsoft.com/office/drawing/2014/main" id="{FE51538F-021C-154F-BCD3-9A9A55EDF8D9}"/>
                </a:ext>
              </a:extLst>
            </p:cNvPr>
            <p:cNvSpPr>
              <a:spLocks noChangeShapeType="1"/>
            </p:cNvSpPr>
            <p:nvPr/>
          </p:nvSpPr>
          <p:spPr bwMode="auto">
            <a:xfrm>
              <a:off x="4704" y="2880"/>
              <a:ext cx="96"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ru-TR"/>
            </a:p>
          </p:txBody>
        </p:sp>
      </p:grpSp>
    </p:spTree>
    <p:extLst>
      <p:ext uri="{BB962C8B-B14F-4D97-AF65-F5344CB8AC3E}">
        <p14:creationId xmlns:p14="http://schemas.microsoft.com/office/powerpoint/2010/main" val="586304569"/>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dissolve">
                                      <p:cBhvr>
                                        <p:cTn id="7" dur="500"/>
                                        <p:tgtEl>
                                          <p:spTgt spid="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dissolve">
                                      <p:cBhvr>
                                        <p:cTn id="12"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id="{9DDDBF16-DF0B-A847-BFFD-7BDF21149DAA}"/>
              </a:ext>
            </a:extLst>
          </p:cNvPr>
          <p:cNvSpPr>
            <a:spLocks noGrp="1"/>
          </p:cNvSpPr>
          <p:nvPr>
            <p:ph type="title"/>
          </p:nvPr>
        </p:nvSpPr>
        <p:spPr bwMode="auto">
          <a:xfrm>
            <a:off x="352425" y="274638"/>
            <a:ext cx="8334375"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TR" sz="3200" b="1">
                <a:ea typeface="ＭＳ Ｐゴシック" panose="020B0600070205080204" pitchFamily="34" charset="-128"/>
              </a:rPr>
              <a:t>Основная терминология</a:t>
            </a:r>
            <a:endParaRPr lang="en-US" altLang="ru-TR" sz="3200" b="1">
              <a:ea typeface="ＭＳ Ｐゴシック" panose="020B0600070205080204" pitchFamily="34" charset="-128"/>
            </a:endParaRPr>
          </a:p>
        </p:txBody>
      </p:sp>
      <p:sp>
        <p:nvSpPr>
          <p:cNvPr id="3" name="Content Placeholder 2">
            <a:extLst>
              <a:ext uri="{FF2B5EF4-FFF2-40B4-BE49-F238E27FC236}">
                <a16:creationId xmlns:a16="http://schemas.microsoft.com/office/drawing/2014/main" id="{69434387-BBF2-5A45-9276-226D3B65D977}"/>
              </a:ext>
            </a:extLst>
          </p:cNvPr>
          <p:cNvSpPr>
            <a:spLocks noGrp="1"/>
          </p:cNvSpPr>
          <p:nvPr>
            <p:ph idx="1"/>
          </p:nvPr>
        </p:nvSpPr>
        <p:spPr bwMode="auto">
          <a:xfrm>
            <a:off x="352425" y="868363"/>
            <a:ext cx="4513263" cy="5989637"/>
          </a:xfrm>
          <a:gradFill rotWithShape="1">
            <a:gsLst>
              <a:gs pos="0">
                <a:srgbClr val="E8E8FA"/>
              </a:gs>
              <a:gs pos="64999">
                <a:srgbClr val="C3C3EF"/>
              </a:gs>
              <a:gs pos="100000">
                <a:srgbClr val="A8A8EA"/>
              </a:gs>
            </a:gsLst>
            <a:lin ang="5400000" scaled="1"/>
          </a:gradFill>
          <a:ln>
            <a:solidFill>
              <a:srgbClr val="2F2F98"/>
            </a:solidFill>
            <a:miter lim="800000"/>
            <a:headEnd/>
            <a:tailEnd/>
          </a:ln>
          <a:effectLst>
            <a:outerShdw blurRad="40000" dist="20000" dir="5400000" rotWithShape="0">
              <a:srgbClr val="808080">
                <a:alpha val="37999"/>
              </a:srgbClr>
            </a:outerShdw>
          </a:effectLst>
        </p:spPr>
        <p:txBody>
          <a:bodyPr vert="horz" wrap="square" lIns="91440" tIns="45720" rIns="91440" bIns="45720" numCol="1" anchor="t" anchorCtr="0" compatLnSpc="1">
            <a:prstTxWarp prst="textNoShape">
              <a:avLst/>
            </a:prstTxWarp>
          </a:bodyPr>
          <a:lstStyle/>
          <a:p>
            <a:pPr>
              <a:lnSpc>
                <a:spcPct val="80000"/>
              </a:lnSpc>
            </a:pPr>
            <a:r>
              <a:rPr lang="ru-RU" altLang="ru-TR" sz="1800" b="1">
                <a:solidFill>
                  <a:srgbClr val="000000"/>
                </a:solidFill>
                <a:ea typeface="ＭＳ Ｐゴシック" panose="020B0600070205080204" pitchFamily="34" charset="-128"/>
              </a:rPr>
              <a:t>Корень дерева (</a:t>
            </a:r>
            <a:r>
              <a:rPr lang="en-US" altLang="ru-TR" sz="1800" b="1">
                <a:solidFill>
                  <a:srgbClr val="000000"/>
                </a:solidFill>
                <a:ea typeface="ＭＳ Ｐゴシック" panose="020B0600070205080204" pitchFamily="34" charset="-128"/>
              </a:rPr>
              <a:t>root</a:t>
            </a:r>
            <a:r>
              <a:rPr lang="en-US" altLang="ru-TR" sz="1800">
                <a:solidFill>
                  <a:srgbClr val="000000"/>
                </a:solidFill>
                <a:ea typeface="ＭＳ Ｐゴシック" panose="020B0600070205080204" pitchFamily="34" charset="-128"/>
              </a:rPr>
              <a:t>:</a:t>
            </a:r>
            <a:r>
              <a:rPr lang="ru-RU" altLang="ru-TR" sz="1800">
                <a:solidFill>
                  <a:srgbClr val="000000"/>
                </a:solidFill>
                <a:ea typeface="ＭＳ Ｐゴシック" panose="020B0600070205080204" pitchFamily="34" charset="-128"/>
              </a:rPr>
              <a:t>)</a:t>
            </a:r>
            <a:r>
              <a:rPr lang="en-US" altLang="ru-TR" sz="1800">
                <a:solidFill>
                  <a:srgbClr val="000000"/>
                </a:solidFill>
                <a:ea typeface="ＭＳ Ｐゴシック" panose="020B0600070205080204" pitchFamily="34" charset="-128"/>
              </a:rPr>
              <a:t> </a:t>
            </a:r>
            <a:r>
              <a:rPr lang="ru-RU" altLang="ru-TR" sz="1800">
                <a:solidFill>
                  <a:srgbClr val="000000"/>
                </a:solidFill>
                <a:ea typeface="ＭＳ Ｐゴシック" panose="020B0600070205080204" pitchFamily="34" charset="-128"/>
              </a:rPr>
              <a:t>узел, у которого нет родителя</a:t>
            </a:r>
            <a:r>
              <a:rPr lang="en-US" altLang="ru-TR" sz="1800">
                <a:solidFill>
                  <a:srgbClr val="000000"/>
                </a:solidFill>
                <a:ea typeface="ＭＳ Ｐゴシック" panose="020B0600070205080204" pitchFamily="34" charset="-128"/>
              </a:rPr>
              <a:t> (A)</a:t>
            </a:r>
          </a:p>
          <a:p>
            <a:pPr>
              <a:lnSpc>
                <a:spcPct val="80000"/>
              </a:lnSpc>
            </a:pPr>
            <a:r>
              <a:rPr lang="ru-RU" altLang="ru-TR" sz="1800" b="1">
                <a:solidFill>
                  <a:srgbClr val="000000"/>
                </a:solidFill>
                <a:ea typeface="ＭＳ Ｐゴシック" panose="020B0600070205080204" pitchFamily="34" charset="-128"/>
              </a:rPr>
              <a:t>Родственные узлы</a:t>
            </a:r>
            <a:r>
              <a:rPr lang="en-US" altLang="ru-TR" sz="1800">
                <a:solidFill>
                  <a:srgbClr val="000000"/>
                </a:solidFill>
                <a:ea typeface="ＭＳ Ｐゴシック" panose="020B0600070205080204" pitchFamily="34" charset="-128"/>
              </a:rPr>
              <a:t>: </a:t>
            </a:r>
            <a:r>
              <a:rPr lang="ru-RU" altLang="ru-TR" sz="1800">
                <a:solidFill>
                  <a:srgbClr val="000000"/>
                </a:solidFill>
                <a:ea typeface="ＭＳ Ｐゴシック" panose="020B0600070205080204" pitchFamily="34" charset="-128"/>
              </a:rPr>
              <a:t>узлы, имеющие общего родителя </a:t>
            </a:r>
          </a:p>
          <a:p>
            <a:pPr>
              <a:lnSpc>
                <a:spcPct val="80000"/>
              </a:lnSpc>
            </a:pPr>
            <a:r>
              <a:rPr lang="ru-RU" altLang="ru-TR" sz="1800" b="1">
                <a:solidFill>
                  <a:srgbClr val="000000"/>
                </a:solidFill>
                <a:ea typeface="ＭＳ Ｐゴシック" panose="020B0600070205080204" pitchFamily="34" charset="-128"/>
              </a:rPr>
              <a:t>Внутренние узлы (</a:t>
            </a:r>
            <a:r>
              <a:rPr lang="en-US" altLang="ru-TR" sz="1800" b="1">
                <a:solidFill>
                  <a:srgbClr val="000000"/>
                </a:solidFill>
                <a:ea typeface="ＭＳ Ｐゴシック" panose="020B0600070205080204" pitchFamily="34" charset="-128"/>
              </a:rPr>
              <a:t>internal node)</a:t>
            </a:r>
            <a:r>
              <a:rPr lang="en-US" altLang="ru-TR" sz="1800">
                <a:solidFill>
                  <a:srgbClr val="000000"/>
                </a:solidFill>
                <a:ea typeface="ＭＳ Ｐゴシック" panose="020B0600070205080204" pitchFamily="34" charset="-128"/>
              </a:rPr>
              <a:t>: </a:t>
            </a:r>
            <a:r>
              <a:rPr lang="ru-RU" altLang="ru-TR" sz="1800">
                <a:solidFill>
                  <a:srgbClr val="000000"/>
                </a:solidFill>
                <a:ea typeface="ＭＳ Ｐゴシック" panose="020B0600070205080204" pitchFamily="34" charset="-128"/>
              </a:rPr>
              <a:t>у которых есть по крайней мере один узел </a:t>
            </a:r>
            <a:r>
              <a:rPr lang="en-US" altLang="ru-TR" sz="1800">
                <a:solidFill>
                  <a:srgbClr val="000000"/>
                </a:solidFill>
                <a:ea typeface="ＭＳ Ｐゴシック" panose="020B0600070205080204" pitchFamily="34" charset="-128"/>
              </a:rPr>
              <a:t>(A, B, C, F)</a:t>
            </a:r>
          </a:p>
          <a:p>
            <a:pPr>
              <a:lnSpc>
                <a:spcPct val="80000"/>
              </a:lnSpc>
            </a:pPr>
            <a:r>
              <a:rPr lang="ru-RU" altLang="ru-TR" sz="1800" b="1">
                <a:solidFill>
                  <a:srgbClr val="000000"/>
                </a:solidFill>
                <a:ea typeface="ＭＳ Ｐゴシック" panose="020B0600070205080204" pitchFamily="34" charset="-128"/>
              </a:rPr>
              <a:t>Внешние узлы (</a:t>
            </a:r>
            <a:r>
              <a:rPr lang="en-US" altLang="ru-TR" sz="1800" b="1">
                <a:solidFill>
                  <a:srgbClr val="000000"/>
                </a:solidFill>
                <a:ea typeface="ＭＳ Ｐゴシック" panose="020B0600070205080204" pitchFamily="34" charset="-128"/>
              </a:rPr>
              <a:t>external node)</a:t>
            </a:r>
            <a:r>
              <a:rPr lang="en-US" altLang="ru-TR" sz="1800">
                <a:solidFill>
                  <a:srgbClr val="000000"/>
                </a:solidFill>
                <a:ea typeface="ＭＳ Ｐゴシック" panose="020B0600070205080204" pitchFamily="34" charset="-128"/>
              </a:rPr>
              <a:t>: </a:t>
            </a:r>
            <a:r>
              <a:rPr lang="ru-RU" altLang="ru-TR" sz="1800">
                <a:solidFill>
                  <a:srgbClr val="000000"/>
                </a:solidFill>
                <a:ea typeface="ＭＳ Ｐゴシック" panose="020B0600070205080204" pitchFamily="34" charset="-128"/>
              </a:rPr>
              <a:t>узлы, у которых нет детей </a:t>
            </a:r>
            <a:r>
              <a:rPr lang="en-US" altLang="ru-TR" sz="1800">
                <a:solidFill>
                  <a:srgbClr val="000000"/>
                </a:solidFill>
                <a:ea typeface="ＭＳ Ｐゴシック" panose="020B0600070205080204" pitchFamily="34" charset="-128"/>
              </a:rPr>
              <a:t>(E, I, J, K, G, H, D)</a:t>
            </a:r>
          </a:p>
          <a:p>
            <a:pPr>
              <a:lnSpc>
                <a:spcPct val="80000"/>
              </a:lnSpc>
            </a:pPr>
            <a:r>
              <a:rPr lang="ru-RU" altLang="ru-TR" sz="1800" b="1">
                <a:solidFill>
                  <a:srgbClr val="000000"/>
                </a:solidFill>
                <a:ea typeface="ＭＳ Ｐゴシック" panose="020B0600070205080204" pitchFamily="34" charset="-128"/>
              </a:rPr>
              <a:t>Предки узлов</a:t>
            </a:r>
            <a:r>
              <a:rPr lang="en-US" altLang="ru-TR" sz="1800">
                <a:solidFill>
                  <a:srgbClr val="000000"/>
                </a:solidFill>
                <a:ea typeface="ＭＳ Ｐゴシック" panose="020B0600070205080204" pitchFamily="34" charset="-128"/>
              </a:rPr>
              <a:t>:</a:t>
            </a:r>
            <a:r>
              <a:rPr lang="ru-RU" altLang="ru-TR" sz="1800">
                <a:solidFill>
                  <a:srgbClr val="000000"/>
                </a:solidFill>
                <a:ea typeface="ＭＳ Ｐゴシック" panose="020B0600070205080204" pitchFamily="34" charset="-128"/>
              </a:rPr>
              <a:t> родитель, родитель родителя и т.п.</a:t>
            </a:r>
            <a:endParaRPr lang="en-US" altLang="ru-TR" sz="1800">
              <a:solidFill>
                <a:srgbClr val="000000"/>
              </a:solidFill>
              <a:ea typeface="ＭＳ Ｐゴシック" panose="020B0600070205080204" pitchFamily="34" charset="-128"/>
            </a:endParaRPr>
          </a:p>
          <a:p>
            <a:pPr>
              <a:lnSpc>
                <a:spcPct val="80000"/>
              </a:lnSpc>
            </a:pPr>
            <a:r>
              <a:rPr lang="ru-RU" altLang="ru-TR" sz="1800" b="1">
                <a:solidFill>
                  <a:srgbClr val="000000"/>
                </a:solidFill>
                <a:ea typeface="ＭＳ Ｐゴシック" panose="020B0600070205080204" pitchFamily="34" charset="-128"/>
              </a:rPr>
              <a:t>Потомок узла</a:t>
            </a:r>
            <a:r>
              <a:rPr lang="en-US" altLang="ru-TR" sz="1800" b="1">
                <a:solidFill>
                  <a:srgbClr val="000000"/>
                </a:solidFill>
                <a:ea typeface="ＭＳ Ｐゴシック" panose="020B0600070205080204" pitchFamily="34" charset="-128"/>
              </a:rPr>
              <a:t>: </a:t>
            </a:r>
            <a:r>
              <a:rPr lang="ru-RU" altLang="ru-TR" sz="1800" b="1">
                <a:solidFill>
                  <a:srgbClr val="000000"/>
                </a:solidFill>
                <a:ea typeface="ＭＳ Ｐゴシック" panose="020B0600070205080204" pitchFamily="34" charset="-128"/>
              </a:rPr>
              <a:t> </a:t>
            </a:r>
            <a:r>
              <a:rPr lang="ru-RU" altLang="ru-TR" sz="1800">
                <a:solidFill>
                  <a:srgbClr val="000000"/>
                </a:solidFill>
                <a:ea typeface="ＭＳ Ｐゴシック" panose="020B0600070205080204" pitchFamily="34" charset="-128"/>
              </a:rPr>
              <a:t>потомки, потомки потомков т</a:t>
            </a:r>
            <a:r>
              <a:rPr lang="en-US" altLang="ru-TR" sz="1800">
                <a:solidFill>
                  <a:srgbClr val="000000"/>
                </a:solidFill>
                <a:ea typeface="ＭＳ Ｐゴシック" panose="020B0600070205080204" pitchFamily="34" charset="-128"/>
              </a:rPr>
              <a:t>.</a:t>
            </a:r>
            <a:r>
              <a:rPr lang="ru-RU" altLang="ru-TR" sz="1800">
                <a:solidFill>
                  <a:srgbClr val="000000"/>
                </a:solidFill>
                <a:ea typeface="ＭＳ Ｐゴシック" panose="020B0600070205080204" pitchFamily="34" charset="-128"/>
              </a:rPr>
              <a:t>п.</a:t>
            </a:r>
            <a:endParaRPr lang="en-US" altLang="ru-TR" sz="1800">
              <a:solidFill>
                <a:srgbClr val="000000"/>
              </a:solidFill>
              <a:ea typeface="ＭＳ Ｐゴシック" panose="020B0600070205080204" pitchFamily="34" charset="-128"/>
            </a:endParaRPr>
          </a:p>
          <a:p>
            <a:pPr>
              <a:lnSpc>
                <a:spcPct val="80000"/>
              </a:lnSpc>
            </a:pPr>
            <a:r>
              <a:rPr lang="ru-RU" altLang="ru-TR" sz="1800" b="1">
                <a:solidFill>
                  <a:srgbClr val="000000"/>
                </a:solidFill>
                <a:ea typeface="ＭＳ Ｐゴシック" panose="020B0600070205080204" pitchFamily="34" charset="-128"/>
              </a:rPr>
              <a:t>Глубина дерева(</a:t>
            </a:r>
            <a:r>
              <a:rPr lang="en-US" altLang="ru-TR" sz="1800" b="1">
                <a:solidFill>
                  <a:srgbClr val="000000"/>
                </a:solidFill>
                <a:ea typeface="ＭＳ Ｐゴシック" panose="020B0600070205080204" pitchFamily="34" charset="-128"/>
              </a:rPr>
              <a:t>depth</a:t>
            </a:r>
            <a:r>
              <a:rPr lang="en-US" altLang="ru-TR" sz="1800">
                <a:solidFill>
                  <a:srgbClr val="000000"/>
                </a:solidFill>
                <a:ea typeface="ＭＳ Ｐゴシック" panose="020B0600070205080204" pitchFamily="34" charset="-128"/>
              </a:rPr>
              <a:t> of a node</a:t>
            </a:r>
            <a:r>
              <a:rPr lang="ru-RU" altLang="ru-TR" sz="1800">
                <a:solidFill>
                  <a:srgbClr val="000000"/>
                </a:solidFill>
                <a:ea typeface="ＭＳ Ｐゴシック" panose="020B0600070205080204" pitchFamily="34" charset="-128"/>
              </a:rPr>
              <a:t>)</a:t>
            </a:r>
            <a:r>
              <a:rPr lang="en-US" altLang="ru-TR" sz="1800">
                <a:solidFill>
                  <a:srgbClr val="000000"/>
                </a:solidFill>
                <a:ea typeface="ＭＳ Ｐゴシック" panose="020B0600070205080204" pitchFamily="34" charset="-128"/>
              </a:rPr>
              <a:t>:</a:t>
            </a:r>
            <a:r>
              <a:rPr lang="ru-RU" altLang="ru-TR" sz="1800">
                <a:solidFill>
                  <a:srgbClr val="000000"/>
                </a:solidFill>
                <a:ea typeface="ＭＳ Ｐゴシック" panose="020B0600070205080204" pitchFamily="34" charset="-128"/>
              </a:rPr>
              <a:t> число предков или расстояние от корня</a:t>
            </a:r>
            <a:r>
              <a:rPr lang="en-US" altLang="ru-TR" sz="1800">
                <a:solidFill>
                  <a:srgbClr val="000000"/>
                </a:solidFill>
                <a:ea typeface="ＭＳ Ｐゴシック" panose="020B0600070205080204" pitchFamily="34" charset="-128"/>
              </a:rPr>
              <a:t> </a:t>
            </a:r>
            <a:endParaRPr lang="ru-RU" altLang="ru-TR" sz="1800">
              <a:solidFill>
                <a:srgbClr val="000000"/>
              </a:solidFill>
              <a:ea typeface="ＭＳ Ｐゴシック" panose="020B0600070205080204" pitchFamily="34" charset="-128"/>
            </a:endParaRPr>
          </a:p>
          <a:p>
            <a:pPr>
              <a:lnSpc>
                <a:spcPct val="80000"/>
              </a:lnSpc>
            </a:pPr>
            <a:r>
              <a:rPr lang="ru-RU" altLang="ru-TR" sz="1800" b="1">
                <a:solidFill>
                  <a:srgbClr val="000000"/>
                </a:solidFill>
                <a:ea typeface="ＭＳ Ｐゴシック" panose="020B0600070205080204" pitchFamily="34" charset="-128"/>
              </a:rPr>
              <a:t>Высота узла</a:t>
            </a:r>
            <a:r>
              <a:rPr lang="ru-RU" altLang="ru-TR" sz="1800">
                <a:solidFill>
                  <a:srgbClr val="000000"/>
                </a:solidFill>
                <a:ea typeface="ＭＳ Ｐゴシック" panose="020B0600070205080204" pitchFamily="34" charset="-128"/>
              </a:rPr>
              <a:t>: длина нисходящего пути от этого узла к самому нижнему узлу (краевому узлу), называемому </a:t>
            </a:r>
            <a:r>
              <a:rPr lang="ru-RU" altLang="ru-TR" sz="1800" i="1">
                <a:solidFill>
                  <a:srgbClr val="000000"/>
                </a:solidFill>
                <a:ea typeface="ＭＳ Ｐゴシック" panose="020B0600070205080204" pitchFamily="34" charset="-128"/>
              </a:rPr>
              <a:t>листом</a:t>
            </a:r>
            <a:endParaRPr lang="ru-RU" altLang="ru-TR" sz="1800">
              <a:solidFill>
                <a:srgbClr val="000000"/>
              </a:solidFill>
              <a:ea typeface="ＭＳ Ｐゴシック" panose="020B0600070205080204" pitchFamily="34" charset="-128"/>
            </a:endParaRPr>
          </a:p>
          <a:p>
            <a:pPr>
              <a:lnSpc>
                <a:spcPct val="80000"/>
              </a:lnSpc>
            </a:pPr>
            <a:r>
              <a:rPr lang="ru-RU" altLang="ru-TR" sz="1800" b="1">
                <a:solidFill>
                  <a:srgbClr val="000000"/>
                </a:solidFill>
                <a:ea typeface="ＭＳ Ｐゴシック" panose="020B0600070205080204" pitchFamily="34" charset="-128"/>
              </a:rPr>
              <a:t>Высота дерева (</a:t>
            </a:r>
            <a:r>
              <a:rPr lang="en-US" altLang="ru-TR" sz="1800" b="1">
                <a:solidFill>
                  <a:srgbClr val="000000"/>
                </a:solidFill>
                <a:ea typeface="ＭＳ Ｐゴシック" panose="020B0600070205080204" pitchFamily="34" charset="-128"/>
              </a:rPr>
              <a:t>height</a:t>
            </a:r>
            <a:r>
              <a:rPr lang="en-US" altLang="ru-TR" sz="1800">
                <a:solidFill>
                  <a:srgbClr val="000000"/>
                </a:solidFill>
                <a:ea typeface="ＭＳ Ｐゴシック" panose="020B0600070205080204" pitchFamily="34" charset="-128"/>
              </a:rPr>
              <a:t>): </a:t>
            </a:r>
            <a:r>
              <a:rPr lang="ru-RU" altLang="ru-TR" sz="1800">
                <a:solidFill>
                  <a:srgbClr val="000000"/>
                </a:solidFill>
                <a:ea typeface="ＭＳ Ｐゴシック" panose="020B0600070205080204" pitchFamily="34" charset="-128"/>
              </a:rPr>
              <a:t>высота корневого узла (</a:t>
            </a:r>
            <a:r>
              <a:rPr lang="en-US" altLang="ru-TR" sz="1800">
                <a:solidFill>
                  <a:srgbClr val="000000"/>
                </a:solidFill>
                <a:ea typeface="ＭＳ Ｐゴシック" panose="020B0600070205080204" pitchFamily="34" charset="-128"/>
              </a:rPr>
              <a:t>maximum </a:t>
            </a:r>
            <a:r>
              <a:rPr lang="ru-RU" altLang="ru-TR" sz="1800">
                <a:solidFill>
                  <a:srgbClr val="000000"/>
                </a:solidFill>
                <a:ea typeface="ＭＳ Ｐゴシック" panose="020B0600070205080204" pitchFamily="34" charset="-128"/>
              </a:rPr>
              <a:t>глубина какого-либо узла)</a:t>
            </a:r>
          </a:p>
          <a:p>
            <a:pPr>
              <a:lnSpc>
                <a:spcPct val="80000"/>
              </a:lnSpc>
            </a:pPr>
            <a:endParaRPr lang="ru-RU" altLang="ru-TR" sz="1800">
              <a:solidFill>
                <a:srgbClr val="000000"/>
              </a:solidFill>
              <a:ea typeface="ＭＳ Ｐゴシック" panose="020B0600070205080204" pitchFamily="34" charset="-128"/>
            </a:endParaRPr>
          </a:p>
        </p:txBody>
      </p:sp>
      <p:sp>
        <p:nvSpPr>
          <p:cNvPr id="26" name="Rectangle 25">
            <a:extLst>
              <a:ext uri="{FF2B5EF4-FFF2-40B4-BE49-F238E27FC236}">
                <a16:creationId xmlns:a16="http://schemas.microsoft.com/office/drawing/2014/main" id="{7FE1E094-1DFF-704F-9533-CFE14B9261D7}"/>
              </a:ext>
            </a:extLst>
          </p:cNvPr>
          <p:cNvSpPr/>
          <p:nvPr/>
        </p:nvSpPr>
        <p:spPr bwMode="auto">
          <a:xfrm>
            <a:off x="5122863" y="868363"/>
            <a:ext cx="3829050" cy="2249487"/>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lvl1pPr marL="285750" indent="-285750"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 typeface="Arial" panose="020B0604020202020204" pitchFamily="34" charset="0"/>
              <a:buChar char="•"/>
            </a:pPr>
            <a:r>
              <a:rPr lang="ru-RU" altLang="ru-TR" sz="1800" b="1" dirty="0">
                <a:solidFill>
                  <a:srgbClr val="000000"/>
                </a:solidFill>
              </a:rPr>
              <a:t>Поддерево: </a:t>
            </a:r>
            <a:r>
              <a:rPr lang="ru-RU" altLang="ru-TR" sz="1800" dirty="0">
                <a:solidFill>
                  <a:srgbClr val="000000"/>
                </a:solidFill>
              </a:rPr>
              <a:t>дерево, состоящее из узла и его потомков</a:t>
            </a:r>
          </a:p>
          <a:p>
            <a:pPr eaLnBrk="1" hangingPunct="1">
              <a:spcBef>
                <a:spcPct val="0"/>
              </a:spcBef>
              <a:buClrTx/>
              <a:buSzTx/>
              <a:buFont typeface="Arial" panose="020B0604020202020204" pitchFamily="34" charset="0"/>
              <a:buChar char="•"/>
            </a:pPr>
            <a:r>
              <a:rPr lang="ru-RU" altLang="ru-TR" sz="1800" b="1" dirty="0">
                <a:solidFill>
                  <a:srgbClr val="000000"/>
                </a:solidFill>
              </a:rPr>
              <a:t>Степень дерева (</a:t>
            </a:r>
            <a:r>
              <a:rPr lang="en-US" altLang="ru-TR" sz="1800" b="1" dirty="0">
                <a:solidFill>
                  <a:srgbClr val="000000"/>
                </a:solidFill>
              </a:rPr>
              <a:t>degree</a:t>
            </a:r>
            <a:r>
              <a:rPr lang="en-US" altLang="ru-TR" sz="1800" dirty="0">
                <a:solidFill>
                  <a:srgbClr val="000000"/>
                </a:solidFill>
              </a:rPr>
              <a:t> of a tree</a:t>
            </a:r>
            <a:r>
              <a:rPr lang="ru-RU" altLang="ru-TR" sz="1800" dirty="0">
                <a:solidFill>
                  <a:srgbClr val="000000"/>
                </a:solidFill>
              </a:rPr>
              <a:t>)</a:t>
            </a:r>
            <a:r>
              <a:rPr lang="en-US" altLang="ru-TR" sz="1800" dirty="0">
                <a:solidFill>
                  <a:srgbClr val="000000"/>
                </a:solidFill>
              </a:rPr>
              <a:t>:</a:t>
            </a:r>
            <a:r>
              <a:rPr lang="ru-RU" altLang="ru-TR" sz="1800" dirty="0">
                <a:solidFill>
                  <a:srgbClr val="000000"/>
                </a:solidFill>
              </a:rPr>
              <a:t> максимальная степень всех его узлов</a:t>
            </a:r>
          </a:p>
          <a:p>
            <a:pPr eaLnBrk="1" hangingPunct="1">
              <a:spcBef>
                <a:spcPct val="0"/>
              </a:spcBef>
              <a:buClrTx/>
              <a:buSzTx/>
              <a:buFont typeface="Arial" panose="020B0604020202020204" pitchFamily="34" charset="0"/>
              <a:buChar char="•"/>
            </a:pPr>
            <a:r>
              <a:rPr lang="ru-RU" altLang="ru-TR" sz="1800" b="1" dirty="0">
                <a:solidFill>
                  <a:srgbClr val="000000"/>
                </a:solidFill>
              </a:rPr>
              <a:t>Степень узла (</a:t>
            </a:r>
            <a:r>
              <a:rPr lang="en-US" altLang="ru-TR" sz="1800" b="1" dirty="0">
                <a:solidFill>
                  <a:srgbClr val="000000"/>
                </a:solidFill>
              </a:rPr>
              <a:t>degree</a:t>
            </a:r>
            <a:r>
              <a:rPr lang="en-US" altLang="ru-TR" sz="1800" dirty="0">
                <a:solidFill>
                  <a:srgbClr val="000000"/>
                </a:solidFill>
              </a:rPr>
              <a:t> of a node</a:t>
            </a:r>
            <a:r>
              <a:rPr lang="ru-RU" altLang="ru-TR" sz="1800" dirty="0">
                <a:solidFill>
                  <a:srgbClr val="000000"/>
                </a:solidFill>
              </a:rPr>
              <a:t>)</a:t>
            </a:r>
            <a:r>
              <a:rPr lang="en-US" altLang="ru-TR" sz="1800" dirty="0">
                <a:solidFill>
                  <a:srgbClr val="000000"/>
                </a:solidFill>
              </a:rPr>
              <a:t>: </a:t>
            </a:r>
            <a:r>
              <a:rPr lang="ru-RU" altLang="ru-TR" sz="1800" dirty="0">
                <a:solidFill>
                  <a:srgbClr val="000000"/>
                </a:solidFill>
              </a:rPr>
              <a:t>число его потомков</a:t>
            </a:r>
          </a:p>
          <a:p>
            <a:pPr eaLnBrk="1" hangingPunct="1">
              <a:spcBef>
                <a:spcPct val="0"/>
              </a:spcBef>
              <a:buClrTx/>
              <a:buSzTx/>
              <a:buFont typeface="Arial" panose="020B0604020202020204" pitchFamily="34" charset="0"/>
              <a:buChar char="•"/>
            </a:pPr>
            <a:endParaRPr lang="en-US" altLang="ru-TR" sz="1800" dirty="0"/>
          </a:p>
          <a:p>
            <a:pPr eaLnBrk="1" hangingPunct="1">
              <a:spcBef>
                <a:spcPct val="0"/>
              </a:spcBef>
              <a:buClrTx/>
              <a:buSzTx/>
            </a:pPr>
            <a:endParaRPr lang="ru-RU" altLang="ru-TR" sz="1800" dirty="0">
              <a:solidFill>
                <a:srgbClr val="000000"/>
              </a:solidFill>
            </a:endParaRPr>
          </a:p>
        </p:txBody>
      </p:sp>
      <p:sp>
        <p:nvSpPr>
          <p:cNvPr id="27" name="AutoShape 2">
            <a:extLst>
              <a:ext uri="{FF2B5EF4-FFF2-40B4-BE49-F238E27FC236}">
                <a16:creationId xmlns:a16="http://schemas.microsoft.com/office/drawing/2014/main" id="{195FDE1A-7944-3C43-A93D-D2567E3BDDDA}"/>
              </a:ext>
            </a:extLst>
          </p:cNvPr>
          <p:cNvSpPr>
            <a:spLocks noChangeArrowheads="1"/>
          </p:cNvSpPr>
          <p:nvPr/>
        </p:nvSpPr>
        <p:spPr bwMode="auto">
          <a:xfrm>
            <a:off x="6705600" y="3394075"/>
            <a:ext cx="1981200" cy="2151063"/>
          </a:xfrm>
          <a:prstGeom prst="triangle">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tIns="2651760" bIns="0" anchor="b" anchorCtr="1"/>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algn="ctr" eaLnBrk="1" hangingPunct="1"/>
            <a:r>
              <a:rPr lang="ru-RU" altLang="ru-TR">
                <a:solidFill>
                  <a:srgbClr val="000000"/>
                </a:solidFill>
                <a:latin typeface="Tahoma" panose="020B0604030504040204" pitchFamily="34" charset="0"/>
              </a:rPr>
              <a:t>поддерево</a:t>
            </a:r>
            <a:endParaRPr lang="en-US" altLang="ru-TR">
              <a:solidFill>
                <a:srgbClr val="000000"/>
              </a:solidFill>
              <a:latin typeface="Tahoma" panose="020B0604030504040204" pitchFamily="34" charset="0"/>
            </a:endParaRPr>
          </a:p>
        </p:txBody>
      </p:sp>
      <p:grpSp>
        <p:nvGrpSpPr>
          <p:cNvPr id="53253" name="Group 5">
            <a:extLst>
              <a:ext uri="{FF2B5EF4-FFF2-40B4-BE49-F238E27FC236}">
                <a16:creationId xmlns:a16="http://schemas.microsoft.com/office/drawing/2014/main" id="{3191D431-8823-B049-B20E-7C46B4A8BBEB}"/>
              </a:ext>
            </a:extLst>
          </p:cNvPr>
          <p:cNvGrpSpPr>
            <a:grpSpLocks/>
          </p:cNvGrpSpPr>
          <p:nvPr/>
        </p:nvGrpSpPr>
        <p:grpSpPr bwMode="auto">
          <a:xfrm>
            <a:off x="5122863" y="3117850"/>
            <a:ext cx="3708400" cy="3116263"/>
            <a:chOff x="3135" y="1253"/>
            <a:chExt cx="2336" cy="1963"/>
          </a:xfrm>
        </p:grpSpPr>
        <p:sp>
          <p:nvSpPr>
            <p:cNvPr id="29" name="AutoShape 6">
              <a:extLst>
                <a:ext uri="{FF2B5EF4-FFF2-40B4-BE49-F238E27FC236}">
                  <a16:creationId xmlns:a16="http://schemas.microsoft.com/office/drawing/2014/main" id="{9A03C2C3-112A-EE45-916F-1954EB936AC1}"/>
                </a:ext>
              </a:extLst>
            </p:cNvPr>
            <p:cNvSpPr>
              <a:spLocks noChangeAspect="1" noChangeArrowheads="1"/>
            </p:cNvSpPr>
            <p:nvPr/>
          </p:nvSpPr>
          <p:spPr bwMode="auto">
            <a:xfrm>
              <a:off x="4217" y="1253"/>
              <a:ext cx="213" cy="232"/>
            </a:xfrm>
            <a:prstGeom prst="roundRect">
              <a:avLst>
                <a:gd name="adj" fmla="val 16667"/>
              </a:avLst>
            </a:prstGeom>
            <a:solidFill>
              <a:schemeClr val="accent1"/>
            </a:solidFill>
            <a:ln w="1905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buFont typeface="Symbol" charset="0"/>
                <a:buNone/>
                <a:defRPr/>
              </a:pPr>
              <a:r>
                <a:rPr lang="en-US" sz="1600">
                  <a:latin typeface="Tahoma" charset="0"/>
                  <a:ea typeface="ＭＳ Ｐゴシック" charset="0"/>
                  <a:cs typeface="ＭＳ Ｐゴシック" charset="0"/>
                </a:rPr>
                <a:t>A</a:t>
              </a:r>
            </a:p>
          </p:txBody>
        </p:sp>
        <p:sp>
          <p:nvSpPr>
            <p:cNvPr id="30" name="AutoShape 7">
              <a:extLst>
                <a:ext uri="{FF2B5EF4-FFF2-40B4-BE49-F238E27FC236}">
                  <a16:creationId xmlns:a16="http://schemas.microsoft.com/office/drawing/2014/main" id="{8F006255-42C6-604D-AC87-2D32CEC728D2}"/>
                </a:ext>
              </a:extLst>
            </p:cNvPr>
            <p:cNvSpPr>
              <a:spLocks noChangeAspect="1" noChangeArrowheads="1"/>
            </p:cNvSpPr>
            <p:nvPr/>
          </p:nvSpPr>
          <p:spPr bwMode="auto">
            <a:xfrm>
              <a:off x="3385" y="1829"/>
              <a:ext cx="211" cy="232"/>
            </a:xfrm>
            <a:prstGeom prst="roundRect">
              <a:avLst>
                <a:gd name="adj" fmla="val 16667"/>
              </a:avLst>
            </a:prstGeom>
            <a:solidFill>
              <a:schemeClr val="accent1"/>
            </a:solidFill>
            <a:ln w="1905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buFont typeface="Symbol" charset="0"/>
                <a:buNone/>
                <a:defRPr/>
              </a:pPr>
              <a:r>
                <a:rPr lang="en-US" sz="1600">
                  <a:latin typeface="Tahoma" charset="0"/>
                  <a:ea typeface="ＭＳ Ｐゴシック" charset="0"/>
                  <a:cs typeface="ＭＳ Ｐゴシック" charset="0"/>
                </a:rPr>
                <a:t>B</a:t>
              </a:r>
            </a:p>
          </p:txBody>
        </p:sp>
        <p:sp>
          <p:nvSpPr>
            <p:cNvPr id="31" name="AutoShape 8">
              <a:extLst>
                <a:ext uri="{FF2B5EF4-FFF2-40B4-BE49-F238E27FC236}">
                  <a16:creationId xmlns:a16="http://schemas.microsoft.com/office/drawing/2014/main" id="{83A94F0F-E2A6-3F4E-9DD5-22D12A3E4282}"/>
                </a:ext>
              </a:extLst>
            </p:cNvPr>
            <p:cNvSpPr>
              <a:spLocks noChangeAspect="1" noChangeArrowheads="1"/>
            </p:cNvSpPr>
            <p:nvPr/>
          </p:nvSpPr>
          <p:spPr bwMode="auto">
            <a:xfrm>
              <a:off x="5247" y="1828"/>
              <a:ext cx="224" cy="233"/>
            </a:xfrm>
            <a:prstGeom prst="roundRect">
              <a:avLst>
                <a:gd name="adj" fmla="val 16667"/>
              </a:avLst>
            </a:prstGeom>
            <a:solidFill>
              <a:srgbClr val="99CC00"/>
            </a:solidFill>
            <a:ln w="1905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buFont typeface="Symbol" charset="0"/>
                <a:buNone/>
                <a:defRPr/>
              </a:pPr>
              <a:r>
                <a:rPr lang="en-US" sz="1600">
                  <a:latin typeface="Tahoma" charset="0"/>
                  <a:ea typeface="ＭＳ Ｐゴシック" charset="0"/>
                  <a:cs typeface="ＭＳ Ｐゴシック" charset="0"/>
                </a:rPr>
                <a:t>D</a:t>
              </a:r>
            </a:p>
          </p:txBody>
        </p:sp>
        <p:sp>
          <p:nvSpPr>
            <p:cNvPr id="32" name="AutoShape 9">
              <a:extLst>
                <a:ext uri="{FF2B5EF4-FFF2-40B4-BE49-F238E27FC236}">
                  <a16:creationId xmlns:a16="http://schemas.microsoft.com/office/drawing/2014/main" id="{E87E0CAB-1673-244C-BA1E-AA9B66414D78}"/>
                </a:ext>
              </a:extLst>
            </p:cNvPr>
            <p:cNvSpPr>
              <a:spLocks noChangeAspect="1" noChangeArrowheads="1"/>
            </p:cNvSpPr>
            <p:nvPr/>
          </p:nvSpPr>
          <p:spPr bwMode="auto">
            <a:xfrm>
              <a:off x="4755" y="1829"/>
              <a:ext cx="213" cy="232"/>
            </a:xfrm>
            <a:prstGeom prst="roundRect">
              <a:avLst>
                <a:gd name="adj" fmla="val 16667"/>
              </a:avLst>
            </a:prstGeom>
            <a:solidFill>
              <a:schemeClr val="accent1"/>
            </a:solidFill>
            <a:ln w="1905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buFont typeface="Symbol" charset="0"/>
                <a:buNone/>
                <a:defRPr/>
              </a:pPr>
              <a:r>
                <a:rPr lang="en-US" sz="1600">
                  <a:latin typeface="Tahoma" charset="0"/>
                  <a:ea typeface="ＭＳ Ｐゴシック" charset="0"/>
                  <a:cs typeface="ＭＳ Ｐゴシック" charset="0"/>
                </a:rPr>
                <a:t>C</a:t>
              </a:r>
            </a:p>
          </p:txBody>
        </p:sp>
        <p:sp>
          <p:nvSpPr>
            <p:cNvPr id="33" name="AutoShape 10">
              <a:extLst>
                <a:ext uri="{FF2B5EF4-FFF2-40B4-BE49-F238E27FC236}">
                  <a16:creationId xmlns:a16="http://schemas.microsoft.com/office/drawing/2014/main" id="{D2EA85D6-8F39-AD40-A235-D8105E3D3FAC}"/>
                </a:ext>
              </a:extLst>
            </p:cNvPr>
            <p:cNvSpPr>
              <a:spLocks noChangeAspect="1" noChangeArrowheads="1"/>
            </p:cNvSpPr>
            <p:nvPr/>
          </p:nvSpPr>
          <p:spPr bwMode="auto">
            <a:xfrm>
              <a:off x="4494" y="2404"/>
              <a:ext cx="222" cy="233"/>
            </a:xfrm>
            <a:prstGeom prst="roundRect">
              <a:avLst>
                <a:gd name="adj" fmla="val 16667"/>
              </a:avLst>
            </a:prstGeom>
            <a:solidFill>
              <a:srgbClr val="99CC00"/>
            </a:solidFill>
            <a:ln w="1905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buFont typeface="Symbol" charset="0"/>
                <a:buNone/>
                <a:defRPr/>
              </a:pPr>
              <a:r>
                <a:rPr lang="en-US" sz="1600">
                  <a:latin typeface="Tahoma" charset="0"/>
                  <a:ea typeface="ＭＳ Ｐゴシック" charset="0"/>
                  <a:cs typeface="ＭＳ Ｐゴシック" charset="0"/>
                </a:rPr>
                <a:t>G</a:t>
              </a:r>
            </a:p>
          </p:txBody>
        </p:sp>
        <p:sp>
          <p:nvSpPr>
            <p:cNvPr id="34" name="AutoShape 11">
              <a:extLst>
                <a:ext uri="{FF2B5EF4-FFF2-40B4-BE49-F238E27FC236}">
                  <a16:creationId xmlns:a16="http://schemas.microsoft.com/office/drawing/2014/main" id="{8E86ED6D-4FC3-4E4E-A788-9F99D31A041F}"/>
                </a:ext>
              </a:extLst>
            </p:cNvPr>
            <p:cNvSpPr>
              <a:spLocks noChangeAspect="1" noChangeArrowheads="1"/>
            </p:cNvSpPr>
            <p:nvPr/>
          </p:nvSpPr>
          <p:spPr bwMode="auto">
            <a:xfrm>
              <a:off x="5007" y="2404"/>
              <a:ext cx="223" cy="233"/>
            </a:xfrm>
            <a:prstGeom prst="roundRect">
              <a:avLst>
                <a:gd name="adj" fmla="val 16667"/>
              </a:avLst>
            </a:prstGeom>
            <a:solidFill>
              <a:srgbClr val="99CC00"/>
            </a:solidFill>
            <a:ln w="1905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buFont typeface="Symbol" charset="0"/>
                <a:buNone/>
                <a:defRPr/>
              </a:pPr>
              <a:r>
                <a:rPr lang="en-US" sz="1600">
                  <a:latin typeface="Tahoma" charset="0"/>
                  <a:ea typeface="ＭＳ Ｐゴシック" charset="0"/>
                  <a:cs typeface="ＭＳ Ｐゴシック" charset="0"/>
                </a:rPr>
                <a:t>H</a:t>
              </a:r>
            </a:p>
          </p:txBody>
        </p:sp>
        <p:sp>
          <p:nvSpPr>
            <p:cNvPr id="35" name="AutoShape 12">
              <a:extLst>
                <a:ext uri="{FF2B5EF4-FFF2-40B4-BE49-F238E27FC236}">
                  <a16:creationId xmlns:a16="http://schemas.microsoft.com/office/drawing/2014/main" id="{62B07C11-801B-164E-BF71-C5D7B292AAD4}"/>
                </a:ext>
              </a:extLst>
            </p:cNvPr>
            <p:cNvSpPr>
              <a:spLocks noChangeAspect="1" noChangeArrowheads="1"/>
            </p:cNvSpPr>
            <p:nvPr/>
          </p:nvSpPr>
          <p:spPr bwMode="auto">
            <a:xfrm>
              <a:off x="3135" y="2404"/>
              <a:ext cx="208" cy="232"/>
            </a:xfrm>
            <a:prstGeom prst="roundRect">
              <a:avLst>
                <a:gd name="adj" fmla="val 16667"/>
              </a:avLst>
            </a:prstGeom>
            <a:solidFill>
              <a:srgbClr val="99CC00"/>
            </a:solidFill>
            <a:ln w="1905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buFont typeface="Symbol" charset="0"/>
                <a:buNone/>
                <a:defRPr/>
              </a:pPr>
              <a:r>
                <a:rPr lang="en-US" sz="1600">
                  <a:latin typeface="Tahoma" charset="0"/>
                  <a:ea typeface="ＭＳ Ｐゴシック" charset="0"/>
                  <a:cs typeface="ＭＳ Ｐゴシック" charset="0"/>
                </a:rPr>
                <a:t>E</a:t>
              </a:r>
            </a:p>
          </p:txBody>
        </p:sp>
        <p:sp>
          <p:nvSpPr>
            <p:cNvPr id="36" name="AutoShape 13">
              <a:extLst>
                <a:ext uri="{FF2B5EF4-FFF2-40B4-BE49-F238E27FC236}">
                  <a16:creationId xmlns:a16="http://schemas.microsoft.com/office/drawing/2014/main" id="{6DC87B31-C319-0542-BFB2-E38D836EB24C}"/>
                </a:ext>
              </a:extLst>
            </p:cNvPr>
            <p:cNvSpPr>
              <a:spLocks noChangeAspect="1" noChangeArrowheads="1"/>
            </p:cNvSpPr>
            <p:nvPr/>
          </p:nvSpPr>
          <p:spPr bwMode="auto">
            <a:xfrm>
              <a:off x="3639" y="2405"/>
              <a:ext cx="202" cy="231"/>
            </a:xfrm>
            <a:prstGeom prst="roundRect">
              <a:avLst>
                <a:gd name="adj" fmla="val 16667"/>
              </a:avLst>
            </a:prstGeom>
            <a:solidFill>
              <a:schemeClr val="accent1"/>
            </a:solidFill>
            <a:ln w="1905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buFont typeface="Symbol" charset="0"/>
                <a:buNone/>
                <a:defRPr/>
              </a:pPr>
              <a:r>
                <a:rPr lang="en-US" sz="1600">
                  <a:latin typeface="Tahoma" charset="0"/>
                  <a:ea typeface="ＭＳ Ｐゴシック" charset="0"/>
                  <a:cs typeface="ＭＳ Ｐゴシック" charset="0"/>
                </a:rPr>
                <a:t>F</a:t>
              </a:r>
            </a:p>
          </p:txBody>
        </p:sp>
        <p:cxnSp>
          <p:nvCxnSpPr>
            <p:cNvPr id="37" name="AutoShape 14">
              <a:extLst>
                <a:ext uri="{FF2B5EF4-FFF2-40B4-BE49-F238E27FC236}">
                  <a16:creationId xmlns:a16="http://schemas.microsoft.com/office/drawing/2014/main" id="{3024A7B9-2129-234D-BC01-E812BAC78E6B}"/>
                </a:ext>
              </a:extLst>
            </p:cNvPr>
            <p:cNvCxnSpPr>
              <a:cxnSpLocks noChangeShapeType="1"/>
              <a:stCxn id="29" idx="2"/>
              <a:endCxn id="30" idx="0"/>
            </p:cNvCxnSpPr>
            <p:nvPr/>
          </p:nvCxnSpPr>
          <p:spPr bwMode="auto">
            <a:xfrm flipH="1">
              <a:off x="3491" y="1494"/>
              <a:ext cx="833" cy="326"/>
            </a:xfrm>
            <a:prstGeom prst="straightConnector1">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8" name="AutoShape 15">
              <a:extLst>
                <a:ext uri="{FF2B5EF4-FFF2-40B4-BE49-F238E27FC236}">
                  <a16:creationId xmlns:a16="http://schemas.microsoft.com/office/drawing/2014/main" id="{6E3456EA-48EB-F546-9CE3-62FE810338E7}"/>
                </a:ext>
              </a:extLst>
            </p:cNvPr>
            <p:cNvCxnSpPr>
              <a:cxnSpLocks noChangeShapeType="1"/>
              <a:stCxn id="29" idx="2"/>
              <a:endCxn id="32" idx="0"/>
            </p:cNvCxnSpPr>
            <p:nvPr/>
          </p:nvCxnSpPr>
          <p:spPr bwMode="auto">
            <a:xfrm>
              <a:off x="4324" y="1494"/>
              <a:ext cx="538" cy="325"/>
            </a:xfrm>
            <a:prstGeom prst="straightConnector1">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9" name="AutoShape 16">
              <a:extLst>
                <a:ext uri="{FF2B5EF4-FFF2-40B4-BE49-F238E27FC236}">
                  <a16:creationId xmlns:a16="http://schemas.microsoft.com/office/drawing/2014/main" id="{5D713CA9-6E81-C94F-B8AA-FB56D3E52504}"/>
                </a:ext>
              </a:extLst>
            </p:cNvPr>
            <p:cNvCxnSpPr>
              <a:cxnSpLocks noChangeShapeType="1"/>
              <a:stCxn id="29" idx="2"/>
              <a:endCxn id="31" idx="0"/>
            </p:cNvCxnSpPr>
            <p:nvPr/>
          </p:nvCxnSpPr>
          <p:spPr bwMode="auto">
            <a:xfrm>
              <a:off x="4324" y="1494"/>
              <a:ext cx="1036" cy="325"/>
            </a:xfrm>
            <a:prstGeom prst="straightConnector1">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0" name="AutoShape 17">
              <a:extLst>
                <a:ext uri="{FF2B5EF4-FFF2-40B4-BE49-F238E27FC236}">
                  <a16:creationId xmlns:a16="http://schemas.microsoft.com/office/drawing/2014/main" id="{E8F6696F-0C17-3E40-9312-0A2CC946813F}"/>
                </a:ext>
              </a:extLst>
            </p:cNvPr>
            <p:cNvCxnSpPr>
              <a:cxnSpLocks noChangeShapeType="1"/>
              <a:stCxn id="32" idx="2"/>
              <a:endCxn id="34" idx="0"/>
            </p:cNvCxnSpPr>
            <p:nvPr/>
          </p:nvCxnSpPr>
          <p:spPr bwMode="auto">
            <a:xfrm>
              <a:off x="4862" y="2071"/>
              <a:ext cx="257" cy="324"/>
            </a:xfrm>
            <a:prstGeom prst="straightConnector1">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1" name="AutoShape 18">
              <a:extLst>
                <a:ext uri="{FF2B5EF4-FFF2-40B4-BE49-F238E27FC236}">
                  <a16:creationId xmlns:a16="http://schemas.microsoft.com/office/drawing/2014/main" id="{9341EDE2-CE36-9A4B-9BB7-73EC04721D95}"/>
                </a:ext>
              </a:extLst>
            </p:cNvPr>
            <p:cNvCxnSpPr>
              <a:cxnSpLocks noChangeShapeType="1"/>
              <a:stCxn id="32" idx="2"/>
              <a:endCxn id="33" idx="0"/>
            </p:cNvCxnSpPr>
            <p:nvPr/>
          </p:nvCxnSpPr>
          <p:spPr bwMode="auto">
            <a:xfrm flipH="1">
              <a:off x="4606" y="2071"/>
              <a:ext cx="256" cy="324"/>
            </a:xfrm>
            <a:prstGeom prst="straightConnector1">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2" name="AutoShape 19">
              <a:extLst>
                <a:ext uri="{FF2B5EF4-FFF2-40B4-BE49-F238E27FC236}">
                  <a16:creationId xmlns:a16="http://schemas.microsoft.com/office/drawing/2014/main" id="{D42D8559-0693-6249-A574-5913087C0D19}"/>
                </a:ext>
              </a:extLst>
            </p:cNvPr>
            <p:cNvCxnSpPr>
              <a:cxnSpLocks noChangeShapeType="1"/>
              <a:stCxn id="30" idx="2"/>
              <a:endCxn id="36" idx="0"/>
            </p:cNvCxnSpPr>
            <p:nvPr/>
          </p:nvCxnSpPr>
          <p:spPr bwMode="auto">
            <a:xfrm>
              <a:off x="3491" y="2070"/>
              <a:ext cx="250" cy="326"/>
            </a:xfrm>
            <a:prstGeom prst="straightConnector1">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3" name="AutoShape 20">
              <a:extLst>
                <a:ext uri="{FF2B5EF4-FFF2-40B4-BE49-F238E27FC236}">
                  <a16:creationId xmlns:a16="http://schemas.microsoft.com/office/drawing/2014/main" id="{E8EF7630-A22F-C44F-9B96-52F6E9AB5857}"/>
                </a:ext>
              </a:extLst>
            </p:cNvPr>
            <p:cNvCxnSpPr>
              <a:cxnSpLocks noChangeShapeType="1"/>
              <a:stCxn id="30" idx="2"/>
              <a:endCxn id="35" idx="0"/>
            </p:cNvCxnSpPr>
            <p:nvPr/>
          </p:nvCxnSpPr>
          <p:spPr bwMode="auto">
            <a:xfrm flipH="1">
              <a:off x="3239" y="2070"/>
              <a:ext cx="252" cy="323"/>
            </a:xfrm>
            <a:prstGeom prst="straightConnector1">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4" name="AutoShape 21">
              <a:extLst>
                <a:ext uri="{FF2B5EF4-FFF2-40B4-BE49-F238E27FC236}">
                  <a16:creationId xmlns:a16="http://schemas.microsoft.com/office/drawing/2014/main" id="{D03F5978-338E-7246-B0BC-1A2D612517A5}"/>
                </a:ext>
              </a:extLst>
            </p:cNvPr>
            <p:cNvSpPr>
              <a:spLocks noChangeAspect="1" noChangeArrowheads="1"/>
            </p:cNvSpPr>
            <p:nvPr/>
          </p:nvSpPr>
          <p:spPr bwMode="auto">
            <a:xfrm>
              <a:off x="3289" y="2985"/>
              <a:ext cx="181" cy="229"/>
            </a:xfrm>
            <a:prstGeom prst="roundRect">
              <a:avLst>
                <a:gd name="adj" fmla="val 16667"/>
              </a:avLst>
            </a:prstGeom>
            <a:solidFill>
              <a:srgbClr val="99CC00"/>
            </a:solidFill>
            <a:ln w="1905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buFont typeface="Symbol" charset="0"/>
                <a:buNone/>
                <a:defRPr/>
              </a:pPr>
              <a:r>
                <a:rPr lang="en-US" sz="1600">
                  <a:latin typeface="Tahoma" charset="0"/>
                  <a:ea typeface="ＭＳ Ｐゴシック" charset="0"/>
                  <a:cs typeface="ＭＳ Ｐゴシック" charset="0"/>
                </a:rPr>
                <a:t>I</a:t>
              </a:r>
            </a:p>
          </p:txBody>
        </p:sp>
        <p:sp>
          <p:nvSpPr>
            <p:cNvPr id="45" name="AutoShape 22">
              <a:extLst>
                <a:ext uri="{FF2B5EF4-FFF2-40B4-BE49-F238E27FC236}">
                  <a16:creationId xmlns:a16="http://schemas.microsoft.com/office/drawing/2014/main" id="{CE4282BA-E026-9242-B431-08EA994B14A6}"/>
                </a:ext>
              </a:extLst>
            </p:cNvPr>
            <p:cNvSpPr>
              <a:spLocks noChangeAspect="1" noChangeArrowheads="1"/>
            </p:cNvSpPr>
            <p:nvPr/>
          </p:nvSpPr>
          <p:spPr bwMode="auto">
            <a:xfrm>
              <a:off x="3655" y="2985"/>
              <a:ext cx="187" cy="230"/>
            </a:xfrm>
            <a:prstGeom prst="roundRect">
              <a:avLst>
                <a:gd name="adj" fmla="val 16667"/>
              </a:avLst>
            </a:prstGeom>
            <a:solidFill>
              <a:srgbClr val="99CC00"/>
            </a:solidFill>
            <a:ln w="1905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buFont typeface="Symbol" charset="0"/>
                <a:buNone/>
                <a:defRPr/>
              </a:pPr>
              <a:r>
                <a:rPr lang="en-US" sz="1600">
                  <a:latin typeface="Tahoma" charset="0"/>
                  <a:ea typeface="ＭＳ Ｐゴシック" charset="0"/>
                  <a:cs typeface="ＭＳ Ｐゴシック" charset="0"/>
                </a:rPr>
                <a:t>J</a:t>
              </a:r>
            </a:p>
          </p:txBody>
        </p:sp>
        <p:cxnSp>
          <p:nvCxnSpPr>
            <p:cNvPr id="46" name="AutoShape 23">
              <a:extLst>
                <a:ext uri="{FF2B5EF4-FFF2-40B4-BE49-F238E27FC236}">
                  <a16:creationId xmlns:a16="http://schemas.microsoft.com/office/drawing/2014/main" id="{7F510444-FBB7-7049-AD24-97A529155728}"/>
                </a:ext>
              </a:extLst>
            </p:cNvPr>
            <p:cNvCxnSpPr>
              <a:cxnSpLocks noChangeShapeType="1"/>
              <a:stCxn id="36" idx="2"/>
              <a:endCxn id="45" idx="0"/>
            </p:cNvCxnSpPr>
            <p:nvPr/>
          </p:nvCxnSpPr>
          <p:spPr bwMode="auto">
            <a:xfrm>
              <a:off x="3741" y="2646"/>
              <a:ext cx="8" cy="329"/>
            </a:xfrm>
            <a:prstGeom prst="straightConnector1">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7" name="AutoShape 24">
              <a:extLst>
                <a:ext uri="{FF2B5EF4-FFF2-40B4-BE49-F238E27FC236}">
                  <a16:creationId xmlns:a16="http://schemas.microsoft.com/office/drawing/2014/main" id="{ECABF26C-2048-584A-8026-B1165BB915DD}"/>
                </a:ext>
              </a:extLst>
            </p:cNvPr>
            <p:cNvCxnSpPr>
              <a:cxnSpLocks noChangeShapeType="1"/>
              <a:stCxn id="36" idx="2"/>
              <a:endCxn id="44" idx="0"/>
            </p:cNvCxnSpPr>
            <p:nvPr/>
          </p:nvCxnSpPr>
          <p:spPr bwMode="auto">
            <a:xfrm flipH="1">
              <a:off x="3380" y="2646"/>
              <a:ext cx="361" cy="329"/>
            </a:xfrm>
            <a:prstGeom prst="straightConnector1">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8" name="AutoShape 25">
              <a:extLst>
                <a:ext uri="{FF2B5EF4-FFF2-40B4-BE49-F238E27FC236}">
                  <a16:creationId xmlns:a16="http://schemas.microsoft.com/office/drawing/2014/main" id="{1CCB386F-CA69-4D46-98A4-B69FADF24941}"/>
                </a:ext>
              </a:extLst>
            </p:cNvPr>
            <p:cNvSpPr>
              <a:spLocks noChangeAspect="1" noChangeArrowheads="1"/>
            </p:cNvSpPr>
            <p:nvPr/>
          </p:nvSpPr>
          <p:spPr bwMode="auto">
            <a:xfrm>
              <a:off x="4027" y="2984"/>
              <a:ext cx="211" cy="232"/>
            </a:xfrm>
            <a:prstGeom prst="roundRect">
              <a:avLst>
                <a:gd name="adj" fmla="val 16667"/>
              </a:avLst>
            </a:prstGeom>
            <a:solidFill>
              <a:srgbClr val="99CC00"/>
            </a:solidFill>
            <a:ln w="1905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buFont typeface="Symbol" charset="0"/>
                <a:buNone/>
                <a:defRPr/>
              </a:pPr>
              <a:r>
                <a:rPr lang="en-US" sz="1600">
                  <a:latin typeface="Tahoma" charset="0"/>
                  <a:ea typeface="ＭＳ Ｐゴシック" charset="0"/>
                  <a:cs typeface="ＭＳ Ｐゴシック" charset="0"/>
                </a:rPr>
                <a:t>K</a:t>
              </a:r>
            </a:p>
          </p:txBody>
        </p:sp>
        <p:cxnSp>
          <p:nvCxnSpPr>
            <p:cNvPr id="49" name="AutoShape 26">
              <a:extLst>
                <a:ext uri="{FF2B5EF4-FFF2-40B4-BE49-F238E27FC236}">
                  <a16:creationId xmlns:a16="http://schemas.microsoft.com/office/drawing/2014/main" id="{3EA920BB-D401-C348-898F-8BE114ED81B5}"/>
                </a:ext>
              </a:extLst>
            </p:cNvPr>
            <p:cNvCxnSpPr>
              <a:cxnSpLocks noChangeShapeType="1"/>
              <a:stCxn id="36" idx="2"/>
              <a:endCxn id="48" idx="0"/>
            </p:cNvCxnSpPr>
            <p:nvPr/>
          </p:nvCxnSpPr>
          <p:spPr bwMode="auto">
            <a:xfrm>
              <a:off x="3741" y="2646"/>
              <a:ext cx="392" cy="328"/>
            </a:xfrm>
            <a:prstGeom prst="straightConnector1">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611437608"/>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5C164C1C-6128-414E-BFAC-2F22D670B932}"/>
              </a:ext>
            </a:extLst>
          </p:cNvPr>
          <p:cNvSpPr>
            <a:spLocks noGrp="1"/>
          </p:cNvSpPr>
          <p:nvPr>
            <p:ph type="title"/>
          </p:nvPr>
        </p:nvSpPr>
        <p:spPr bwMode="auto">
          <a:xfrm>
            <a:off x="352425" y="274638"/>
            <a:ext cx="8334375"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TR" sz="3200" b="1">
                <a:ea typeface="ＭＳ Ｐゴシック" panose="020B0600070205080204" pitchFamily="34" charset="-128"/>
              </a:rPr>
              <a:t>Основная терминология</a:t>
            </a:r>
            <a:endParaRPr lang="en-US" altLang="ru-TR" sz="3200" b="1">
              <a:ea typeface="ＭＳ Ｐゴシック" panose="020B0600070205080204" pitchFamily="34" charset="-128"/>
            </a:endParaRPr>
          </a:p>
        </p:txBody>
      </p:sp>
      <p:sp>
        <p:nvSpPr>
          <p:cNvPr id="3" name="Content Placeholder 2">
            <a:extLst>
              <a:ext uri="{FF2B5EF4-FFF2-40B4-BE49-F238E27FC236}">
                <a16:creationId xmlns:a16="http://schemas.microsoft.com/office/drawing/2014/main" id="{5EE8FF65-42E8-CB46-865A-94B4ED2FD7BB}"/>
              </a:ext>
            </a:extLst>
          </p:cNvPr>
          <p:cNvSpPr>
            <a:spLocks noGrp="1"/>
          </p:cNvSpPr>
          <p:nvPr>
            <p:ph idx="1"/>
          </p:nvPr>
        </p:nvSpPr>
        <p:spPr bwMode="auto">
          <a:xfrm>
            <a:off x="352425" y="868363"/>
            <a:ext cx="8223250" cy="5532437"/>
          </a:xfrm>
          <a:gradFill rotWithShape="1">
            <a:gsLst>
              <a:gs pos="0">
                <a:srgbClr val="E8E8FA"/>
              </a:gs>
              <a:gs pos="64999">
                <a:srgbClr val="C3C3EF"/>
              </a:gs>
              <a:gs pos="100000">
                <a:srgbClr val="A8A8EA"/>
              </a:gs>
            </a:gsLst>
            <a:lin ang="5400000" scaled="1"/>
          </a:gradFill>
          <a:ln>
            <a:solidFill>
              <a:srgbClr val="2F2F98"/>
            </a:solidFill>
            <a:miter lim="800000"/>
            <a:headEnd/>
            <a:tailEnd/>
          </a:ln>
          <a:effectLst>
            <a:outerShdw blurRad="40000" dist="20000" dir="5400000" rotWithShape="0">
              <a:srgbClr val="808080">
                <a:alpha val="37999"/>
              </a:srgbClr>
            </a:outerShdw>
          </a:effectLst>
        </p:spPr>
        <p:txBody>
          <a:bodyPr vert="horz" wrap="square" lIns="91440" tIns="45720" rIns="91440" bIns="45720" numCol="1" anchor="t" anchorCtr="0" compatLnSpc="1">
            <a:prstTxWarp prst="textNoShape">
              <a:avLst/>
            </a:prstTxWarp>
          </a:bodyPr>
          <a:lstStyle/>
          <a:p>
            <a:pPr>
              <a:lnSpc>
                <a:spcPct val="80000"/>
              </a:lnSpc>
            </a:pPr>
            <a:r>
              <a:rPr lang="ru-RU" altLang="ru-TR" sz="2800" b="1" i="1">
                <a:solidFill>
                  <a:srgbClr val="000000"/>
                </a:solidFill>
                <a:ea typeface="ＭＳ Ｐゴシック" panose="020B0600070205080204" pitchFamily="34" charset="-128"/>
              </a:rPr>
              <a:t>Поддерево</a:t>
            </a:r>
            <a:r>
              <a:rPr lang="ru-RU" altLang="ru-TR" sz="2800">
                <a:solidFill>
                  <a:srgbClr val="000000"/>
                </a:solidFill>
                <a:ea typeface="ＭＳ Ｐゴシック" panose="020B0600070205080204" pitchFamily="34" charset="-128"/>
              </a:rPr>
              <a:t> — часть древообразной структуры данных, которая может быть представлена в виде отдельного дерева. Любой узел дерева </a:t>
            </a:r>
            <a:r>
              <a:rPr lang="ru-RU" altLang="ru-TR" sz="2800" i="1">
                <a:solidFill>
                  <a:srgbClr val="000000"/>
                </a:solidFill>
                <a:ea typeface="ＭＳ Ｐゴシック" panose="020B0600070205080204" pitchFamily="34" charset="-128"/>
              </a:rPr>
              <a:t>T</a:t>
            </a:r>
            <a:r>
              <a:rPr lang="ru-RU" altLang="ru-TR" sz="2800">
                <a:solidFill>
                  <a:srgbClr val="000000"/>
                </a:solidFill>
                <a:ea typeface="ＭＳ Ｐゴシック" panose="020B0600070205080204" pitchFamily="34" charset="-128"/>
              </a:rPr>
              <a:t> вместе со всеми его узлами-потомками является поддеревом дерева </a:t>
            </a:r>
            <a:r>
              <a:rPr lang="ru-RU" altLang="ru-TR" sz="2800" i="1">
                <a:solidFill>
                  <a:srgbClr val="000000"/>
                </a:solidFill>
                <a:ea typeface="ＭＳ Ｐゴシック" panose="020B0600070205080204" pitchFamily="34" charset="-128"/>
              </a:rPr>
              <a:t>T</a:t>
            </a:r>
            <a:r>
              <a:rPr lang="ru-RU" altLang="ru-TR" sz="2800">
                <a:solidFill>
                  <a:srgbClr val="000000"/>
                </a:solidFill>
                <a:ea typeface="ＭＳ Ｐゴシック" panose="020B0600070205080204" pitchFamily="34" charset="-128"/>
              </a:rPr>
              <a:t>. </a:t>
            </a:r>
          </a:p>
          <a:p>
            <a:pPr>
              <a:lnSpc>
                <a:spcPct val="80000"/>
              </a:lnSpc>
            </a:pPr>
            <a:r>
              <a:rPr lang="ru-RU" altLang="ru-TR" sz="2800">
                <a:solidFill>
                  <a:srgbClr val="000000"/>
                </a:solidFill>
                <a:ea typeface="ＭＳ Ｐゴシック" panose="020B0600070205080204" pitchFamily="34" charset="-128"/>
              </a:rPr>
              <a:t>Для любого узла поддерева либо должен быть путь в корневой узел этого поддерева, либо сам узел должен являться корневым. То есть поддерево связано с корневым узлом целым деревом, а отношения поддерева со всеми прочими узлами определяются через понятие </a:t>
            </a:r>
            <a:r>
              <a:rPr lang="ru-RU" altLang="ru-TR" sz="2800" i="1">
                <a:solidFill>
                  <a:srgbClr val="000000"/>
                </a:solidFill>
                <a:ea typeface="ＭＳ Ｐゴシック" panose="020B0600070205080204" pitchFamily="34" charset="-128"/>
              </a:rPr>
              <a:t>соответствующее поддерево</a:t>
            </a:r>
            <a:r>
              <a:rPr lang="ru-RU" altLang="ru-TR" sz="2800">
                <a:solidFill>
                  <a:srgbClr val="000000"/>
                </a:solidFill>
                <a:ea typeface="ＭＳ Ｐゴシック" panose="020B0600070205080204" pitchFamily="34" charset="-128"/>
              </a:rPr>
              <a:t> (по аналогии с термином «соответствующее подмножество)</a:t>
            </a:r>
            <a:endParaRPr lang="en-US" altLang="ru-TR" sz="2800">
              <a:solidFill>
                <a:srgbClr val="000000"/>
              </a:solidFill>
              <a:ea typeface="ＭＳ Ｐゴシック" panose="020B0600070205080204" pitchFamily="34" charset="-128"/>
            </a:endParaRPr>
          </a:p>
        </p:txBody>
      </p:sp>
    </p:spTree>
    <p:extLst>
      <p:ext uri="{BB962C8B-B14F-4D97-AF65-F5344CB8AC3E}">
        <p14:creationId xmlns:p14="http://schemas.microsoft.com/office/powerpoint/2010/main" val="596878830"/>
      </p:ext>
    </p:extLst>
  </p:cSld>
  <p:clrMapOvr>
    <a:masterClrMapping/>
  </p:clrMapOvr>
  <p:transition>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5" name="Title 1">
            <a:extLst>
              <a:ext uri="{FF2B5EF4-FFF2-40B4-BE49-F238E27FC236}">
                <a16:creationId xmlns:a16="http://schemas.microsoft.com/office/drawing/2014/main" id="{2A418291-4BD4-5F43-A6FA-2920781DFBA8}"/>
              </a:ext>
            </a:extLst>
          </p:cNvPr>
          <p:cNvSpPr>
            <a:spLocks noGrp="1"/>
          </p:cNvSpPr>
          <p:nvPr>
            <p:ph type="title"/>
          </p:nvPr>
        </p:nvSpPr>
        <p:spPr bwMode="auto">
          <a:xfrm>
            <a:off x="276225" y="274638"/>
            <a:ext cx="8410575" cy="6302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TR" sz="3200" b="1">
                <a:ea typeface="ＭＳ Ｐゴシック" panose="020B0600070205080204" pitchFamily="34" charset="-128"/>
              </a:rPr>
              <a:t>Основная терминология</a:t>
            </a:r>
            <a:endParaRPr lang="en-US" altLang="ru-TR" sz="3200">
              <a:ea typeface="ＭＳ Ｐゴシック" panose="020B0600070205080204" pitchFamily="34" charset="-128"/>
            </a:endParaRPr>
          </a:p>
        </p:txBody>
      </p:sp>
      <p:sp>
        <p:nvSpPr>
          <p:cNvPr id="3" name="Content Placeholder 2">
            <a:extLst>
              <a:ext uri="{FF2B5EF4-FFF2-40B4-BE49-F238E27FC236}">
                <a16:creationId xmlns:a16="http://schemas.microsoft.com/office/drawing/2014/main" id="{8019AD05-F257-584A-A68E-F66DE3DE1BA6}"/>
              </a:ext>
            </a:extLst>
          </p:cNvPr>
          <p:cNvSpPr>
            <a:spLocks noGrp="1"/>
          </p:cNvSpPr>
          <p:nvPr>
            <p:ph idx="1"/>
          </p:nvPr>
        </p:nvSpPr>
        <p:spPr bwMode="auto">
          <a:xfrm>
            <a:off x="276225" y="904875"/>
            <a:ext cx="8575675" cy="5953125"/>
          </a:xfrm>
          <a:gradFill rotWithShape="1">
            <a:gsLst>
              <a:gs pos="0">
                <a:srgbClr val="F6FFFF"/>
              </a:gs>
              <a:gs pos="64999">
                <a:srgbClr val="EBFEFF"/>
              </a:gs>
              <a:gs pos="100000">
                <a:srgbClr val="E4FEFF"/>
              </a:gs>
            </a:gsLst>
            <a:lin ang="5400000" scaled="1"/>
          </a:gradFill>
          <a:ln>
            <a:solidFill>
              <a:srgbClr val="D5E8EA"/>
            </a:solidFill>
            <a:miter lim="800000"/>
            <a:headEnd/>
            <a:tailEnd/>
          </a:ln>
          <a:effectLst>
            <a:outerShdw blurRad="40000" dist="20000" dir="5400000" rotWithShape="0">
              <a:srgbClr val="808080">
                <a:alpha val="37999"/>
              </a:srgbClr>
            </a:outerShdw>
          </a:effectLst>
        </p:spPr>
        <p:txBody>
          <a:bodyPr vert="horz" wrap="square" lIns="91440" tIns="45720" rIns="91440" bIns="45720" numCol="1" anchor="t" anchorCtr="0" compatLnSpc="1">
            <a:prstTxWarp prst="textNoShape">
              <a:avLst/>
            </a:prstTxWarp>
          </a:bodyPr>
          <a:lstStyle/>
          <a:p>
            <a:r>
              <a:rPr lang="ru-RU" altLang="ru-TR" sz="2400">
                <a:solidFill>
                  <a:srgbClr val="000000"/>
                </a:solidFill>
                <a:ea typeface="ＭＳ Ｐゴシック" panose="020B0600070205080204" pitchFamily="34" charset="-128"/>
              </a:rPr>
              <a:t>Пустое дерево не имеет узлов</a:t>
            </a:r>
          </a:p>
          <a:p>
            <a:r>
              <a:rPr lang="ru-RU" altLang="ru-TR" sz="2400">
                <a:solidFill>
                  <a:srgbClr val="000000"/>
                </a:solidFill>
                <a:ea typeface="ＭＳ Ｐゴシック" panose="020B0600070205080204" pitchFamily="34" charset="-128"/>
              </a:rPr>
              <a:t>Потомками узла являются его дети и потомки его детей</a:t>
            </a:r>
          </a:p>
          <a:p>
            <a:r>
              <a:rPr lang="ru-RU" altLang="ru-TR" sz="2400">
                <a:solidFill>
                  <a:srgbClr val="000000"/>
                </a:solidFill>
                <a:ea typeface="ＭＳ Ｐゴシック" panose="020B0600070205080204" pitchFamily="34" charset="-128"/>
              </a:rPr>
              <a:t>Предками узла являются его родитель (если таковые имеются) и предки его родителя</a:t>
            </a:r>
          </a:p>
          <a:p>
            <a:r>
              <a:rPr lang="ru-RU" altLang="ru-TR" sz="2400">
                <a:solidFill>
                  <a:srgbClr val="000000"/>
                </a:solidFill>
                <a:ea typeface="ＭＳ Ｐゴシック" panose="020B0600070205080204" pitchFamily="34" charset="-128"/>
              </a:rPr>
              <a:t>Поддерево с корнем в узле состоит из данного узла и всех его потомков</a:t>
            </a:r>
          </a:p>
          <a:p>
            <a:r>
              <a:rPr lang="ru-RU" altLang="ru-TR" sz="2400">
                <a:solidFill>
                  <a:srgbClr val="000000"/>
                </a:solidFill>
                <a:ea typeface="ＭＳ Ｐゴシック" panose="020B0600070205080204" pitchFamily="34" charset="-128"/>
              </a:rPr>
              <a:t>Упорядоченная дерево, это дерево в котором порядок детей имеет важное значение; </a:t>
            </a:r>
          </a:p>
          <a:p>
            <a:r>
              <a:rPr lang="ru-RU" altLang="ru-TR" sz="2400">
                <a:solidFill>
                  <a:srgbClr val="000000"/>
                </a:solidFill>
                <a:ea typeface="ＭＳ Ｐゴシック" panose="020B0600070205080204" pitchFamily="34" charset="-128"/>
              </a:rPr>
              <a:t>Неупорядоченное дерево, это дерево в котором потомков узла можно рассматривать как некий набор</a:t>
            </a:r>
          </a:p>
          <a:p>
            <a:r>
              <a:rPr lang="ru-RU" altLang="ru-TR" sz="2400">
                <a:solidFill>
                  <a:srgbClr val="000000"/>
                </a:solidFill>
                <a:ea typeface="ＭＳ Ｐゴシック" panose="020B0600070205080204" pitchFamily="34" charset="-128"/>
              </a:rPr>
              <a:t>Коэффициент ветвления узла это количество его потомков</a:t>
            </a:r>
          </a:p>
          <a:p>
            <a:r>
              <a:rPr lang="ru-RU" altLang="ru-TR" sz="2400">
                <a:solidFill>
                  <a:srgbClr val="000000"/>
                </a:solidFill>
                <a:ea typeface="ＭＳ Ｐゴシック" panose="020B0600070205080204" pitchFamily="34" charset="-128"/>
              </a:rPr>
              <a:t>Коэффициент ветвления дерева это средний коэффициент разветвление его узлов</a:t>
            </a:r>
            <a:endParaRPr lang="en-US" altLang="ru-TR" sz="2400">
              <a:solidFill>
                <a:srgbClr val="000000"/>
              </a:solidFill>
              <a:ea typeface="ＭＳ Ｐゴシック" panose="020B0600070205080204" pitchFamily="34" charset="-128"/>
            </a:endParaRPr>
          </a:p>
        </p:txBody>
      </p:sp>
    </p:spTree>
    <p:extLst>
      <p:ext uri="{BB962C8B-B14F-4D97-AF65-F5344CB8AC3E}">
        <p14:creationId xmlns:p14="http://schemas.microsoft.com/office/powerpoint/2010/main" val="2489276230"/>
      </p:ext>
    </p:extLst>
  </p:cSld>
  <p:clrMapOvr>
    <a:masterClrMapping/>
  </p:clrMapOvr>
  <p:transition>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Title 1">
            <a:extLst>
              <a:ext uri="{FF2B5EF4-FFF2-40B4-BE49-F238E27FC236}">
                <a16:creationId xmlns:a16="http://schemas.microsoft.com/office/drawing/2014/main" id="{D4B61CCA-E265-AF49-A32C-4764FF3CB125}"/>
              </a:ext>
            </a:extLst>
          </p:cNvPr>
          <p:cNvSpPr>
            <a:spLocks noGrp="1"/>
          </p:cNvSpPr>
          <p:nvPr>
            <p:ph type="title"/>
          </p:nvPr>
        </p:nvSpPr>
        <p:spPr bwMode="auto">
          <a:xfrm>
            <a:off x="276225" y="274638"/>
            <a:ext cx="8410575" cy="6302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TR" sz="3200" b="1">
                <a:ea typeface="ＭＳ Ｐゴシック" panose="020B0600070205080204" pitchFamily="34" charset="-128"/>
              </a:rPr>
              <a:t>Файловые системы</a:t>
            </a:r>
            <a:endParaRPr lang="en-US" altLang="ru-TR" sz="3200" b="1">
              <a:ea typeface="ＭＳ Ｐゴシック" panose="020B0600070205080204" pitchFamily="34" charset="-128"/>
            </a:endParaRPr>
          </a:p>
        </p:txBody>
      </p:sp>
      <p:sp>
        <p:nvSpPr>
          <p:cNvPr id="3" name="Content Placeholder 2">
            <a:extLst>
              <a:ext uri="{FF2B5EF4-FFF2-40B4-BE49-F238E27FC236}">
                <a16:creationId xmlns:a16="http://schemas.microsoft.com/office/drawing/2014/main" id="{33562FE9-E88F-EE4C-BA7D-A87B399C642A}"/>
              </a:ext>
            </a:extLst>
          </p:cNvPr>
          <p:cNvSpPr>
            <a:spLocks noGrp="1"/>
          </p:cNvSpPr>
          <p:nvPr>
            <p:ph idx="1"/>
          </p:nvPr>
        </p:nvSpPr>
        <p:spPr bwMode="auto">
          <a:xfrm>
            <a:off x="276225" y="904875"/>
            <a:ext cx="8575675" cy="5953125"/>
          </a:xfrm>
          <a:gradFill rotWithShape="1">
            <a:gsLst>
              <a:gs pos="0">
                <a:srgbClr val="F6FFFF"/>
              </a:gs>
              <a:gs pos="64999">
                <a:srgbClr val="EBFEFF"/>
              </a:gs>
              <a:gs pos="100000">
                <a:srgbClr val="E4FEFF"/>
              </a:gs>
            </a:gsLst>
            <a:lin ang="5400000" scaled="1"/>
          </a:gradFill>
          <a:ln>
            <a:solidFill>
              <a:srgbClr val="D5E8EA"/>
            </a:solidFill>
            <a:miter lim="800000"/>
            <a:headEnd/>
            <a:tailEnd/>
          </a:ln>
          <a:effectLst>
            <a:outerShdw blurRad="40000" dist="20000" dir="5400000" rotWithShape="0">
              <a:srgbClr val="808080">
                <a:alpha val="37999"/>
              </a:srgbClr>
            </a:outerShdw>
          </a:effectLst>
        </p:spPr>
        <p:txBody>
          <a:bodyPr vert="horz" wrap="square" lIns="91440" tIns="45720" rIns="91440" bIns="45720" numCol="1" anchor="t" anchorCtr="0" compatLnSpc="1">
            <a:prstTxWarp prst="textNoShape">
              <a:avLst/>
            </a:prstTxWarp>
          </a:bodyPr>
          <a:lstStyle/>
          <a:p>
            <a:pPr marL="0" indent="0">
              <a:buFontTx/>
              <a:buNone/>
            </a:pPr>
            <a:r>
              <a:rPr lang="ru-RU" altLang="ru-TR" sz="2400">
                <a:solidFill>
                  <a:srgbClr val="000000"/>
                </a:solidFill>
                <a:ea typeface="ＭＳ Ｐゴシック" panose="020B0600070205080204" pitchFamily="34" charset="-128"/>
              </a:rPr>
              <a:t>Файловая система почти всегда реализуется в виде древовидной структуры</a:t>
            </a:r>
          </a:p>
          <a:p>
            <a:pPr marL="0" indent="0"/>
            <a:r>
              <a:rPr lang="ru-RU" altLang="ru-TR" sz="2400">
                <a:solidFill>
                  <a:srgbClr val="000000"/>
                </a:solidFill>
                <a:ea typeface="ＭＳ Ｐゴシック" panose="020B0600070205080204" pitchFamily="34" charset="-128"/>
              </a:rPr>
              <a:t>Узлы в дереве файловой системы бывают (по крайней мере) двух типов: папки (или каталоги), а также обычные файлы</a:t>
            </a:r>
          </a:p>
          <a:p>
            <a:pPr marL="0" indent="0"/>
            <a:r>
              <a:rPr lang="ru-RU" altLang="ru-TR" sz="2400">
                <a:solidFill>
                  <a:srgbClr val="000000"/>
                </a:solidFill>
                <a:ea typeface="ＭＳ Ｐゴシック" panose="020B0600070205080204" pitchFamily="34" charset="-128"/>
              </a:rPr>
              <a:t>Папка, как правило, имеет детей-вложенные папки и/или обычные файлы</a:t>
            </a:r>
          </a:p>
          <a:p>
            <a:pPr marL="0" indent="0"/>
            <a:r>
              <a:rPr lang="ru-RU" altLang="ru-TR" sz="2400">
                <a:solidFill>
                  <a:srgbClr val="000000"/>
                </a:solidFill>
                <a:ea typeface="ＭＳ Ｐゴシック" panose="020B0600070205080204" pitchFamily="34" charset="-128"/>
              </a:rPr>
              <a:t>Папка также содержит ссылку на своего родителя-как в Windows, и UNIX, эта ссылка обозначается  - </a:t>
            </a:r>
            <a:r>
              <a:rPr lang="en-US" altLang="en-US" sz="2400">
                <a:solidFill>
                  <a:srgbClr val="000000"/>
                </a:solidFill>
                <a:ea typeface="ＭＳ Ｐゴシック" panose="020B0600070205080204" pitchFamily="34" charset="-128"/>
              </a:rPr>
              <a:t>“</a:t>
            </a:r>
            <a:r>
              <a:rPr lang="en-US" altLang="ru-TR" sz="2400">
                <a:solidFill>
                  <a:srgbClr val="000000"/>
                </a:solidFill>
                <a:ea typeface="ＭＳ Ｐゴシック" panose="020B0600070205080204" pitchFamily="34" charset="-128"/>
              </a:rPr>
              <a:t>..</a:t>
            </a:r>
            <a:r>
              <a:rPr lang="en-US" altLang="en-US" sz="2400">
                <a:solidFill>
                  <a:srgbClr val="000000"/>
                </a:solidFill>
                <a:ea typeface="ＭＳ Ｐゴシック" panose="020B0600070205080204" pitchFamily="34" charset="-128"/>
              </a:rPr>
              <a:t>”</a:t>
            </a:r>
            <a:endParaRPr lang="ru-RU" altLang="ja-JP" sz="2400">
              <a:solidFill>
                <a:srgbClr val="000000"/>
              </a:solidFill>
              <a:ea typeface="ＭＳ Ｐゴシック" panose="020B0600070205080204" pitchFamily="34" charset="-128"/>
            </a:endParaRPr>
          </a:p>
          <a:p>
            <a:pPr marL="0" indent="0"/>
            <a:r>
              <a:rPr lang="ru-RU" altLang="ru-TR" sz="2400">
                <a:solidFill>
                  <a:srgbClr val="000000"/>
                </a:solidFill>
                <a:ea typeface="ＭＳ Ｐゴシック" panose="020B0600070205080204" pitchFamily="34" charset="-128"/>
              </a:rPr>
              <a:t>В UNIX, корень дерева обозначается</a:t>
            </a:r>
            <a:r>
              <a:rPr lang="en-US" altLang="ru-TR" sz="2400">
                <a:solidFill>
                  <a:srgbClr val="000000"/>
                </a:solidFill>
                <a:ea typeface="ＭＳ Ｐゴシック" panose="020B0600070205080204" pitchFamily="34" charset="-128"/>
              </a:rPr>
              <a:t> – </a:t>
            </a:r>
            <a:r>
              <a:rPr lang="en-US" altLang="en-US" sz="2400">
                <a:solidFill>
                  <a:srgbClr val="000000"/>
                </a:solidFill>
                <a:ea typeface="ＭＳ Ｐゴシック" panose="020B0600070205080204" pitchFamily="34" charset="-128"/>
              </a:rPr>
              <a:t>“</a:t>
            </a:r>
            <a:r>
              <a:rPr lang="ru-RU" altLang="ja-JP" sz="2400">
                <a:solidFill>
                  <a:srgbClr val="000000"/>
                </a:solidFill>
                <a:ea typeface="ＭＳ Ｐゴシック" panose="020B0600070205080204" pitchFamily="34" charset="-128"/>
              </a:rPr>
              <a:t> /</a:t>
            </a:r>
            <a:r>
              <a:rPr lang="en-US" altLang="ja-JP" sz="2400">
                <a:solidFill>
                  <a:srgbClr val="000000"/>
                </a:solidFill>
                <a:ea typeface="ＭＳ Ｐゴシック" panose="020B0600070205080204" pitchFamily="34" charset="-128"/>
              </a:rPr>
              <a:t> </a:t>
            </a:r>
            <a:r>
              <a:rPr lang="en-US" altLang="en-US" sz="2400">
                <a:solidFill>
                  <a:srgbClr val="000000"/>
                </a:solidFill>
                <a:ea typeface="ＭＳ Ｐゴシック" panose="020B0600070205080204" pitchFamily="34" charset="-128"/>
              </a:rPr>
              <a:t>”</a:t>
            </a:r>
            <a:endParaRPr lang="ru-RU" altLang="ja-JP" sz="2400">
              <a:solidFill>
                <a:srgbClr val="000000"/>
              </a:solidFill>
              <a:ea typeface="ＭＳ Ｐゴシック" panose="020B0600070205080204" pitchFamily="34" charset="-128"/>
            </a:endParaRPr>
          </a:p>
          <a:p>
            <a:pPr marL="0" indent="0"/>
            <a:r>
              <a:rPr lang="ru-RU" altLang="ru-TR" sz="2400">
                <a:solidFill>
                  <a:srgbClr val="000000"/>
                </a:solidFill>
                <a:ea typeface="ＭＳ Ｐゴシック" panose="020B0600070205080204" pitchFamily="34" charset="-128"/>
              </a:rPr>
              <a:t>Простой файл обычно представляет собой лист</a:t>
            </a:r>
          </a:p>
        </p:txBody>
      </p:sp>
    </p:spTree>
    <p:extLst>
      <p:ext uri="{BB962C8B-B14F-4D97-AF65-F5344CB8AC3E}">
        <p14:creationId xmlns:p14="http://schemas.microsoft.com/office/powerpoint/2010/main" val="3794705297"/>
      </p:ext>
    </p:extLst>
  </p:cSld>
  <p:clrMapOvr>
    <a:masterClrMapping/>
  </p:clrMapOvr>
  <p:transition>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3" name="Title 1">
            <a:extLst>
              <a:ext uri="{FF2B5EF4-FFF2-40B4-BE49-F238E27FC236}">
                <a16:creationId xmlns:a16="http://schemas.microsoft.com/office/drawing/2014/main" id="{2D215804-80B4-0A4E-939A-7EC1E399D7A8}"/>
              </a:ext>
            </a:extLst>
          </p:cNvPr>
          <p:cNvSpPr>
            <a:spLocks noGrp="1"/>
          </p:cNvSpPr>
          <p:nvPr>
            <p:ph type="title"/>
          </p:nvPr>
        </p:nvSpPr>
        <p:spPr bwMode="auto">
          <a:xfrm>
            <a:off x="276225" y="274638"/>
            <a:ext cx="8410575" cy="6302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TR" sz="3200" b="1">
                <a:ea typeface="ＭＳ Ｐゴシック" panose="020B0600070205080204" pitchFamily="34" charset="-128"/>
              </a:rPr>
              <a:t>Фамильное древо</a:t>
            </a:r>
            <a:endParaRPr lang="en-US" altLang="ru-TR" sz="3200" b="1">
              <a:ea typeface="ＭＳ Ｐゴシック" panose="020B0600070205080204" pitchFamily="34" charset="-128"/>
            </a:endParaRPr>
          </a:p>
        </p:txBody>
      </p:sp>
      <p:sp>
        <p:nvSpPr>
          <p:cNvPr id="3" name="Content Placeholder 2">
            <a:extLst>
              <a:ext uri="{FF2B5EF4-FFF2-40B4-BE49-F238E27FC236}">
                <a16:creationId xmlns:a16="http://schemas.microsoft.com/office/drawing/2014/main" id="{8F263412-28D8-FC43-BC34-DD8A543D6841}"/>
              </a:ext>
            </a:extLst>
          </p:cNvPr>
          <p:cNvSpPr>
            <a:spLocks noGrp="1"/>
          </p:cNvSpPr>
          <p:nvPr>
            <p:ph idx="1"/>
          </p:nvPr>
        </p:nvSpPr>
        <p:spPr bwMode="auto">
          <a:xfrm>
            <a:off x="276225" y="904875"/>
            <a:ext cx="8575675" cy="5953125"/>
          </a:xfrm>
          <a:gradFill rotWithShape="1">
            <a:gsLst>
              <a:gs pos="0">
                <a:srgbClr val="F6FFFF"/>
              </a:gs>
              <a:gs pos="64999">
                <a:srgbClr val="EBFEFF"/>
              </a:gs>
              <a:gs pos="100000">
                <a:srgbClr val="E4FEFF"/>
              </a:gs>
            </a:gsLst>
            <a:lin ang="5400000" scaled="1"/>
          </a:gradFill>
          <a:ln>
            <a:solidFill>
              <a:srgbClr val="D5E8EA"/>
            </a:solidFill>
            <a:miter lim="800000"/>
            <a:headEnd/>
            <a:tailEnd/>
          </a:ln>
          <a:effectLst>
            <a:outerShdw blurRad="40000" dist="20000" dir="5400000" rotWithShape="0">
              <a:srgbClr val="808080">
                <a:alpha val="37999"/>
              </a:srgbClr>
            </a:outerShdw>
          </a:effectLst>
        </p:spPr>
        <p:txBody>
          <a:bodyPr vert="horz" wrap="square" lIns="91440" tIns="45720" rIns="91440" bIns="45720" numCol="1" anchor="t" anchorCtr="0" compatLnSpc="1">
            <a:prstTxWarp prst="textNoShape">
              <a:avLst/>
            </a:prstTxWarp>
          </a:bodyPr>
          <a:lstStyle/>
          <a:p>
            <a:r>
              <a:rPr lang="ru-RU" altLang="ru-TR" sz="2400">
                <a:solidFill>
                  <a:srgbClr val="000000"/>
                </a:solidFill>
                <a:ea typeface="ＭＳ Ｐゴシック" panose="020B0600070205080204" pitchFamily="34" charset="-128"/>
              </a:rPr>
              <a:t>Оказывается, что дерево не является хорошим способом для представления семейного дерево</a:t>
            </a:r>
          </a:p>
          <a:p>
            <a:r>
              <a:rPr lang="ru-RU" altLang="ru-TR" sz="2400">
                <a:solidFill>
                  <a:srgbClr val="000000"/>
                </a:solidFill>
                <a:ea typeface="ＭＳ Ｐゴシック" panose="020B0600070205080204" pitchFamily="34" charset="-128"/>
              </a:rPr>
              <a:t>У каждого ребенка есть два родителя, мать и отец</a:t>
            </a:r>
          </a:p>
          <a:p>
            <a:r>
              <a:rPr lang="ru-RU" altLang="ru-TR" sz="2400">
                <a:solidFill>
                  <a:srgbClr val="000000"/>
                </a:solidFill>
                <a:ea typeface="ＭＳ Ｐゴシック" panose="020B0600070205080204" pitchFamily="34" charset="-128"/>
              </a:rPr>
              <a:t>Родители часто вступают в повторный брак</a:t>
            </a:r>
          </a:p>
          <a:p>
            <a:r>
              <a:rPr lang="ru-RU" altLang="ru-TR" sz="2400">
                <a:solidFill>
                  <a:srgbClr val="000000"/>
                </a:solidFill>
                <a:ea typeface="ＭＳ Ｐゴシック" panose="020B0600070205080204" pitchFamily="34" charset="-128"/>
              </a:rPr>
              <a:t>Ап "вверх ногами" бинарное дерево почти работает</a:t>
            </a:r>
          </a:p>
          <a:p>
            <a:r>
              <a:rPr lang="ru-RU" altLang="ru-TR" sz="2400">
                <a:solidFill>
                  <a:srgbClr val="000000"/>
                </a:solidFill>
                <a:ea typeface="ＭＳ Ｐゴシック" panose="020B0600070205080204" pitchFamily="34" charset="-128"/>
              </a:rPr>
              <a:t>Так как это биологический факт, что у каждого ребенка ровно два родителя, мы можем использовать </a:t>
            </a:r>
            <a:r>
              <a:rPr lang="en-US" altLang="ru-TR" sz="2400" i="1">
                <a:solidFill>
                  <a:srgbClr val="000000"/>
                </a:solidFill>
                <a:latin typeface="Times New Roman" panose="02020603050405020304" pitchFamily="18" charset="0"/>
                <a:ea typeface="ＭＳ Ｐゴシック" panose="020B0600070205080204" pitchFamily="34" charset="-128"/>
              </a:rPr>
              <a:t>left child = father</a:t>
            </a:r>
            <a:r>
              <a:rPr lang="en-US" altLang="ru-TR" sz="2400">
                <a:solidFill>
                  <a:srgbClr val="000000"/>
                </a:solidFill>
                <a:latin typeface="Times New Roman" panose="02020603050405020304" pitchFamily="18" charset="0"/>
                <a:ea typeface="ＭＳ Ｐゴシック" panose="020B0600070205080204" pitchFamily="34" charset="-128"/>
              </a:rPr>
              <a:t> </a:t>
            </a:r>
            <a:r>
              <a:rPr lang="ru-RU" altLang="ru-TR" sz="2400">
                <a:solidFill>
                  <a:srgbClr val="000000"/>
                </a:solidFill>
                <a:ea typeface="ＭＳ Ｐゴシック" panose="020B0600070205080204" pitchFamily="34" charset="-128"/>
              </a:rPr>
              <a:t>и </a:t>
            </a:r>
            <a:r>
              <a:rPr lang="en-US" altLang="ru-TR" sz="2400" i="1">
                <a:solidFill>
                  <a:srgbClr val="000000"/>
                </a:solidFill>
                <a:latin typeface="Times New Roman" panose="02020603050405020304" pitchFamily="18" charset="0"/>
                <a:ea typeface="ＭＳ Ｐゴシック" panose="020B0600070205080204" pitchFamily="34" charset="-128"/>
              </a:rPr>
              <a:t>right child = mother</a:t>
            </a:r>
            <a:endParaRPr lang="ru-RU" altLang="ru-TR" sz="2400" i="1">
              <a:solidFill>
                <a:srgbClr val="000000"/>
              </a:solidFill>
              <a:latin typeface="Times New Roman" panose="02020603050405020304" pitchFamily="18" charset="0"/>
              <a:ea typeface="ＭＳ Ｐゴシック" panose="020B0600070205080204" pitchFamily="34" charset="-128"/>
            </a:endParaRPr>
          </a:p>
          <a:p>
            <a:pPr>
              <a:buFontTx/>
              <a:buNone/>
            </a:pPr>
            <a:r>
              <a:rPr lang="ru-RU" altLang="ru-TR" sz="2400">
                <a:solidFill>
                  <a:srgbClr val="000000"/>
                </a:solidFill>
                <a:ea typeface="ＭＳ Ｐゴシック" panose="020B0600070205080204" pitchFamily="34" charset="-128"/>
              </a:rPr>
              <a:t>Терминология получается немного запутанной</a:t>
            </a:r>
          </a:p>
          <a:p>
            <a:r>
              <a:rPr lang="ru-RU" altLang="ru-TR" sz="2400">
                <a:solidFill>
                  <a:srgbClr val="000000"/>
                </a:solidFill>
                <a:ea typeface="ＭＳ Ｐゴシック" panose="020B0600070205080204" pitchFamily="34" charset="-128"/>
              </a:rPr>
              <a:t>Если бы вы могли пойти достаточно далеко, он становится математической уверенности, что мать и отец имеют некоторые общих предков</a:t>
            </a:r>
          </a:p>
        </p:txBody>
      </p:sp>
    </p:spTree>
    <p:extLst>
      <p:ext uri="{BB962C8B-B14F-4D97-AF65-F5344CB8AC3E}">
        <p14:creationId xmlns:p14="http://schemas.microsoft.com/office/powerpoint/2010/main" val="3256217198"/>
      </p:ext>
    </p:extLst>
  </p:cSld>
  <p:clrMapOvr>
    <a:masterClrMapping/>
  </p:clrMapOvr>
  <p:transition>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2D67BC90-3AB1-9941-9010-73E9D7098011}"/>
              </a:ext>
            </a:extLst>
          </p:cNvPr>
          <p:cNvSpPr>
            <a:spLocks noGrp="1" noChangeArrowheads="1"/>
          </p:cNvSpPr>
          <p:nvPr>
            <p:ph type="ctrTitle"/>
          </p:nvPr>
        </p:nvSpPr>
        <p:spPr>
          <a:xfrm>
            <a:off x="0" y="0"/>
            <a:ext cx="9144000" cy="762000"/>
          </a:xfrm>
        </p:spPr>
        <p:txBody>
          <a:bodyPr vert="horz" wrap="square" lIns="91440" tIns="45720" rIns="91440" bIns="45720" numCol="1" anchor="t" anchorCtr="0" compatLnSpc="1">
            <a:prstTxWarp prst="textNoShape">
              <a:avLst/>
            </a:prstTxWarp>
          </a:bodyPr>
          <a:lstStyle/>
          <a:p>
            <a:r>
              <a:rPr lang="uk-UA" altLang="ru-TR" sz="3200" b="1">
                <a:ea typeface="ＭＳ Ｐゴシック" panose="020B0600070205080204" pitchFamily="34" charset="-128"/>
              </a:rPr>
              <a:t>Степень узла = число потомков</a:t>
            </a:r>
            <a:endParaRPr lang="en-US" altLang="ru-TR" sz="3200" b="1">
              <a:ea typeface="ＭＳ Ｐゴシック" panose="020B0600070205080204" pitchFamily="34" charset="-128"/>
            </a:endParaRPr>
          </a:p>
        </p:txBody>
      </p:sp>
      <p:grpSp>
        <p:nvGrpSpPr>
          <p:cNvPr id="150541" name="Group 13">
            <a:extLst>
              <a:ext uri="{FF2B5EF4-FFF2-40B4-BE49-F238E27FC236}">
                <a16:creationId xmlns:a16="http://schemas.microsoft.com/office/drawing/2014/main" id="{11E22FC7-045B-1049-A375-A7CB5BF5737B}"/>
              </a:ext>
            </a:extLst>
          </p:cNvPr>
          <p:cNvGrpSpPr>
            <a:grpSpLocks/>
          </p:cNvGrpSpPr>
          <p:nvPr/>
        </p:nvGrpSpPr>
        <p:grpSpPr bwMode="auto">
          <a:xfrm>
            <a:off x="533400" y="762000"/>
            <a:ext cx="8077200" cy="5181600"/>
            <a:chOff x="48" y="720"/>
            <a:chExt cx="5088" cy="3264"/>
          </a:xfrm>
        </p:grpSpPr>
        <p:sp>
          <p:nvSpPr>
            <p:cNvPr id="150542" name="Rectangle 14">
              <a:extLst>
                <a:ext uri="{FF2B5EF4-FFF2-40B4-BE49-F238E27FC236}">
                  <a16:creationId xmlns:a16="http://schemas.microsoft.com/office/drawing/2014/main" id="{0346085F-E393-FD47-9276-8CADAAAEBB2D}"/>
                </a:ext>
              </a:extLst>
            </p:cNvPr>
            <p:cNvSpPr>
              <a:spLocks noChangeArrowheads="1"/>
            </p:cNvSpPr>
            <p:nvPr/>
          </p:nvSpPr>
          <p:spPr bwMode="auto">
            <a:xfrm>
              <a:off x="2112" y="720"/>
              <a:ext cx="912" cy="384"/>
            </a:xfrm>
            <a:prstGeom prst="rect">
              <a:avLst/>
            </a:prstGeom>
            <a:solidFill>
              <a:srgbClr val="996600"/>
            </a:solidFill>
            <a:ln w="12700">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buFont typeface="Symbol" charset="0"/>
                <a:buNone/>
                <a:defRPr/>
              </a:pPr>
              <a:r>
                <a:rPr lang="en-US">
                  <a:solidFill>
                    <a:schemeClr val="tx1"/>
                  </a:solidFill>
                  <a:latin typeface="Arial" charset="0"/>
                  <a:ea typeface="ＭＳ Ｐゴシック" charset="0"/>
                </a:rPr>
                <a:t>Object</a:t>
              </a:r>
            </a:p>
          </p:txBody>
        </p:sp>
        <p:sp>
          <p:nvSpPr>
            <p:cNvPr id="150543" name="Rectangle 15">
              <a:extLst>
                <a:ext uri="{FF2B5EF4-FFF2-40B4-BE49-F238E27FC236}">
                  <a16:creationId xmlns:a16="http://schemas.microsoft.com/office/drawing/2014/main" id="{7E85A875-3A5F-9B47-BFC3-1EFE11734037}"/>
                </a:ext>
              </a:extLst>
            </p:cNvPr>
            <p:cNvSpPr>
              <a:spLocks noChangeArrowheads="1"/>
            </p:cNvSpPr>
            <p:nvPr/>
          </p:nvSpPr>
          <p:spPr bwMode="auto">
            <a:xfrm>
              <a:off x="576" y="1536"/>
              <a:ext cx="912" cy="3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buFont typeface="Symbol" charset="0"/>
                <a:buNone/>
                <a:defRPr/>
              </a:pPr>
              <a:r>
                <a:rPr lang="en-US">
                  <a:solidFill>
                    <a:schemeClr val="tx1"/>
                  </a:solidFill>
                  <a:latin typeface="Arial" charset="0"/>
                  <a:ea typeface="ＭＳ Ｐゴシック" charset="0"/>
                </a:rPr>
                <a:t>Number</a:t>
              </a:r>
            </a:p>
          </p:txBody>
        </p:sp>
        <p:sp>
          <p:nvSpPr>
            <p:cNvPr id="150544" name="Rectangle 16">
              <a:extLst>
                <a:ext uri="{FF2B5EF4-FFF2-40B4-BE49-F238E27FC236}">
                  <a16:creationId xmlns:a16="http://schemas.microsoft.com/office/drawing/2014/main" id="{14144350-FBE1-1448-9058-FF69B68A7073}"/>
                </a:ext>
              </a:extLst>
            </p:cNvPr>
            <p:cNvSpPr>
              <a:spLocks noChangeArrowheads="1"/>
            </p:cNvSpPr>
            <p:nvPr/>
          </p:nvSpPr>
          <p:spPr bwMode="auto">
            <a:xfrm>
              <a:off x="2160" y="1536"/>
              <a:ext cx="912" cy="3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buFont typeface="Symbol" charset="0"/>
                <a:buNone/>
                <a:defRPr/>
              </a:pPr>
              <a:r>
                <a:rPr lang="en-US">
                  <a:solidFill>
                    <a:schemeClr val="tx1"/>
                  </a:solidFill>
                  <a:latin typeface="Arial" charset="0"/>
                  <a:ea typeface="ＭＳ Ｐゴシック" charset="0"/>
                </a:rPr>
                <a:t>Throwable</a:t>
              </a:r>
            </a:p>
          </p:txBody>
        </p:sp>
        <p:sp>
          <p:nvSpPr>
            <p:cNvPr id="150545" name="Rectangle 17">
              <a:extLst>
                <a:ext uri="{FF2B5EF4-FFF2-40B4-BE49-F238E27FC236}">
                  <a16:creationId xmlns:a16="http://schemas.microsoft.com/office/drawing/2014/main" id="{8D92B851-8D81-6D4F-B535-3CD2D7794A47}"/>
                </a:ext>
              </a:extLst>
            </p:cNvPr>
            <p:cNvSpPr>
              <a:spLocks noChangeArrowheads="1"/>
            </p:cNvSpPr>
            <p:nvPr/>
          </p:nvSpPr>
          <p:spPr bwMode="auto">
            <a:xfrm>
              <a:off x="3792" y="1488"/>
              <a:ext cx="1104" cy="3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buFont typeface="Symbol" charset="0"/>
                <a:buNone/>
                <a:defRPr/>
              </a:pPr>
              <a:r>
                <a:rPr lang="en-US">
                  <a:solidFill>
                    <a:schemeClr val="tx1"/>
                  </a:solidFill>
                  <a:latin typeface="Arial" charset="0"/>
                  <a:ea typeface="ＭＳ Ｐゴシック" charset="0"/>
                </a:rPr>
                <a:t>OutputStream</a:t>
              </a:r>
            </a:p>
          </p:txBody>
        </p:sp>
        <p:sp>
          <p:nvSpPr>
            <p:cNvPr id="150546" name="Rectangle 18">
              <a:extLst>
                <a:ext uri="{FF2B5EF4-FFF2-40B4-BE49-F238E27FC236}">
                  <a16:creationId xmlns:a16="http://schemas.microsoft.com/office/drawing/2014/main" id="{0B488D1A-6E2A-F246-9DFC-1F8BF31F0736}"/>
                </a:ext>
              </a:extLst>
            </p:cNvPr>
            <p:cNvSpPr>
              <a:spLocks noChangeArrowheads="1"/>
            </p:cNvSpPr>
            <p:nvPr/>
          </p:nvSpPr>
          <p:spPr bwMode="auto">
            <a:xfrm>
              <a:off x="48" y="2736"/>
              <a:ext cx="912" cy="384"/>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buFont typeface="Symbol" charset="0"/>
                <a:buNone/>
                <a:defRPr/>
              </a:pPr>
              <a:r>
                <a:rPr lang="en-US">
                  <a:solidFill>
                    <a:schemeClr val="tx1"/>
                  </a:solidFill>
                  <a:latin typeface="Arial" charset="0"/>
                  <a:ea typeface="ＭＳ Ｐゴシック" charset="0"/>
                </a:rPr>
                <a:t>Integer</a:t>
              </a:r>
            </a:p>
          </p:txBody>
        </p:sp>
        <p:sp>
          <p:nvSpPr>
            <p:cNvPr id="150547" name="Rectangle 19">
              <a:extLst>
                <a:ext uri="{FF2B5EF4-FFF2-40B4-BE49-F238E27FC236}">
                  <a16:creationId xmlns:a16="http://schemas.microsoft.com/office/drawing/2014/main" id="{1D0D459B-85E0-4D43-A94E-AF077BBB934A}"/>
                </a:ext>
              </a:extLst>
            </p:cNvPr>
            <p:cNvSpPr>
              <a:spLocks noChangeArrowheads="1"/>
            </p:cNvSpPr>
            <p:nvPr/>
          </p:nvSpPr>
          <p:spPr bwMode="auto">
            <a:xfrm>
              <a:off x="1056" y="2736"/>
              <a:ext cx="912" cy="384"/>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buFont typeface="Symbol" charset="0"/>
                <a:buNone/>
                <a:defRPr/>
              </a:pPr>
              <a:r>
                <a:rPr lang="en-US">
                  <a:solidFill>
                    <a:schemeClr val="tx1"/>
                  </a:solidFill>
                  <a:latin typeface="Arial" charset="0"/>
                  <a:ea typeface="ＭＳ Ｐゴシック" charset="0"/>
                </a:rPr>
                <a:t>Double</a:t>
              </a:r>
            </a:p>
          </p:txBody>
        </p:sp>
        <p:sp>
          <p:nvSpPr>
            <p:cNvPr id="150548" name="Rectangle 20">
              <a:extLst>
                <a:ext uri="{FF2B5EF4-FFF2-40B4-BE49-F238E27FC236}">
                  <a16:creationId xmlns:a16="http://schemas.microsoft.com/office/drawing/2014/main" id="{59BFBD23-82CD-964D-A752-2F8BC0C49C87}"/>
                </a:ext>
              </a:extLst>
            </p:cNvPr>
            <p:cNvSpPr>
              <a:spLocks noChangeArrowheads="1"/>
            </p:cNvSpPr>
            <p:nvPr/>
          </p:nvSpPr>
          <p:spPr bwMode="auto">
            <a:xfrm>
              <a:off x="2160" y="2736"/>
              <a:ext cx="912" cy="384"/>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buFont typeface="Symbol" charset="0"/>
                <a:buNone/>
                <a:defRPr/>
              </a:pPr>
              <a:r>
                <a:rPr lang="en-US">
                  <a:solidFill>
                    <a:schemeClr val="tx1"/>
                  </a:solidFill>
                  <a:latin typeface="Arial" charset="0"/>
                  <a:ea typeface="ＭＳ Ｐゴシック" charset="0"/>
                </a:rPr>
                <a:t>Exception</a:t>
              </a:r>
            </a:p>
          </p:txBody>
        </p:sp>
        <p:sp>
          <p:nvSpPr>
            <p:cNvPr id="150549" name="Rectangle 21">
              <a:extLst>
                <a:ext uri="{FF2B5EF4-FFF2-40B4-BE49-F238E27FC236}">
                  <a16:creationId xmlns:a16="http://schemas.microsoft.com/office/drawing/2014/main" id="{00E8B655-9C6F-4146-A59F-C60A0EA2DCF9}"/>
                </a:ext>
              </a:extLst>
            </p:cNvPr>
            <p:cNvSpPr>
              <a:spLocks noChangeArrowheads="1"/>
            </p:cNvSpPr>
            <p:nvPr/>
          </p:nvSpPr>
          <p:spPr bwMode="auto">
            <a:xfrm>
              <a:off x="3648" y="2688"/>
              <a:ext cx="1488" cy="384"/>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buFont typeface="Symbol" charset="0"/>
                <a:buNone/>
                <a:defRPr/>
              </a:pPr>
              <a:r>
                <a:rPr lang="en-US">
                  <a:solidFill>
                    <a:schemeClr val="tx1"/>
                  </a:solidFill>
                  <a:latin typeface="Arial" charset="0"/>
                  <a:ea typeface="ＭＳ Ｐゴシック" charset="0"/>
                </a:rPr>
                <a:t>FileOutputStream</a:t>
              </a:r>
            </a:p>
          </p:txBody>
        </p:sp>
        <p:sp>
          <p:nvSpPr>
            <p:cNvPr id="150550" name="Rectangle 22">
              <a:extLst>
                <a:ext uri="{FF2B5EF4-FFF2-40B4-BE49-F238E27FC236}">
                  <a16:creationId xmlns:a16="http://schemas.microsoft.com/office/drawing/2014/main" id="{2E128149-C061-A441-B410-21749AB40401}"/>
                </a:ext>
              </a:extLst>
            </p:cNvPr>
            <p:cNvSpPr>
              <a:spLocks noChangeArrowheads="1"/>
            </p:cNvSpPr>
            <p:nvPr/>
          </p:nvSpPr>
          <p:spPr bwMode="auto">
            <a:xfrm>
              <a:off x="1968" y="3600"/>
              <a:ext cx="1488" cy="384"/>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buFont typeface="Symbol" charset="0"/>
                <a:buNone/>
                <a:defRPr/>
              </a:pPr>
              <a:r>
                <a:rPr lang="en-US">
                  <a:solidFill>
                    <a:schemeClr val="tx1"/>
                  </a:solidFill>
                  <a:latin typeface="Arial" charset="0"/>
                  <a:ea typeface="ＭＳ Ｐゴシック" charset="0"/>
                </a:rPr>
                <a:t>RuntimeException</a:t>
              </a:r>
            </a:p>
          </p:txBody>
        </p:sp>
        <p:sp>
          <p:nvSpPr>
            <p:cNvPr id="150551" name="Line 23">
              <a:extLst>
                <a:ext uri="{FF2B5EF4-FFF2-40B4-BE49-F238E27FC236}">
                  <a16:creationId xmlns:a16="http://schemas.microsoft.com/office/drawing/2014/main" id="{73B1461D-9720-8243-9F00-BFADE8039BE0}"/>
                </a:ext>
              </a:extLst>
            </p:cNvPr>
            <p:cNvSpPr>
              <a:spLocks noChangeShapeType="1"/>
            </p:cNvSpPr>
            <p:nvPr/>
          </p:nvSpPr>
          <p:spPr bwMode="auto">
            <a:xfrm>
              <a:off x="2544" y="1104"/>
              <a:ext cx="0" cy="432"/>
            </a:xfrm>
            <a:prstGeom prst="line">
              <a:avLst/>
            </a:prstGeom>
            <a:noFill/>
            <a:ln w="38100">
              <a:solidFill>
                <a:schemeClr val="hlink"/>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Symbol" charset="0"/>
                <a:buNone/>
                <a:defRPr/>
              </a:pPr>
              <a:endParaRPr lang="en-US">
                <a:latin typeface="Arial" charset="0"/>
                <a:ea typeface="ＭＳ Ｐゴシック" charset="0"/>
              </a:endParaRPr>
            </a:p>
          </p:txBody>
        </p:sp>
        <p:sp>
          <p:nvSpPr>
            <p:cNvPr id="150552" name="Line 24">
              <a:extLst>
                <a:ext uri="{FF2B5EF4-FFF2-40B4-BE49-F238E27FC236}">
                  <a16:creationId xmlns:a16="http://schemas.microsoft.com/office/drawing/2014/main" id="{76DD2570-C9EF-2E41-9414-95E38377487D}"/>
                </a:ext>
              </a:extLst>
            </p:cNvPr>
            <p:cNvSpPr>
              <a:spLocks noChangeShapeType="1"/>
            </p:cNvSpPr>
            <p:nvPr/>
          </p:nvSpPr>
          <p:spPr bwMode="auto">
            <a:xfrm flipH="1">
              <a:off x="1488" y="1104"/>
              <a:ext cx="624" cy="432"/>
            </a:xfrm>
            <a:prstGeom prst="line">
              <a:avLst/>
            </a:prstGeom>
            <a:noFill/>
            <a:ln w="38100">
              <a:solidFill>
                <a:schemeClr val="hlink"/>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Symbol" charset="0"/>
                <a:buNone/>
                <a:defRPr/>
              </a:pPr>
              <a:endParaRPr lang="en-US">
                <a:latin typeface="Arial" charset="0"/>
                <a:ea typeface="ＭＳ Ｐゴシック" charset="0"/>
              </a:endParaRPr>
            </a:p>
          </p:txBody>
        </p:sp>
        <p:sp>
          <p:nvSpPr>
            <p:cNvPr id="150553" name="Line 25">
              <a:extLst>
                <a:ext uri="{FF2B5EF4-FFF2-40B4-BE49-F238E27FC236}">
                  <a16:creationId xmlns:a16="http://schemas.microsoft.com/office/drawing/2014/main" id="{6CEE0CA7-3A23-CA44-B5C8-FBE1D3D2FE70}"/>
                </a:ext>
              </a:extLst>
            </p:cNvPr>
            <p:cNvSpPr>
              <a:spLocks noChangeShapeType="1"/>
            </p:cNvSpPr>
            <p:nvPr/>
          </p:nvSpPr>
          <p:spPr bwMode="auto">
            <a:xfrm>
              <a:off x="3024" y="1104"/>
              <a:ext cx="768" cy="384"/>
            </a:xfrm>
            <a:prstGeom prst="line">
              <a:avLst/>
            </a:prstGeom>
            <a:noFill/>
            <a:ln w="38100">
              <a:solidFill>
                <a:schemeClr val="hlink"/>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Symbol" charset="0"/>
                <a:buNone/>
                <a:defRPr/>
              </a:pPr>
              <a:endParaRPr lang="en-US">
                <a:latin typeface="Arial" charset="0"/>
                <a:ea typeface="ＭＳ Ｐゴシック" charset="0"/>
              </a:endParaRPr>
            </a:p>
          </p:txBody>
        </p:sp>
        <p:sp>
          <p:nvSpPr>
            <p:cNvPr id="150554" name="Line 26">
              <a:extLst>
                <a:ext uri="{FF2B5EF4-FFF2-40B4-BE49-F238E27FC236}">
                  <a16:creationId xmlns:a16="http://schemas.microsoft.com/office/drawing/2014/main" id="{C71B6F8C-5500-BD46-BA8C-90CDFF51828F}"/>
                </a:ext>
              </a:extLst>
            </p:cNvPr>
            <p:cNvSpPr>
              <a:spLocks noChangeShapeType="1"/>
            </p:cNvSpPr>
            <p:nvPr/>
          </p:nvSpPr>
          <p:spPr bwMode="auto">
            <a:xfrm flipH="1">
              <a:off x="336" y="1920"/>
              <a:ext cx="480" cy="816"/>
            </a:xfrm>
            <a:prstGeom prst="line">
              <a:avLst/>
            </a:prstGeom>
            <a:noFill/>
            <a:ln w="38100">
              <a:solidFill>
                <a:schemeClr val="hlink"/>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Symbol" charset="0"/>
                <a:buNone/>
                <a:defRPr/>
              </a:pPr>
              <a:endParaRPr lang="en-US">
                <a:latin typeface="Arial" charset="0"/>
                <a:ea typeface="ＭＳ Ｐゴシック" charset="0"/>
              </a:endParaRPr>
            </a:p>
          </p:txBody>
        </p:sp>
        <p:sp>
          <p:nvSpPr>
            <p:cNvPr id="150555" name="Line 27">
              <a:extLst>
                <a:ext uri="{FF2B5EF4-FFF2-40B4-BE49-F238E27FC236}">
                  <a16:creationId xmlns:a16="http://schemas.microsoft.com/office/drawing/2014/main" id="{793D6585-3CD2-2D40-97BE-0280002946FE}"/>
                </a:ext>
              </a:extLst>
            </p:cNvPr>
            <p:cNvSpPr>
              <a:spLocks noChangeShapeType="1"/>
            </p:cNvSpPr>
            <p:nvPr/>
          </p:nvSpPr>
          <p:spPr bwMode="auto">
            <a:xfrm>
              <a:off x="1200" y="1920"/>
              <a:ext cx="288" cy="816"/>
            </a:xfrm>
            <a:prstGeom prst="line">
              <a:avLst/>
            </a:prstGeom>
            <a:noFill/>
            <a:ln w="38100">
              <a:solidFill>
                <a:schemeClr val="hlink"/>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Symbol" charset="0"/>
                <a:buNone/>
                <a:defRPr/>
              </a:pPr>
              <a:endParaRPr lang="en-US">
                <a:latin typeface="Arial" charset="0"/>
                <a:ea typeface="ＭＳ Ｐゴシック" charset="0"/>
              </a:endParaRPr>
            </a:p>
          </p:txBody>
        </p:sp>
        <p:sp>
          <p:nvSpPr>
            <p:cNvPr id="150556" name="Line 28">
              <a:extLst>
                <a:ext uri="{FF2B5EF4-FFF2-40B4-BE49-F238E27FC236}">
                  <a16:creationId xmlns:a16="http://schemas.microsoft.com/office/drawing/2014/main" id="{E68CD654-E27E-7547-A597-5D3D56C488A7}"/>
                </a:ext>
              </a:extLst>
            </p:cNvPr>
            <p:cNvSpPr>
              <a:spLocks noChangeShapeType="1"/>
            </p:cNvSpPr>
            <p:nvPr/>
          </p:nvSpPr>
          <p:spPr bwMode="auto">
            <a:xfrm>
              <a:off x="2544" y="1920"/>
              <a:ext cx="0" cy="816"/>
            </a:xfrm>
            <a:prstGeom prst="line">
              <a:avLst/>
            </a:prstGeom>
            <a:noFill/>
            <a:ln w="38100">
              <a:solidFill>
                <a:schemeClr val="hlink"/>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Symbol" charset="0"/>
                <a:buNone/>
                <a:defRPr/>
              </a:pPr>
              <a:endParaRPr lang="en-US">
                <a:latin typeface="Arial" charset="0"/>
                <a:ea typeface="ＭＳ Ｐゴシック" charset="0"/>
              </a:endParaRPr>
            </a:p>
          </p:txBody>
        </p:sp>
        <p:sp>
          <p:nvSpPr>
            <p:cNvPr id="150557" name="Line 29">
              <a:extLst>
                <a:ext uri="{FF2B5EF4-FFF2-40B4-BE49-F238E27FC236}">
                  <a16:creationId xmlns:a16="http://schemas.microsoft.com/office/drawing/2014/main" id="{62A0BF7D-D5AC-FA4D-8FEC-94856E13A251}"/>
                </a:ext>
              </a:extLst>
            </p:cNvPr>
            <p:cNvSpPr>
              <a:spLocks noChangeShapeType="1"/>
            </p:cNvSpPr>
            <p:nvPr/>
          </p:nvSpPr>
          <p:spPr bwMode="auto">
            <a:xfrm>
              <a:off x="4320" y="1872"/>
              <a:ext cx="0" cy="816"/>
            </a:xfrm>
            <a:prstGeom prst="line">
              <a:avLst/>
            </a:prstGeom>
            <a:noFill/>
            <a:ln w="38100">
              <a:solidFill>
                <a:schemeClr val="hlink"/>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Symbol" charset="0"/>
                <a:buNone/>
                <a:defRPr/>
              </a:pPr>
              <a:endParaRPr lang="en-US">
                <a:latin typeface="Arial" charset="0"/>
                <a:ea typeface="ＭＳ Ｐゴシック" charset="0"/>
              </a:endParaRPr>
            </a:p>
          </p:txBody>
        </p:sp>
        <p:sp>
          <p:nvSpPr>
            <p:cNvPr id="150558" name="Line 30">
              <a:extLst>
                <a:ext uri="{FF2B5EF4-FFF2-40B4-BE49-F238E27FC236}">
                  <a16:creationId xmlns:a16="http://schemas.microsoft.com/office/drawing/2014/main" id="{14971625-3227-D44A-B141-690355E4A054}"/>
                </a:ext>
              </a:extLst>
            </p:cNvPr>
            <p:cNvSpPr>
              <a:spLocks noChangeShapeType="1"/>
            </p:cNvSpPr>
            <p:nvPr/>
          </p:nvSpPr>
          <p:spPr bwMode="auto">
            <a:xfrm>
              <a:off x="2544" y="3120"/>
              <a:ext cx="0" cy="480"/>
            </a:xfrm>
            <a:prstGeom prst="line">
              <a:avLst/>
            </a:prstGeom>
            <a:noFill/>
            <a:ln w="38100">
              <a:solidFill>
                <a:schemeClr val="hlink"/>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Symbol" charset="0"/>
                <a:buNone/>
                <a:defRPr/>
              </a:pPr>
              <a:endParaRPr lang="en-US">
                <a:latin typeface="Arial" charset="0"/>
                <a:ea typeface="ＭＳ Ｐゴシック" charset="0"/>
              </a:endParaRPr>
            </a:p>
          </p:txBody>
        </p:sp>
      </p:grpSp>
      <p:sp>
        <p:nvSpPr>
          <p:cNvPr id="150562" name="Text Box 34">
            <a:extLst>
              <a:ext uri="{FF2B5EF4-FFF2-40B4-BE49-F238E27FC236}">
                <a16:creationId xmlns:a16="http://schemas.microsoft.com/office/drawing/2014/main" id="{D4D853B0-0CBF-8643-907D-4694F5A59289}"/>
              </a:ext>
            </a:extLst>
          </p:cNvPr>
          <p:cNvSpPr txBox="1">
            <a:spLocks noChangeArrowheads="1"/>
          </p:cNvSpPr>
          <p:nvPr/>
        </p:nvSpPr>
        <p:spPr bwMode="auto">
          <a:xfrm>
            <a:off x="5486400" y="762000"/>
            <a:ext cx="609600"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buFont typeface="Symbol" charset="0"/>
              <a:buNone/>
              <a:defRPr/>
            </a:pPr>
            <a:r>
              <a:rPr lang="en-US">
                <a:solidFill>
                  <a:schemeClr val="hlink"/>
                </a:solidFill>
                <a:latin typeface="Arial" charset="0"/>
                <a:ea typeface="ＭＳ Ｐゴシック" charset="0"/>
              </a:rPr>
              <a:t>3</a:t>
            </a:r>
          </a:p>
        </p:txBody>
      </p:sp>
      <p:sp>
        <p:nvSpPr>
          <p:cNvPr id="150563" name="Text Box 35">
            <a:extLst>
              <a:ext uri="{FF2B5EF4-FFF2-40B4-BE49-F238E27FC236}">
                <a16:creationId xmlns:a16="http://schemas.microsoft.com/office/drawing/2014/main" id="{0528F7E1-F7F7-8A4E-B2FE-F823BAB94C2F}"/>
              </a:ext>
            </a:extLst>
          </p:cNvPr>
          <p:cNvSpPr txBox="1">
            <a:spLocks noChangeArrowheads="1"/>
          </p:cNvSpPr>
          <p:nvPr/>
        </p:nvSpPr>
        <p:spPr bwMode="auto">
          <a:xfrm>
            <a:off x="914400" y="2057400"/>
            <a:ext cx="457200"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buFont typeface="Symbol" charset="0"/>
              <a:buNone/>
              <a:defRPr/>
            </a:pPr>
            <a:r>
              <a:rPr lang="en-US">
                <a:solidFill>
                  <a:schemeClr val="hlink"/>
                </a:solidFill>
                <a:latin typeface="Arial" charset="0"/>
                <a:ea typeface="ＭＳ Ｐゴシック" charset="0"/>
              </a:rPr>
              <a:t>2</a:t>
            </a:r>
          </a:p>
        </p:txBody>
      </p:sp>
      <p:sp>
        <p:nvSpPr>
          <p:cNvPr id="150564" name="Text Box 36">
            <a:extLst>
              <a:ext uri="{FF2B5EF4-FFF2-40B4-BE49-F238E27FC236}">
                <a16:creationId xmlns:a16="http://schemas.microsoft.com/office/drawing/2014/main" id="{52BA270D-245C-904D-85F3-0684054B26C3}"/>
              </a:ext>
            </a:extLst>
          </p:cNvPr>
          <p:cNvSpPr txBox="1">
            <a:spLocks noChangeArrowheads="1"/>
          </p:cNvSpPr>
          <p:nvPr/>
        </p:nvSpPr>
        <p:spPr bwMode="auto">
          <a:xfrm>
            <a:off x="3429000" y="2057400"/>
            <a:ext cx="457200"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buFont typeface="Symbol" charset="0"/>
              <a:buNone/>
              <a:defRPr/>
            </a:pPr>
            <a:r>
              <a:rPr lang="en-US">
                <a:solidFill>
                  <a:schemeClr val="hlink"/>
                </a:solidFill>
                <a:latin typeface="Arial" charset="0"/>
                <a:ea typeface="ＭＳ Ｐゴシック" charset="0"/>
              </a:rPr>
              <a:t>1</a:t>
            </a:r>
          </a:p>
        </p:txBody>
      </p:sp>
      <p:sp>
        <p:nvSpPr>
          <p:cNvPr id="150565" name="Text Box 37">
            <a:extLst>
              <a:ext uri="{FF2B5EF4-FFF2-40B4-BE49-F238E27FC236}">
                <a16:creationId xmlns:a16="http://schemas.microsoft.com/office/drawing/2014/main" id="{837FF5C1-5652-4147-AA22-1D1164FD81F1}"/>
              </a:ext>
            </a:extLst>
          </p:cNvPr>
          <p:cNvSpPr txBox="1">
            <a:spLocks noChangeArrowheads="1"/>
          </p:cNvSpPr>
          <p:nvPr/>
        </p:nvSpPr>
        <p:spPr bwMode="auto">
          <a:xfrm>
            <a:off x="6096000" y="2057400"/>
            <a:ext cx="457200"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buFont typeface="Symbol" charset="0"/>
              <a:buNone/>
              <a:defRPr/>
            </a:pPr>
            <a:r>
              <a:rPr lang="en-US">
                <a:solidFill>
                  <a:schemeClr val="hlink"/>
                </a:solidFill>
                <a:latin typeface="Arial" charset="0"/>
                <a:ea typeface="ＭＳ Ｐゴシック" charset="0"/>
              </a:rPr>
              <a:t>1</a:t>
            </a:r>
          </a:p>
        </p:txBody>
      </p:sp>
      <p:sp>
        <p:nvSpPr>
          <p:cNvPr id="150566" name="Text Box 38">
            <a:extLst>
              <a:ext uri="{FF2B5EF4-FFF2-40B4-BE49-F238E27FC236}">
                <a16:creationId xmlns:a16="http://schemas.microsoft.com/office/drawing/2014/main" id="{27123B68-2317-D241-BB3F-8A270080AA7C}"/>
              </a:ext>
            </a:extLst>
          </p:cNvPr>
          <p:cNvSpPr txBox="1">
            <a:spLocks noChangeArrowheads="1"/>
          </p:cNvSpPr>
          <p:nvPr/>
        </p:nvSpPr>
        <p:spPr bwMode="auto">
          <a:xfrm>
            <a:off x="609600" y="3276600"/>
            <a:ext cx="457200"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buFont typeface="Symbol" charset="0"/>
              <a:buNone/>
              <a:defRPr/>
            </a:pPr>
            <a:r>
              <a:rPr lang="en-US">
                <a:solidFill>
                  <a:schemeClr val="hlink"/>
                </a:solidFill>
                <a:latin typeface="Arial" charset="0"/>
                <a:ea typeface="ＭＳ Ｐゴシック" charset="0"/>
              </a:rPr>
              <a:t>0</a:t>
            </a:r>
          </a:p>
        </p:txBody>
      </p:sp>
      <p:sp>
        <p:nvSpPr>
          <p:cNvPr id="150567" name="Text Box 39">
            <a:extLst>
              <a:ext uri="{FF2B5EF4-FFF2-40B4-BE49-F238E27FC236}">
                <a16:creationId xmlns:a16="http://schemas.microsoft.com/office/drawing/2014/main" id="{64F65A8F-B67B-854F-B736-41D020B14D41}"/>
              </a:ext>
            </a:extLst>
          </p:cNvPr>
          <p:cNvSpPr txBox="1">
            <a:spLocks noChangeArrowheads="1"/>
          </p:cNvSpPr>
          <p:nvPr/>
        </p:nvSpPr>
        <p:spPr bwMode="auto">
          <a:xfrm>
            <a:off x="2895600" y="3276600"/>
            <a:ext cx="457200"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buFont typeface="Symbol" charset="0"/>
              <a:buNone/>
              <a:defRPr/>
            </a:pPr>
            <a:r>
              <a:rPr lang="en-US">
                <a:solidFill>
                  <a:schemeClr val="hlink"/>
                </a:solidFill>
                <a:latin typeface="Arial" charset="0"/>
                <a:ea typeface="ＭＳ Ｐゴシック" charset="0"/>
              </a:rPr>
              <a:t>0</a:t>
            </a:r>
          </a:p>
        </p:txBody>
      </p:sp>
      <p:sp>
        <p:nvSpPr>
          <p:cNvPr id="150568" name="Text Box 40">
            <a:extLst>
              <a:ext uri="{FF2B5EF4-FFF2-40B4-BE49-F238E27FC236}">
                <a16:creationId xmlns:a16="http://schemas.microsoft.com/office/drawing/2014/main" id="{92DAD407-20B8-F545-A736-8156BB1B6409}"/>
              </a:ext>
            </a:extLst>
          </p:cNvPr>
          <p:cNvSpPr txBox="1">
            <a:spLocks noChangeArrowheads="1"/>
          </p:cNvSpPr>
          <p:nvPr/>
        </p:nvSpPr>
        <p:spPr bwMode="auto">
          <a:xfrm>
            <a:off x="4648200" y="3276600"/>
            <a:ext cx="457200"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buFont typeface="Symbol" charset="0"/>
              <a:buNone/>
              <a:defRPr/>
            </a:pPr>
            <a:r>
              <a:rPr lang="en-US">
                <a:solidFill>
                  <a:schemeClr val="hlink"/>
                </a:solidFill>
                <a:latin typeface="Arial" charset="0"/>
                <a:ea typeface="ＭＳ Ｐゴシック" charset="0"/>
              </a:rPr>
              <a:t>1</a:t>
            </a:r>
          </a:p>
        </p:txBody>
      </p:sp>
      <p:sp>
        <p:nvSpPr>
          <p:cNvPr id="150569" name="Text Box 41">
            <a:extLst>
              <a:ext uri="{FF2B5EF4-FFF2-40B4-BE49-F238E27FC236}">
                <a16:creationId xmlns:a16="http://schemas.microsoft.com/office/drawing/2014/main" id="{7C770EF1-CE26-2F44-BF89-7EFFFF7C3E22}"/>
              </a:ext>
            </a:extLst>
          </p:cNvPr>
          <p:cNvSpPr txBox="1">
            <a:spLocks noChangeArrowheads="1"/>
          </p:cNvSpPr>
          <p:nvPr/>
        </p:nvSpPr>
        <p:spPr bwMode="auto">
          <a:xfrm>
            <a:off x="7543800" y="3276600"/>
            <a:ext cx="457200"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buFont typeface="Symbol" charset="0"/>
              <a:buNone/>
              <a:defRPr/>
            </a:pPr>
            <a:r>
              <a:rPr lang="en-US">
                <a:solidFill>
                  <a:schemeClr val="hlink"/>
                </a:solidFill>
                <a:latin typeface="Arial" charset="0"/>
                <a:ea typeface="ＭＳ Ｐゴシック" charset="0"/>
              </a:rPr>
              <a:t>0</a:t>
            </a:r>
          </a:p>
        </p:txBody>
      </p:sp>
      <p:sp>
        <p:nvSpPr>
          <p:cNvPr id="150570" name="Text Box 42">
            <a:extLst>
              <a:ext uri="{FF2B5EF4-FFF2-40B4-BE49-F238E27FC236}">
                <a16:creationId xmlns:a16="http://schemas.microsoft.com/office/drawing/2014/main" id="{746D05F3-4E12-3F43-8673-499B709DC04D}"/>
              </a:ext>
            </a:extLst>
          </p:cNvPr>
          <p:cNvSpPr txBox="1">
            <a:spLocks noChangeArrowheads="1"/>
          </p:cNvSpPr>
          <p:nvPr/>
        </p:nvSpPr>
        <p:spPr bwMode="auto">
          <a:xfrm>
            <a:off x="6096000" y="5334000"/>
            <a:ext cx="457200"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buFont typeface="Symbol" charset="0"/>
              <a:buNone/>
              <a:defRPr/>
            </a:pPr>
            <a:r>
              <a:rPr lang="en-US">
                <a:solidFill>
                  <a:schemeClr val="hlink"/>
                </a:solidFill>
                <a:latin typeface="Arial" charset="0"/>
                <a:ea typeface="ＭＳ Ｐゴシック" charset="0"/>
              </a:rPr>
              <a:t>0</a:t>
            </a:r>
          </a:p>
        </p:txBody>
      </p:sp>
    </p:spTree>
    <p:extLst>
      <p:ext uri="{BB962C8B-B14F-4D97-AF65-F5344CB8AC3E}">
        <p14:creationId xmlns:p14="http://schemas.microsoft.com/office/powerpoint/2010/main" val="390506556"/>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5054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056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05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5056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5056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5056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5056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5056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5056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505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62" grpId="0" autoUpdateAnimBg="0"/>
      <p:bldP spid="150563" grpId="0" autoUpdateAnimBg="0"/>
      <p:bldP spid="150564" grpId="0" autoUpdateAnimBg="0"/>
      <p:bldP spid="150565" grpId="0" autoUpdateAnimBg="0"/>
      <p:bldP spid="150566" grpId="0" autoUpdateAnimBg="0"/>
      <p:bldP spid="150567" grpId="0" autoUpdateAnimBg="0"/>
      <p:bldP spid="150568" grpId="0" autoUpdateAnimBg="0"/>
      <p:bldP spid="150569" grpId="0" autoUpdateAnimBg="0"/>
      <p:bldP spid="150570"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E03A52C0-412B-9C4F-875D-0D4059EDE109}"/>
              </a:ext>
            </a:extLst>
          </p:cNvPr>
          <p:cNvSpPr>
            <a:spLocks noGrp="1" noChangeArrowheads="1"/>
          </p:cNvSpPr>
          <p:nvPr>
            <p:ph type="ctrTitle"/>
          </p:nvPr>
        </p:nvSpPr>
        <p:spPr>
          <a:xfrm>
            <a:off x="0" y="0"/>
            <a:ext cx="9144000" cy="762000"/>
          </a:xfrm>
        </p:spPr>
        <p:txBody>
          <a:bodyPr vert="horz" wrap="square" lIns="91440" tIns="45720" rIns="91440" bIns="45720" numCol="1" anchor="t" anchorCtr="0" compatLnSpc="1">
            <a:prstTxWarp prst="textNoShape">
              <a:avLst/>
            </a:prstTxWarp>
          </a:bodyPr>
          <a:lstStyle/>
          <a:p>
            <a:r>
              <a:rPr lang="ru-RU" altLang="ru-TR" sz="3200" b="1">
                <a:ea typeface="ＭＳ Ｐゴシック" panose="020B0600070205080204" pitchFamily="34" charset="-128"/>
              </a:rPr>
              <a:t>Степень дерева</a:t>
            </a:r>
            <a:r>
              <a:rPr lang="en-US" altLang="ru-TR" sz="3200" b="1">
                <a:ea typeface="ＭＳ Ｐゴシック" panose="020B0600070205080204" pitchFamily="34" charset="-128"/>
              </a:rPr>
              <a:t> = Max </a:t>
            </a:r>
            <a:r>
              <a:rPr lang="ru-RU" altLang="ru-TR" sz="3200" b="1">
                <a:ea typeface="ＭＳ Ｐゴシック" panose="020B0600070205080204" pitchFamily="34" charset="-128"/>
              </a:rPr>
              <a:t>степень узла</a:t>
            </a:r>
            <a:endParaRPr lang="en-US" altLang="ru-TR" sz="3200" b="1">
              <a:ea typeface="ＭＳ Ｐゴシック" panose="020B0600070205080204" pitchFamily="34" charset="-128"/>
            </a:endParaRPr>
          </a:p>
        </p:txBody>
      </p:sp>
      <p:sp>
        <p:nvSpPr>
          <p:cNvPr id="151582" name="Text Box 30">
            <a:extLst>
              <a:ext uri="{FF2B5EF4-FFF2-40B4-BE49-F238E27FC236}">
                <a16:creationId xmlns:a16="http://schemas.microsoft.com/office/drawing/2014/main" id="{2104CDC0-1E34-1F4D-8A72-53235CFABE5A}"/>
              </a:ext>
            </a:extLst>
          </p:cNvPr>
          <p:cNvSpPr txBox="1">
            <a:spLocks noChangeArrowheads="1"/>
          </p:cNvSpPr>
          <p:nvPr/>
        </p:nvSpPr>
        <p:spPr bwMode="auto">
          <a:xfrm>
            <a:off x="0" y="5791200"/>
            <a:ext cx="3581400"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buFont typeface="Symbol" charset="0"/>
              <a:buNone/>
              <a:defRPr/>
            </a:pPr>
            <a:r>
              <a:rPr lang="en-US">
                <a:solidFill>
                  <a:schemeClr val="hlink"/>
                </a:solidFill>
                <a:latin typeface="Arial" charset="0"/>
                <a:ea typeface="ＭＳ Ｐゴシック" charset="0"/>
              </a:rPr>
              <a:t>Degree of tree = 3.</a:t>
            </a:r>
          </a:p>
        </p:txBody>
      </p:sp>
      <p:grpSp>
        <p:nvGrpSpPr>
          <p:cNvPr id="151611" name="Group 59">
            <a:extLst>
              <a:ext uri="{FF2B5EF4-FFF2-40B4-BE49-F238E27FC236}">
                <a16:creationId xmlns:a16="http://schemas.microsoft.com/office/drawing/2014/main" id="{E36F75FA-F606-4D40-AF5C-7056B970E63A}"/>
              </a:ext>
            </a:extLst>
          </p:cNvPr>
          <p:cNvGrpSpPr>
            <a:grpSpLocks/>
          </p:cNvGrpSpPr>
          <p:nvPr/>
        </p:nvGrpSpPr>
        <p:grpSpPr bwMode="auto">
          <a:xfrm>
            <a:off x="533400" y="762000"/>
            <a:ext cx="8077200" cy="5181600"/>
            <a:chOff x="336" y="480"/>
            <a:chExt cx="5088" cy="3264"/>
          </a:xfrm>
        </p:grpSpPr>
        <p:grpSp>
          <p:nvGrpSpPr>
            <p:cNvPr id="56324" name="Group 32">
              <a:extLst>
                <a:ext uri="{FF2B5EF4-FFF2-40B4-BE49-F238E27FC236}">
                  <a16:creationId xmlns:a16="http://schemas.microsoft.com/office/drawing/2014/main" id="{BE6E2DBA-5B35-664A-970A-A0A89FDC73C9}"/>
                </a:ext>
              </a:extLst>
            </p:cNvPr>
            <p:cNvGrpSpPr>
              <a:grpSpLocks/>
            </p:cNvGrpSpPr>
            <p:nvPr/>
          </p:nvGrpSpPr>
          <p:grpSpPr bwMode="auto">
            <a:xfrm>
              <a:off x="336" y="480"/>
              <a:ext cx="5088" cy="3264"/>
              <a:chOff x="48" y="720"/>
              <a:chExt cx="5088" cy="3264"/>
            </a:xfrm>
          </p:grpSpPr>
          <p:sp>
            <p:nvSpPr>
              <p:cNvPr id="151585" name="Rectangle 33">
                <a:extLst>
                  <a:ext uri="{FF2B5EF4-FFF2-40B4-BE49-F238E27FC236}">
                    <a16:creationId xmlns:a16="http://schemas.microsoft.com/office/drawing/2014/main" id="{CC14F4D2-19DD-AC4D-9DD8-09F8762010F8}"/>
                  </a:ext>
                </a:extLst>
              </p:cNvPr>
              <p:cNvSpPr>
                <a:spLocks noChangeArrowheads="1"/>
              </p:cNvSpPr>
              <p:nvPr/>
            </p:nvSpPr>
            <p:spPr bwMode="auto">
              <a:xfrm>
                <a:off x="2112" y="720"/>
                <a:ext cx="912" cy="384"/>
              </a:xfrm>
              <a:prstGeom prst="rect">
                <a:avLst/>
              </a:prstGeom>
              <a:solidFill>
                <a:srgbClr val="996600"/>
              </a:solidFill>
              <a:ln w="12700">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buFont typeface="Symbol" charset="0"/>
                  <a:buNone/>
                  <a:defRPr/>
                </a:pPr>
                <a:r>
                  <a:rPr lang="en-US">
                    <a:solidFill>
                      <a:schemeClr val="tx1"/>
                    </a:solidFill>
                    <a:latin typeface="Arial" charset="0"/>
                    <a:ea typeface="ＭＳ Ｐゴシック" charset="0"/>
                  </a:rPr>
                  <a:t>Object</a:t>
                </a:r>
              </a:p>
            </p:txBody>
          </p:sp>
          <p:sp>
            <p:nvSpPr>
              <p:cNvPr id="151586" name="Rectangle 34">
                <a:extLst>
                  <a:ext uri="{FF2B5EF4-FFF2-40B4-BE49-F238E27FC236}">
                    <a16:creationId xmlns:a16="http://schemas.microsoft.com/office/drawing/2014/main" id="{F6142DBC-DFAA-6149-A635-75F4D0209CF0}"/>
                  </a:ext>
                </a:extLst>
              </p:cNvPr>
              <p:cNvSpPr>
                <a:spLocks noChangeArrowheads="1"/>
              </p:cNvSpPr>
              <p:nvPr/>
            </p:nvSpPr>
            <p:spPr bwMode="auto">
              <a:xfrm>
                <a:off x="576" y="1536"/>
                <a:ext cx="912" cy="3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buFont typeface="Symbol" charset="0"/>
                  <a:buNone/>
                  <a:defRPr/>
                </a:pPr>
                <a:r>
                  <a:rPr lang="en-US">
                    <a:solidFill>
                      <a:schemeClr val="tx1"/>
                    </a:solidFill>
                    <a:latin typeface="Arial" charset="0"/>
                    <a:ea typeface="ＭＳ Ｐゴシック" charset="0"/>
                  </a:rPr>
                  <a:t>Number</a:t>
                </a:r>
              </a:p>
            </p:txBody>
          </p:sp>
          <p:sp>
            <p:nvSpPr>
              <p:cNvPr id="151587" name="Rectangle 35">
                <a:extLst>
                  <a:ext uri="{FF2B5EF4-FFF2-40B4-BE49-F238E27FC236}">
                    <a16:creationId xmlns:a16="http://schemas.microsoft.com/office/drawing/2014/main" id="{6040097A-8035-594E-B56F-1E970A6662C9}"/>
                  </a:ext>
                </a:extLst>
              </p:cNvPr>
              <p:cNvSpPr>
                <a:spLocks noChangeArrowheads="1"/>
              </p:cNvSpPr>
              <p:nvPr/>
            </p:nvSpPr>
            <p:spPr bwMode="auto">
              <a:xfrm>
                <a:off x="2160" y="1536"/>
                <a:ext cx="912" cy="3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buFont typeface="Symbol" charset="0"/>
                  <a:buNone/>
                  <a:defRPr/>
                </a:pPr>
                <a:r>
                  <a:rPr lang="en-US">
                    <a:solidFill>
                      <a:schemeClr val="tx1"/>
                    </a:solidFill>
                    <a:latin typeface="Arial" charset="0"/>
                    <a:ea typeface="ＭＳ Ｐゴシック" charset="0"/>
                  </a:rPr>
                  <a:t>Throwable</a:t>
                </a:r>
              </a:p>
            </p:txBody>
          </p:sp>
          <p:sp>
            <p:nvSpPr>
              <p:cNvPr id="151588" name="Rectangle 36">
                <a:extLst>
                  <a:ext uri="{FF2B5EF4-FFF2-40B4-BE49-F238E27FC236}">
                    <a16:creationId xmlns:a16="http://schemas.microsoft.com/office/drawing/2014/main" id="{84EBB3DF-B47B-3549-BD9A-BC6D7D8F7FEA}"/>
                  </a:ext>
                </a:extLst>
              </p:cNvPr>
              <p:cNvSpPr>
                <a:spLocks noChangeArrowheads="1"/>
              </p:cNvSpPr>
              <p:nvPr/>
            </p:nvSpPr>
            <p:spPr bwMode="auto">
              <a:xfrm>
                <a:off x="3792" y="1488"/>
                <a:ext cx="1104" cy="3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buFont typeface="Symbol" charset="0"/>
                  <a:buNone/>
                  <a:defRPr/>
                </a:pPr>
                <a:r>
                  <a:rPr lang="en-US">
                    <a:solidFill>
                      <a:schemeClr val="tx1"/>
                    </a:solidFill>
                    <a:latin typeface="Arial" charset="0"/>
                    <a:ea typeface="ＭＳ Ｐゴシック" charset="0"/>
                  </a:rPr>
                  <a:t>OutputStream</a:t>
                </a:r>
              </a:p>
            </p:txBody>
          </p:sp>
          <p:sp>
            <p:nvSpPr>
              <p:cNvPr id="151589" name="Rectangle 37">
                <a:extLst>
                  <a:ext uri="{FF2B5EF4-FFF2-40B4-BE49-F238E27FC236}">
                    <a16:creationId xmlns:a16="http://schemas.microsoft.com/office/drawing/2014/main" id="{8E03FB7B-A750-A741-9CE0-B52A8301ADD5}"/>
                  </a:ext>
                </a:extLst>
              </p:cNvPr>
              <p:cNvSpPr>
                <a:spLocks noChangeArrowheads="1"/>
              </p:cNvSpPr>
              <p:nvPr/>
            </p:nvSpPr>
            <p:spPr bwMode="auto">
              <a:xfrm>
                <a:off x="48" y="2736"/>
                <a:ext cx="912" cy="384"/>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buFont typeface="Symbol" charset="0"/>
                  <a:buNone/>
                  <a:defRPr/>
                </a:pPr>
                <a:r>
                  <a:rPr lang="en-US">
                    <a:solidFill>
                      <a:schemeClr val="tx1"/>
                    </a:solidFill>
                    <a:latin typeface="Arial" charset="0"/>
                    <a:ea typeface="ＭＳ Ｐゴシック" charset="0"/>
                  </a:rPr>
                  <a:t>Integer</a:t>
                </a:r>
              </a:p>
            </p:txBody>
          </p:sp>
          <p:sp>
            <p:nvSpPr>
              <p:cNvPr id="151590" name="Rectangle 38">
                <a:extLst>
                  <a:ext uri="{FF2B5EF4-FFF2-40B4-BE49-F238E27FC236}">
                    <a16:creationId xmlns:a16="http://schemas.microsoft.com/office/drawing/2014/main" id="{E5024DC8-8F7A-DD44-BB61-5B3D683320FE}"/>
                  </a:ext>
                </a:extLst>
              </p:cNvPr>
              <p:cNvSpPr>
                <a:spLocks noChangeArrowheads="1"/>
              </p:cNvSpPr>
              <p:nvPr/>
            </p:nvSpPr>
            <p:spPr bwMode="auto">
              <a:xfrm>
                <a:off x="1056" y="2736"/>
                <a:ext cx="912" cy="384"/>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buFont typeface="Symbol" charset="0"/>
                  <a:buNone/>
                  <a:defRPr/>
                </a:pPr>
                <a:r>
                  <a:rPr lang="en-US">
                    <a:solidFill>
                      <a:schemeClr val="tx1"/>
                    </a:solidFill>
                    <a:latin typeface="Arial" charset="0"/>
                    <a:ea typeface="ＭＳ Ｐゴシック" charset="0"/>
                  </a:rPr>
                  <a:t>Double</a:t>
                </a:r>
              </a:p>
            </p:txBody>
          </p:sp>
          <p:sp>
            <p:nvSpPr>
              <p:cNvPr id="151591" name="Rectangle 39">
                <a:extLst>
                  <a:ext uri="{FF2B5EF4-FFF2-40B4-BE49-F238E27FC236}">
                    <a16:creationId xmlns:a16="http://schemas.microsoft.com/office/drawing/2014/main" id="{382ABBE5-E55B-564B-85EB-D98A0D6643DD}"/>
                  </a:ext>
                </a:extLst>
              </p:cNvPr>
              <p:cNvSpPr>
                <a:spLocks noChangeArrowheads="1"/>
              </p:cNvSpPr>
              <p:nvPr/>
            </p:nvSpPr>
            <p:spPr bwMode="auto">
              <a:xfrm>
                <a:off x="2160" y="2736"/>
                <a:ext cx="912" cy="384"/>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buFont typeface="Symbol" charset="0"/>
                  <a:buNone/>
                  <a:defRPr/>
                </a:pPr>
                <a:r>
                  <a:rPr lang="en-US">
                    <a:solidFill>
                      <a:schemeClr val="tx1"/>
                    </a:solidFill>
                    <a:latin typeface="Arial" charset="0"/>
                    <a:ea typeface="ＭＳ Ｐゴシック" charset="0"/>
                  </a:rPr>
                  <a:t>Exception</a:t>
                </a:r>
              </a:p>
            </p:txBody>
          </p:sp>
          <p:sp>
            <p:nvSpPr>
              <p:cNvPr id="151592" name="Rectangle 40">
                <a:extLst>
                  <a:ext uri="{FF2B5EF4-FFF2-40B4-BE49-F238E27FC236}">
                    <a16:creationId xmlns:a16="http://schemas.microsoft.com/office/drawing/2014/main" id="{4D3D8039-5953-6B4A-BFB7-ACAE13234BD1}"/>
                  </a:ext>
                </a:extLst>
              </p:cNvPr>
              <p:cNvSpPr>
                <a:spLocks noChangeArrowheads="1"/>
              </p:cNvSpPr>
              <p:nvPr/>
            </p:nvSpPr>
            <p:spPr bwMode="auto">
              <a:xfrm>
                <a:off x="3648" y="2688"/>
                <a:ext cx="1488" cy="384"/>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buFont typeface="Symbol" charset="0"/>
                  <a:buNone/>
                  <a:defRPr/>
                </a:pPr>
                <a:r>
                  <a:rPr lang="en-US">
                    <a:solidFill>
                      <a:schemeClr val="tx1"/>
                    </a:solidFill>
                    <a:latin typeface="Arial" charset="0"/>
                    <a:ea typeface="ＭＳ Ｐゴシック" charset="0"/>
                  </a:rPr>
                  <a:t>FileOutputStream</a:t>
                </a:r>
              </a:p>
            </p:txBody>
          </p:sp>
          <p:sp>
            <p:nvSpPr>
              <p:cNvPr id="151593" name="Rectangle 41">
                <a:extLst>
                  <a:ext uri="{FF2B5EF4-FFF2-40B4-BE49-F238E27FC236}">
                    <a16:creationId xmlns:a16="http://schemas.microsoft.com/office/drawing/2014/main" id="{92651A07-7B6A-E54B-B34C-C0DB7C5D4C81}"/>
                  </a:ext>
                </a:extLst>
              </p:cNvPr>
              <p:cNvSpPr>
                <a:spLocks noChangeArrowheads="1"/>
              </p:cNvSpPr>
              <p:nvPr/>
            </p:nvSpPr>
            <p:spPr bwMode="auto">
              <a:xfrm>
                <a:off x="1968" y="3600"/>
                <a:ext cx="1488" cy="384"/>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buFont typeface="Symbol" charset="0"/>
                  <a:buNone/>
                  <a:defRPr/>
                </a:pPr>
                <a:r>
                  <a:rPr lang="en-US">
                    <a:solidFill>
                      <a:schemeClr val="tx1"/>
                    </a:solidFill>
                    <a:latin typeface="Arial" charset="0"/>
                    <a:ea typeface="ＭＳ Ｐゴシック" charset="0"/>
                  </a:rPr>
                  <a:t>RuntimeException</a:t>
                </a:r>
              </a:p>
            </p:txBody>
          </p:sp>
          <p:sp>
            <p:nvSpPr>
              <p:cNvPr id="151594" name="Line 42">
                <a:extLst>
                  <a:ext uri="{FF2B5EF4-FFF2-40B4-BE49-F238E27FC236}">
                    <a16:creationId xmlns:a16="http://schemas.microsoft.com/office/drawing/2014/main" id="{F7AE152C-5C4F-B443-BC3D-1EBA066F8576}"/>
                  </a:ext>
                </a:extLst>
              </p:cNvPr>
              <p:cNvSpPr>
                <a:spLocks noChangeShapeType="1"/>
              </p:cNvSpPr>
              <p:nvPr/>
            </p:nvSpPr>
            <p:spPr bwMode="auto">
              <a:xfrm>
                <a:off x="2544" y="1104"/>
                <a:ext cx="0" cy="432"/>
              </a:xfrm>
              <a:prstGeom prst="line">
                <a:avLst/>
              </a:prstGeom>
              <a:noFill/>
              <a:ln w="38100">
                <a:solidFill>
                  <a:schemeClr val="hlink"/>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Symbol" charset="0"/>
                  <a:buNone/>
                  <a:defRPr/>
                </a:pPr>
                <a:endParaRPr lang="en-US">
                  <a:latin typeface="Arial" charset="0"/>
                  <a:ea typeface="ＭＳ Ｐゴシック" charset="0"/>
                </a:endParaRPr>
              </a:p>
            </p:txBody>
          </p:sp>
          <p:sp>
            <p:nvSpPr>
              <p:cNvPr id="151595" name="Line 43">
                <a:extLst>
                  <a:ext uri="{FF2B5EF4-FFF2-40B4-BE49-F238E27FC236}">
                    <a16:creationId xmlns:a16="http://schemas.microsoft.com/office/drawing/2014/main" id="{A5DD97B2-D454-4E44-8801-2B6F12C4764D}"/>
                  </a:ext>
                </a:extLst>
              </p:cNvPr>
              <p:cNvSpPr>
                <a:spLocks noChangeShapeType="1"/>
              </p:cNvSpPr>
              <p:nvPr/>
            </p:nvSpPr>
            <p:spPr bwMode="auto">
              <a:xfrm flipH="1">
                <a:off x="1488" y="1104"/>
                <a:ext cx="624" cy="432"/>
              </a:xfrm>
              <a:prstGeom prst="line">
                <a:avLst/>
              </a:prstGeom>
              <a:noFill/>
              <a:ln w="38100">
                <a:solidFill>
                  <a:schemeClr val="hlink"/>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Symbol" charset="0"/>
                  <a:buNone/>
                  <a:defRPr/>
                </a:pPr>
                <a:endParaRPr lang="en-US">
                  <a:latin typeface="Arial" charset="0"/>
                  <a:ea typeface="ＭＳ Ｐゴシック" charset="0"/>
                </a:endParaRPr>
              </a:p>
            </p:txBody>
          </p:sp>
          <p:sp>
            <p:nvSpPr>
              <p:cNvPr id="151596" name="Line 44">
                <a:extLst>
                  <a:ext uri="{FF2B5EF4-FFF2-40B4-BE49-F238E27FC236}">
                    <a16:creationId xmlns:a16="http://schemas.microsoft.com/office/drawing/2014/main" id="{41D34ECB-CA38-8546-94F8-BDEC6A96B4A1}"/>
                  </a:ext>
                </a:extLst>
              </p:cNvPr>
              <p:cNvSpPr>
                <a:spLocks noChangeShapeType="1"/>
              </p:cNvSpPr>
              <p:nvPr/>
            </p:nvSpPr>
            <p:spPr bwMode="auto">
              <a:xfrm>
                <a:off x="3024" y="1104"/>
                <a:ext cx="768" cy="384"/>
              </a:xfrm>
              <a:prstGeom prst="line">
                <a:avLst/>
              </a:prstGeom>
              <a:noFill/>
              <a:ln w="38100">
                <a:solidFill>
                  <a:schemeClr val="hlink"/>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Symbol" charset="0"/>
                  <a:buNone/>
                  <a:defRPr/>
                </a:pPr>
                <a:endParaRPr lang="en-US">
                  <a:latin typeface="Arial" charset="0"/>
                  <a:ea typeface="ＭＳ Ｐゴシック" charset="0"/>
                </a:endParaRPr>
              </a:p>
            </p:txBody>
          </p:sp>
          <p:sp>
            <p:nvSpPr>
              <p:cNvPr id="151597" name="Line 45">
                <a:extLst>
                  <a:ext uri="{FF2B5EF4-FFF2-40B4-BE49-F238E27FC236}">
                    <a16:creationId xmlns:a16="http://schemas.microsoft.com/office/drawing/2014/main" id="{532961F7-6249-1648-A237-13C6E524584B}"/>
                  </a:ext>
                </a:extLst>
              </p:cNvPr>
              <p:cNvSpPr>
                <a:spLocks noChangeShapeType="1"/>
              </p:cNvSpPr>
              <p:nvPr/>
            </p:nvSpPr>
            <p:spPr bwMode="auto">
              <a:xfrm flipH="1">
                <a:off x="336" y="1920"/>
                <a:ext cx="480" cy="816"/>
              </a:xfrm>
              <a:prstGeom prst="line">
                <a:avLst/>
              </a:prstGeom>
              <a:noFill/>
              <a:ln w="38100">
                <a:solidFill>
                  <a:schemeClr val="hlink"/>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Symbol" charset="0"/>
                  <a:buNone/>
                  <a:defRPr/>
                </a:pPr>
                <a:endParaRPr lang="en-US">
                  <a:latin typeface="Arial" charset="0"/>
                  <a:ea typeface="ＭＳ Ｐゴシック" charset="0"/>
                </a:endParaRPr>
              </a:p>
            </p:txBody>
          </p:sp>
          <p:sp>
            <p:nvSpPr>
              <p:cNvPr id="151598" name="Line 46">
                <a:extLst>
                  <a:ext uri="{FF2B5EF4-FFF2-40B4-BE49-F238E27FC236}">
                    <a16:creationId xmlns:a16="http://schemas.microsoft.com/office/drawing/2014/main" id="{02144577-1196-634D-85E9-A6F60F14EEC1}"/>
                  </a:ext>
                </a:extLst>
              </p:cNvPr>
              <p:cNvSpPr>
                <a:spLocks noChangeShapeType="1"/>
              </p:cNvSpPr>
              <p:nvPr/>
            </p:nvSpPr>
            <p:spPr bwMode="auto">
              <a:xfrm>
                <a:off x="1200" y="1920"/>
                <a:ext cx="288" cy="816"/>
              </a:xfrm>
              <a:prstGeom prst="line">
                <a:avLst/>
              </a:prstGeom>
              <a:noFill/>
              <a:ln w="38100">
                <a:solidFill>
                  <a:schemeClr val="hlink"/>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Symbol" charset="0"/>
                  <a:buNone/>
                  <a:defRPr/>
                </a:pPr>
                <a:endParaRPr lang="en-US">
                  <a:latin typeface="Arial" charset="0"/>
                  <a:ea typeface="ＭＳ Ｐゴシック" charset="0"/>
                </a:endParaRPr>
              </a:p>
            </p:txBody>
          </p:sp>
          <p:sp>
            <p:nvSpPr>
              <p:cNvPr id="151599" name="Line 47">
                <a:extLst>
                  <a:ext uri="{FF2B5EF4-FFF2-40B4-BE49-F238E27FC236}">
                    <a16:creationId xmlns:a16="http://schemas.microsoft.com/office/drawing/2014/main" id="{653B1098-071B-F043-8418-807D140E9CBC}"/>
                  </a:ext>
                </a:extLst>
              </p:cNvPr>
              <p:cNvSpPr>
                <a:spLocks noChangeShapeType="1"/>
              </p:cNvSpPr>
              <p:nvPr/>
            </p:nvSpPr>
            <p:spPr bwMode="auto">
              <a:xfrm>
                <a:off x="2544" y="1920"/>
                <a:ext cx="0" cy="816"/>
              </a:xfrm>
              <a:prstGeom prst="line">
                <a:avLst/>
              </a:prstGeom>
              <a:noFill/>
              <a:ln w="38100">
                <a:solidFill>
                  <a:schemeClr val="hlink"/>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Symbol" charset="0"/>
                  <a:buNone/>
                  <a:defRPr/>
                </a:pPr>
                <a:endParaRPr lang="en-US">
                  <a:latin typeface="Arial" charset="0"/>
                  <a:ea typeface="ＭＳ Ｐゴシック" charset="0"/>
                </a:endParaRPr>
              </a:p>
            </p:txBody>
          </p:sp>
          <p:sp>
            <p:nvSpPr>
              <p:cNvPr id="151600" name="Line 48">
                <a:extLst>
                  <a:ext uri="{FF2B5EF4-FFF2-40B4-BE49-F238E27FC236}">
                    <a16:creationId xmlns:a16="http://schemas.microsoft.com/office/drawing/2014/main" id="{F8A26256-B05C-FA4C-8744-758CC3012E62}"/>
                  </a:ext>
                </a:extLst>
              </p:cNvPr>
              <p:cNvSpPr>
                <a:spLocks noChangeShapeType="1"/>
              </p:cNvSpPr>
              <p:nvPr/>
            </p:nvSpPr>
            <p:spPr bwMode="auto">
              <a:xfrm>
                <a:off x="4320" y="1872"/>
                <a:ext cx="0" cy="816"/>
              </a:xfrm>
              <a:prstGeom prst="line">
                <a:avLst/>
              </a:prstGeom>
              <a:noFill/>
              <a:ln w="38100">
                <a:solidFill>
                  <a:schemeClr val="hlink"/>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Symbol" charset="0"/>
                  <a:buNone/>
                  <a:defRPr/>
                </a:pPr>
                <a:endParaRPr lang="en-US">
                  <a:latin typeface="Arial" charset="0"/>
                  <a:ea typeface="ＭＳ Ｐゴシック" charset="0"/>
                </a:endParaRPr>
              </a:p>
            </p:txBody>
          </p:sp>
          <p:sp>
            <p:nvSpPr>
              <p:cNvPr id="151601" name="Line 49">
                <a:extLst>
                  <a:ext uri="{FF2B5EF4-FFF2-40B4-BE49-F238E27FC236}">
                    <a16:creationId xmlns:a16="http://schemas.microsoft.com/office/drawing/2014/main" id="{3D4FCCF1-9F06-FE4D-8CBD-9A43FBFF17D0}"/>
                  </a:ext>
                </a:extLst>
              </p:cNvPr>
              <p:cNvSpPr>
                <a:spLocks noChangeShapeType="1"/>
              </p:cNvSpPr>
              <p:nvPr/>
            </p:nvSpPr>
            <p:spPr bwMode="auto">
              <a:xfrm>
                <a:off x="2544" y="3120"/>
                <a:ext cx="0" cy="480"/>
              </a:xfrm>
              <a:prstGeom prst="line">
                <a:avLst/>
              </a:prstGeom>
              <a:noFill/>
              <a:ln w="38100">
                <a:solidFill>
                  <a:schemeClr val="hlink"/>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Symbol" charset="0"/>
                  <a:buNone/>
                  <a:defRPr/>
                </a:pPr>
                <a:endParaRPr lang="en-US">
                  <a:latin typeface="Arial" charset="0"/>
                  <a:ea typeface="ＭＳ Ｐゴシック" charset="0"/>
                </a:endParaRPr>
              </a:p>
            </p:txBody>
          </p:sp>
        </p:grpSp>
        <p:sp>
          <p:nvSpPr>
            <p:cNvPr id="151602" name="Text Box 50">
              <a:extLst>
                <a:ext uri="{FF2B5EF4-FFF2-40B4-BE49-F238E27FC236}">
                  <a16:creationId xmlns:a16="http://schemas.microsoft.com/office/drawing/2014/main" id="{48EC6716-3835-624B-B051-D8B179FC0D64}"/>
                </a:ext>
              </a:extLst>
            </p:cNvPr>
            <p:cNvSpPr txBox="1">
              <a:spLocks noChangeArrowheads="1"/>
            </p:cNvSpPr>
            <p:nvPr/>
          </p:nvSpPr>
          <p:spPr bwMode="auto">
            <a:xfrm>
              <a:off x="3456" y="480"/>
              <a:ext cx="384" cy="3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buFont typeface="Symbol" charset="0"/>
                <a:buNone/>
                <a:defRPr/>
              </a:pPr>
              <a:r>
                <a:rPr lang="en-US">
                  <a:solidFill>
                    <a:schemeClr val="hlink"/>
                  </a:solidFill>
                  <a:latin typeface="Arial" charset="0"/>
                  <a:ea typeface="ＭＳ Ｐゴシック" charset="0"/>
                </a:rPr>
                <a:t>3</a:t>
              </a:r>
            </a:p>
          </p:txBody>
        </p:sp>
        <p:sp>
          <p:nvSpPr>
            <p:cNvPr id="151603" name="Text Box 51">
              <a:extLst>
                <a:ext uri="{FF2B5EF4-FFF2-40B4-BE49-F238E27FC236}">
                  <a16:creationId xmlns:a16="http://schemas.microsoft.com/office/drawing/2014/main" id="{F5669921-F708-424A-BF92-1972B1F08FD2}"/>
                </a:ext>
              </a:extLst>
            </p:cNvPr>
            <p:cNvSpPr txBox="1">
              <a:spLocks noChangeArrowheads="1"/>
            </p:cNvSpPr>
            <p:nvPr/>
          </p:nvSpPr>
          <p:spPr bwMode="auto">
            <a:xfrm>
              <a:off x="576" y="1296"/>
              <a:ext cx="288" cy="3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buFont typeface="Symbol" charset="0"/>
                <a:buNone/>
                <a:defRPr/>
              </a:pPr>
              <a:r>
                <a:rPr lang="en-US">
                  <a:solidFill>
                    <a:schemeClr val="hlink"/>
                  </a:solidFill>
                  <a:latin typeface="Arial" charset="0"/>
                  <a:ea typeface="ＭＳ Ｐゴシック" charset="0"/>
                </a:rPr>
                <a:t>2</a:t>
              </a:r>
            </a:p>
          </p:txBody>
        </p:sp>
        <p:sp>
          <p:nvSpPr>
            <p:cNvPr id="151604" name="Text Box 52">
              <a:extLst>
                <a:ext uri="{FF2B5EF4-FFF2-40B4-BE49-F238E27FC236}">
                  <a16:creationId xmlns:a16="http://schemas.microsoft.com/office/drawing/2014/main" id="{73D93607-ACF1-A441-AD6C-BAD7F9EC462C}"/>
                </a:ext>
              </a:extLst>
            </p:cNvPr>
            <p:cNvSpPr txBox="1">
              <a:spLocks noChangeArrowheads="1"/>
            </p:cNvSpPr>
            <p:nvPr/>
          </p:nvSpPr>
          <p:spPr bwMode="auto">
            <a:xfrm>
              <a:off x="2160" y="1296"/>
              <a:ext cx="288" cy="3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buFont typeface="Symbol" charset="0"/>
                <a:buNone/>
                <a:defRPr/>
              </a:pPr>
              <a:r>
                <a:rPr lang="en-US">
                  <a:solidFill>
                    <a:schemeClr val="hlink"/>
                  </a:solidFill>
                  <a:latin typeface="Arial" charset="0"/>
                  <a:ea typeface="ＭＳ Ｐゴシック" charset="0"/>
                </a:rPr>
                <a:t>1</a:t>
              </a:r>
            </a:p>
          </p:txBody>
        </p:sp>
        <p:sp>
          <p:nvSpPr>
            <p:cNvPr id="151605" name="Text Box 53">
              <a:extLst>
                <a:ext uri="{FF2B5EF4-FFF2-40B4-BE49-F238E27FC236}">
                  <a16:creationId xmlns:a16="http://schemas.microsoft.com/office/drawing/2014/main" id="{68F11DAA-EFC8-714A-A789-6AD9E0F339D9}"/>
                </a:ext>
              </a:extLst>
            </p:cNvPr>
            <p:cNvSpPr txBox="1">
              <a:spLocks noChangeArrowheads="1"/>
            </p:cNvSpPr>
            <p:nvPr/>
          </p:nvSpPr>
          <p:spPr bwMode="auto">
            <a:xfrm>
              <a:off x="3840" y="1296"/>
              <a:ext cx="288" cy="3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buFont typeface="Symbol" charset="0"/>
                <a:buNone/>
                <a:defRPr/>
              </a:pPr>
              <a:r>
                <a:rPr lang="en-US">
                  <a:solidFill>
                    <a:schemeClr val="hlink"/>
                  </a:solidFill>
                  <a:latin typeface="Arial" charset="0"/>
                  <a:ea typeface="ＭＳ Ｐゴシック" charset="0"/>
                </a:rPr>
                <a:t>1</a:t>
              </a:r>
            </a:p>
          </p:txBody>
        </p:sp>
        <p:sp>
          <p:nvSpPr>
            <p:cNvPr id="151606" name="Text Box 54">
              <a:extLst>
                <a:ext uri="{FF2B5EF4-FFF2-40B4-BE49-F238E27FC236}">
                  <a16:creationId xmlns:a16="http://schemas.microsoft.com/office/drawing/2014/main" id="{BFFDF9AF-B271-6445-9370-9BCE83313CE7}"/>
                </a:ext>
              </a:extLst>
            </p:cNvPr>
            <p:cNvSpPr txBox="1">
              <a:spLocks noChangeArrowheads="1"/>
            </p:cNvSpPr>
            <p:nvPr/>
          </p:nvSpPr>
          <p:spPr bwMode="auto">
            <a:xfrm>
              <a:off x="384" y="2064"/>
              <a:ext cx="288" cy="3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buFont typeface="Symbol" charset="0"/>
                <a:buNone/>
                <a:defRPr/>
              </a:pPr>
              <a:r>
                <a:rPr lang="en-US">
                  <a:solidFill>
                    <a:schemeClr val="hlink"/>
                  </a:solidFill>
                  <a:latin typeface="Arial" charset="0"/>
                  <a:ea typeface="ＭＳ Ｐゴシック" charset="0"/>
                </a:rPr>
                <a:t>0</a:t>
              </a:r>
            </a:p>
          </p:txBody>
        </p:sp>
        <p:sp>
          <p:nvSpPr>
            <p:cNvPr id="151607" name="Text Box 55">
              <a:extLst>
                <a:ext uri="{FF2B5EF4-FFF2-40B4-BE49-F238E27FC236}">
                  <a16:creationId xmlns:a16="http://schemas.microsoft.com/office/drawing/2014/main" id="{3ACA776D-62B5-8047-9B43-44AAE0ED7D4F}"/>
                </a:ext>
              </a:extLst>
            </p:cNvPr>
            <p:cNvSpPr txBox="1">
              <a:spLocks noChangeArrowheads="1"/>
            </p:cNvSpPr>
            <p:nvPr/>
          </p:nvSpPr>
          <p:spPr bwMode="auto">
            <a:xfrm>
              <a:off x="1824" y="2064"/>
              <a:ext cx="288" cy="3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buFont typeface="Symbol" charset="0"/>
                <a:buNone/>
                <a:defRPr/>
              </a:pPr>
              <a:r>
                <a:rPr lang="en-US">
                  <a:solidFill>
                    <a:schemeClr val="hlink"/>
                  </a:solidFill>
                  <a:latin typeface="Arial" charset="0"/>
                  <a:ea typeface="ＭＳ Ｐゴシック" charset="0"/>
                </a:rPr>
                <a:t>0</a:t>
              </a:r>
            </a:p>
          </p:txBody>
        </p:sp>
        <p:sp>
          <p:nvSpPr>
            <p:cNvPr id="151608" name="Text Box 56">
              <a:extLst>
                <a:ext uri="{FF2B5EF4-FFF2-40B4-BE49-F238E27FC236}">
                  <a16:creationId xmlns:a16="http://schemas.microsoft.com/office/drawing/2014/main" id="{7B8B0A57-C75E-1E4C-9DE8-C94D02059775}"/>
                </a:ext>
              </a:extLst>
            </p:cNvPr>
            <p:cNvSpPr txBox="1">
              <a:spLocks noChangeArrowheads="1"/>
            </p:cNvSpPr>
            <p:nvPr/>
          </p:nvSpPr>
          <p:spPr bwMode="auto">
            <a:xfrm>
              <a:off x="2928" y="2064"/>
              <a:ext cx="288" cy="3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buFont typeface="Symbol" charset="0"/>
                <a:buNone/>
                <a:defRPr/>
              </a:pPr>
              <a:r>
                <a:rPr lang="en-US">
                  <a:solidFill>
                    <a:schemeClr val="hlink"/>
                  </a:solidFill>
                  <a:latin typeface="Arial" charset="0"/>
                  <a:ea typeface="ＭＳ Ｐゴシック" charset="0"/>
                </a:rPr>
                <a:t>1</a:t>
              </a:r>
            </a:p>
          </p:txBody>
        </p:sp>
        <p:sp>
          <p:nvSpPr>
            <p:cNvPr id="151609" name="Text Box 57">
              <a:extLst>
                <a:ext uri="{FF2B5EF4-FFF2-40B4-BE49-F238E27FC236}">
                  <a16:creationId xmlns:a16="http://schemas.microsoft.com/office/drawing/2014/main" id="{76E179DA-D1E3-D742-B3FB-17F2F923DC94}"/>
                </a:ext>
              </a:extLst>
            </p:cNvPr>
            <p:cNvSpPr txBox="1">
              <a:spLocks noChangeArrowheads="1"/>
            </p:cNvSpPr>
            <p:nvPr/>
          </p:nvSpPr>
          <p:spPr bwMode="auto">
            <a:xfrm>
              <a:off x="4752" y="2064"/>
              <a:ext cx="288" cy="3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buFont typeface="Symbol" charset="0"/>
                <a:buNone/>
                <a:defRPr/>
              </a:pPr>
              <a:r>
                <a:rPr lang="en-US">
                  <a:solidFill>
                    <a:schemeClr val="hlink"/>
                  </a:solidFill>
                  <a:latin typeface="Arial" charset="0"/>
                  <a:ea typeface="ＭＳ Ｐゴシック" charset="0"/>
                </a:rPr>
                <a:t>0</a:t>
              </a:r>
            </a:p>
          </p:txBody>
        </p:sp>
        <p:sp>
          <p:nvSpPr>
            <p:cNvPr id="151610" name="Text Box 58">
              <a:extLst>
                <a:ext uri="{FF2B5EF4-FFF2-40B4-BE49-F238E27FC236}">
                  <a16:creationId xmlns:a16="http://schemas.microsoft.com/office/drawing/2014/main" id="{5C3001C5-5186-6E44-A5E0-93361A751401}"/>
                </a:ext>
              </a:extLst>
            </p:cNvPr>
            <p:cNvSpPr txBox="1">
              <a:spLocks noChangeArrowheads="1"/>
            </p:cNvSpPr>
            <p:nvPr/>
          </p:nvSpPr>
          <p:spPr bwMode="auto">
            <a:xfrm>
              <a:off x="3840" y="3360"/>
              <a:ext cx="288" cy="3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buFont typeface="Symbol" charset="0"/>
                <a:buNone/>
                <a:defRPr/>
              </a:pPr>
              <a:r>
                <a:rPr lang="en-US">
                  <a:solidFill>
                    <a:schemeClr val="hlink"/>
                  </a:solidFill>
                  <a:latin typeface="Arial" charset="0"/>
                  <a:ea typeface="ＭＳ Ｐゴシック" charset="0"/>
                </a:rPr>
                <a:t>0</a:t>
              </a:r>
            </a:p>
          </p:txBody>
        </p:sp>
      </p:grpSp>
    </p:spTree>
    <p:extLst>
      <p:ext uri="{BB962C8B-B14F-4D97-AF65-F5344CB8AC3E}">
        <p14:creationId xmlns:p14="http://schemas.microsoft.com/office/powerpoint/2010/main" val="2615277399"/>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51611"/>
                                        </p:tgtEl>
                                        <p:attrNameLst>
                                          <p:attrName>style.visibility</p:attrName>
                                        </p:attrNameLst>
                                      </p:cBhvr>
                                      <p:to>
                                        <p:strVal val="visible"/>
                                      </p:to>
                                    </p:set>
                                    <p:anim calcmode="lin" valueType="num">
                                      <p:cBhvr additive="base">
                                        <p:cTn id="7" dur="500" fill="hold"/>
                                        <p:tgtEl>
                                          <p:spTgt spid="151611"/>
                                        </p:tgtEl>
                                        <p:attrNameLst>
                                          <p:attrName>ppt_x</p:attrName>
                                        </p:attrNameLst>
                                      </p:cBhvr>
                                      <p:tavLst>
                                        <p:tav tm="0">
                                          <p:val>
                                            <p:strVal val="0-#ppt_w/2"/>
                                          </p:val>
                                        </p:tav>
                                        <p:tav tm="100000">
                                          <p:val>
                                            <p:strVal val="#ppt_x"/>
                                          </p:val>
                                        </p:tav>
                                      </p:tavLst>
                                    </p:anim>
                                    <p:anim calcmode="lin" valueType="num">
                                      <p:cBhvr additive="base">
                                        <p:cTn id="8" dur="500" fill="hold"/>
                                        <p:tgtEl>
                                          <p:spTgt spid="15161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1582"/>
                                        </p:tgtEl>
                                        <p:attrNameLst>
                                          <p:attrName>style.visibility</p:attrName>
                                        </p:attrNameLst>
                                      </p:cBhvr>
                                      <p:to>
                                        <p:strVal val="visible"/>
                                      </p:to>
                                    </p:set>
                                    <p:anim calcmode="lin" valueType="num">
                                      <p:cBhvr additive="base">
                                        <p:cTn id="13" dur="500" fill="hold"/>
                                        <p:tgtEl>
                                          <p:spTgt spid="151582"/>
                                        </p:tgtEl>
                                        <p:attrNameLst>
                                          <p:attrName>ppt_x</p:attrName>
                                        </p:attrNameLst>
                                      </p:cBhvr>
                                      <p:tavLst>
                                        <p:tav tm="0">
                                          <p:val>
                                            <p:strVal val="0-#ppt_w/2"/>
                                          </p:val>
                                        </p:tav>
                                        <p:tav tm="100000">
                                          <p:val>
                                            <p:strVal val="#ppt_x"/>
                                          </p:val>
                                        </p:tav>
                                      </p:tavLst>
                                    </p:anim>
                                    <p:anim calcmode="lin" valueType="num">
                                      <p:cBhvr additive="base">
                                        <p:cTn id="14" dur="500" fill="hold"/>
                                        <p:tgtEl>
                                          <p:spTgt spid="15158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las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82"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64F45FBE-E7D5-E14D-943F-663C5815DDC5}"/>
              </a:ext>
            </a:extLst>
          </p:cNvPr>
          <p:cNvSpPr>
            <a:spLocks noGrp="1"/>
          </p:cNvSpPr>
          <p:nvPr>
            <p:ph type="title"/>
          </p:nvPr>
        </p:nvSpPr>
        <p:spPr bwMode="auto">
          <a:xfrm>
            <a:off x="457200" y="274638"/>
            <a:ext cx="8229600" cy="7683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TR" sz="3200" b="1">
                <a:ea typeface="ＭＳ Ｐゴシック" panose="020B0600070205080204" pitchFamily="34" charset="-128"/>
              </a:rPr>
              <a:t>Графическое изображение дерева</a:t>
            </a:r>
            <a:endParaRPr lang="en-US" altLang="ru-TR" sz="3200" b="1">
              <a:ea typeface="ＭＳ Ｐゴシック" panose="020B0600070205080204" pitchFamily="34" charset="-128"/>
            </a:endParaRPr>
          </a:p>
        </p:txBody>
      </p:sp>
      <p:sp>
        <p:nvSpPr>
          <p:cNvPr id="3" name="Content Placeholder 2">
            <a:extLst>
              <a:ext uri="{FF2B5EF4-FFF2-40B4-BE49-F238E27FC236}">
                <a16:creationId xmlns:a16="http://schemas.microsoft.com/office/drawing/2014/main" id="{3F80D5B3-1B91-D044-A93E-FD6D38009E57}"/>
              </a:ext>
            </a:extLst>
          </p:cNvPr>
          <p:cNvSpPr>
            <a:spLocks noGrp="1"/>
          </p:cNvSpPr>
          <p:nvPr>
            <p:ph idx="1"/>
          </p:nvPr>
        </p:nvSpPr>
        <p:spPr bwMode="auto">
          <a:xfrm>
            <a:off x="365125" y="904875"/>
            <a:ext cx="5619750" cy="3911600"/>
          </a:xfrm>
          <a:gradFill rotWithShape="1">
            <a:gsLst>
              <a:gs pos="0">
                <a:srgbClr val="E9E9F7"/>
              </a:gs>
              <a:gs pos="64999">
                <a:srgbClr val="C5C5E9"/>
              </a:gs>
              <a:gs pos="100000">
                <a:srgbClr val="ACACE1"/>
              </a:gs>
            </a:gsLst>
            <a:lin ang="5400000" scaled="1"/>
          </a:gradFill>
          <a:ln>
            <a:solidFill>
              <a:srgbClr val="292989"/>
            </a:solidFill>
            <a:miter lim="800000"/>
            <a:headEnd/>
            <a:tailEnd/>
          </a:ln>
          <a:effectLst>
            <a:outerShdw blurRad="40000" dist="20000" dir="5400000" rotWithShape="0">
              <a:srgbClr val="808080">
                <a:alpha val="37999"/>
              </a:srgbClr>
            </a:outerShdw>
          </a:effectLst>
        </p:spPr>
        <p:txBody>
          <a:bodyPr vert="horz" wrap="square" lIns="91440" tIns="45720" rIns="91440" bIns="45720" numCol="1" anchor="t" anchorCtr="0" compatLnSpc="1">
            <a:prstTxWarp prst="textNoShape">
              <a:avLst/>
            </a:prstTxWarp>
          </a:bodyPr>
          <a:lstStyle/>
          <a:p>
            <a:r>
              <a:rPr lang="ru-RU" altLang="ru-TR" sz="2400" b="1">
                <a:solidFill>
                  <a:srgbClr val="000000"/>
                </a:solidFill>
                <a:ea typeface="ＭＳ Ｐゴシック" panose="020B0600070205080204" pitchFamily="34" charset="-128"/>
              </a:rPr>
              <a:t>Корень</a:t>
            </a:r>
            <a:r>
              <a:rPr lang="ru-RU" altLang="ru-TR" sz="2400">
                <a:solidFill>
                  <a:srgbClr val="000000"/>
                </a:solidFill>
                <a:ea typeface="ＭＳ Ｐゴシック" panose="020B0600070205080204" pitchFamily="34" charset="-128"/>
              </a:rPr>
              <a:t> это узел, который будем располагать выше поддеревьев (ясно, что корень при изображении будет располагаться выше всех остальных вершин дерева). </a:t>
            </a:r>
          </a:p>
          <a:p>
            <a:r>
              <a:rPr lang="ru-RU" altLang="ru-TR" sz="2400" b="1">
                <a:solidFill>
                  <a:srgbClr val="000000"/>
                </a:solidFill>
                <a:ea typeface="ＭＳ Ｐゴシック" panose="020B0600070205080204" pitchFamily="34" charset="-128"/>
              </a:rPr>
              <a:t>Вершины</a:t>
            </a:r>
            <a:r>
              <a:rPr lang="ru-RU" altLang="ru-TR" sz="2400">
                <a:solidFill>
                  <a:srgbClr val="000000"/>
                </a:solidFill>
                <a:ea typeface="ＭＳ Ｐゴシック" panose="020B0600070205080204" pitchFamily="34" charset="-128"/>
              </a:rPr>
              <a:t> дерева будем изображать точками на плоскости, а корень дерева связывать дугами (ребрами) с корнями деревьев </a:t>
            </a:r>
            <a:r>
              <a:rPr lang="ru-RU" altLang="ru-TR" sz="2400" b="1">
                <a:solidFill>
                  <a:srgbClr val="000000"/>
                </a:solidFill>
                <a:ea typeface="ＭＳ Ｐゴシック" panose="020B0600070205080204" pitchFamily="34" charset="-128"/>
              </a:rPr>
              <a:t>T1,T2,...Tm</a:t>
            </a:r>
            <a:r>
              <a:rPr lang="ru-RU" altLang="ru-TR" sz="2400">
                <a:solidFill>
                  <a:srgbClr val="000000"/>
                </a:solidFill>
                <a:ea typeface="ＭＳ Ｐゴシック" panose="020B0600070205080204" pitchFamily="34" charset="-128"/>
              </a:rPr>
              <a:t>. </a:t>
            </a:r>
          </a:p>
        </p:txBody>
      </p:sp>
      <p:sp>
        <p:nvSpPr>
          <p:cNvPr id="58371" name="Rectangle 3">
            <a:extLst>
              <a:ext uri="{FF2B5EF4-FFF2-40B4-BE49-F238E27FC236}">
                <a16:creationId xmlns:a16="http://schemas.microsoft.com/office/drawing/2014/main" id="{60AA7A0D-BB19-2E4A-ABF1-0A0EB9B0882A}"/>
              </a:ext>
            </a:extLst>
          </p:cNvPr>
          <p:cNvSpPr>
            <a:spLocks noChangeArrowheads="1"/>
          </p:cNvSpPr>
          <p:nvPr/>
        </p:nvSpPr>
        <p:spPr bwMode="auto">
          <a:xfrm>
            <a:off x="457200" y="4967288"/>
            <a:ext cx="7702550" cy="1597025"/>
          </a:xfrm>
          <a:prstGeom prst="rect">
            <a:avLst/>
          </a:prstGeom>
          <a:solidFill>
            <a:schemeClr val="accent1">
              <a:lumMod val="20000"/>
              <a:lumOff val="80000"/>
            </a:schemeClr>
          </a:solidFill>
          <a:ln w="9525">
            <a:solidFill>
              <a:schemeClr val="tx1"/>
            </a:solidFill>
            <a:round/>
            <a:headEnd/>
            <a:tailEnd/>
          </a:ln>
        </p:spPr>
        <p:txBody>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r>
              <a:rPr lang="ru-RU" altLang="ru-TR" sz="2000" dirty="0">
                <a:solidFill>
                  <a:srgbClr val="000000"/>
                </a:solidFill>
              </a:rPr>
              <a:t>Символы </a:t>
            </a:r>
            <a:r>
              <a:rPr lang="ru-RU" altLang="ru-TR" sz="2000" b="1" dirty="0" err="1">
                <a:solidFill>
                  <a:srgbClr val="000000"/>
                </a:solidFill>
              </a:rPr>
              <a:t>A</a:t>
            </a:r>
            <a:r>
              <a:rPr lang="ru-RU" altLang="ru-TR" sz="2000" b="1" dirty="0">
                <a:solidFill>
                  <a:srgbClr val="000000"/>
                </a:solidFill>
              </a:rPr>
              <a:t>, </a:t>
            </a:r>
            <a:r>
              <a:rPr lang="ru-RU" altLang="ru-TR" sz="2000" b="1" dirty="0" err="1">
                <a:solidFill>
                  <a:srgbClr val="000000"/>
                </a:solidFill>
              </a:rPr>
              <a:t>B</a:t>
            </a:r>
            <a:r>
              <a:rPr lang="ru-RU" altLang="ru-TR" sz="2000" b="1" dirty="0">
                <a:solidFill>
                  <a:srgbClr val="000000"/>
                </a:solidFill>
              </a:rPr>
              <a:t>, </a:t>
            </a:r>
            <a:r>
              <a:rPr lang="ru-RU" altLang="ru-TR" sz="2000" b="1" dirty="0" err="1">
                <a:solidFill>
                  <a:srgbClr val="000000"/>
                </a:solidFill>
              </a:rPr>
              <a:t>C</a:t>
            </a:r>
            <a:r>
              <a:rPr lang="ru-RU" altLang="ru-TR" sz="2000" b="1" dirty="0">
                <a:solidFill>
                  <a:srgbClr val="000000"/>
                </a:solidFill>
              </a:rPr>
              <a:t>, </a:t>
            </a:r>
            <a:r>
              <a:rPr lang="ru-RU" altLang="ru-TR" sz="2000" b="1" dirty="0" err="1">
                <a:solidFill>
                  <a:srgbClr val="000000"/>
                </a:solidFill>
              </a:rPr>
              <a:t>D</a:t>
            </a:r>
            <a:r>
              <a:rPr lang="ru-RU" altLang="ru-TR" sz="2000" b="1" dirty="0">
                <a:solidFill>
                  <a:srgbClr val="000000"/>
                </a:solidFill>
              </a:rPr>
              <a:t>, </a:t>
            </a:r>
            <a:r>
              <a:rPr lang="ru-RU" altLang="ru-TR" sz="2000" b="1" dirty="0" err="1">
                <a:solidFill>
                  <a:srgbClr val="000000"/>
                </a:solidFill>
              </a:rPr>
              <a:t>K</a:t>
            </a:r>
            <a:r>
              <a:rPr lang="ru-RU" altLang="ru-TR" sz="2000" b="1" dirty="0">
                <a:solidFill>
                  <a:srgbClr val="000000"/>
                </a:solidFill>
              </a:rPr>
              <a:t>, </a:t>
            </a:r>
            <a:r>
              <a:rPr lang="ru-RU" altLang="ru-TR" sz="2000" b="1" dirty="0" err="1">
                <a:solidFill>
                  <a:srgbClr val="000000"/>
                </a:solidFill>
              </a:rPr>
              <a:t>L</a:t>
            </a:r>
            <a:r>
              <a:rPr lang="ru-RU" altLang="ru-TR" sz="2000" b="1" dirty="0">
                <a:solidFill>
                  <a:srgbClr val="000000"/>
                </a:solidFill>
              </a:rPr>
              <a:t>, </a:t>
            </a:r>
            <a:r>
              <a:rPr lang="ru-RU" altLang="ru-TR" sz="2000" b="1" dirty="0" err="1">
                <a:solidFill>
                  <a:srgbClr val="000000"/>
                </a:solidFill>
              </a:rPr>
              <a:t>M</a:t>
            </a:r>
            <a:r>
              <a:rPr lang="ru-RU" altLang="ru-TR" sz="2000" b="1" dirty="0">
                <a:solidFill>
                  <a:srgbClr val="000000"/>
                </a:solidFill>
              </a:rPr>
              <a:t>, </a:t>
            </a:r>
            <a:r>
              <a:rPr lang="ru-RU" altLang="ru-TR" sz="2000" b="1" dirty="0" err="1">
                <a:solidFill>
                  <a:srgbClr val="000000"/>
                </a:solidFill>
              </a:rPr>
              <a:t>N</a:t>
            </a:r>
            <a:r>
              <a:rPr lang="ru-RU" altLang="ru-TR" sz="2000" b="1" dirty="0">
                <a:solidFill>
                  <a:srgbClr val="000000"/>
                </a:solidFill>
              </a:rPr>
              <a:t>, </a:t>
            </a:r>
            <a:r>
              <a:rPr lang="ru-RU" altLang="ru-TR" sz="2000" b="1" dirty="0" err="1">
                <a:solidFill>
                  <a:srgbClr val="000000"/>
                </a:solidFill>
              </a:rPr>
              <a:t>R</a:t>
            </a:r>
            <a:r>
              <a:rPr lang="ru-RU" altLang="ru-TR" sz="2000" dirty="0">
                <a:solidFill>
                  <a:srgbClr val="000000"/>
                </a:solidFill>
              </a:rPr>
              <a:t> - </a:t>
            </a:r>
            <a:r>
              <a:rPr lang="ru-RU" altLang="ru-TR" sz="2000" b="1" i="1" dirty="0">
                <a:solidFill>
                  <a:srgbClr val="000000"/>
                </a:solidFill>
              </a:rPr>
              <a:t>метки вершин</a:t>
            </a:r>
            <a:r>
              <a:rPr lang="ru-RU" altLang="ru-TR" sz="2000" dirty="0">
                <a:solidFill>
                  <a:srgbClr val="000000"/>
                </a:solidFill>
              </a:rPr>
              <a:t>, вершина </a:t>
            </a:r>
            <a:r>
              <a:rPr lang="ru-RU" altLang="ru-TR" sz="2000" b="1" dirty="0">
                <a:solidFill>
                  <a:srgbClr val="000000"/>
                </a:solidFill>
              </a:rPr>
              <a:t>А</a:t>
            </a:r>
            <a:r>
              <a:rPr lang="ru-RU" altLang="ru-TR" sz="2000" dirty="0">
                <a:solidFill>
                  <a:srgbClr val="000000"/>
                </a:solidFill>
              </a:rPr>
              <a:t> - </a:t>
            </a:r>
            <a:r>
              <a:rPr lang="ru-RU" altLang="ru-TR" sz="2000" b="1" i="1" dirty="0">
                <a:solidFill>
                  <a:srgbClr val="000000"/>
                </a:solidFill>
              </a:rPr>
              <a:t>корень</a:t>
            </a:r>
            <a:r>
              <a:rPr lang="ru-RU" altLang="ru-TR" sz="2000" dirty="0">
                <a:solidFill>
                  <a:srgbClr val="000000"/>
                </a:solidFill>
              </a:rPr>
              <a:t>, вершины </a:t>
            </a:r>
            <a:r>
              <a:rPr lang="ru-RU" altLang="ru-TR" sz="2000" b="1" dirty="0" err="1">
                <a:solidFill>
                  <a:srgbClr val="000000"/>
                </a:solidFill>
              </a:rPr>
              <a:t>C</a:t>
            </a:r>
            <a:r>
              <a:rPr lang="ru-RU" altLang="ru-TR" sz="2000" b="1" dirty="0">
                <a:solidFill>
                  <a:srgbClr val="000000"/>
                </a:solidFill>
              </a:rPr>
              <a:t>, </a:t>
            </a:r>
            <a:r>
              <a:rPr lang="ru-RU" altLang="ru-TR" sz="2000" b="1" dirty="0" err="1">
                <a:solidFill>
                  <a:srgbClr val="000000"/>
                </a:solidFill>
              </a:rPr>
              <a:t>L</a:t>
            </a:r>
            <a:r>
              <a:rPr lang="ru-RU" altLang="ru-TR" sz="2000" b="1" dirty="0">
                <a:solidFill>
                  <a:srgbClr val="000000"/>
                </a:solidFill>
              </a:rPr>
              <a:t>, </a:t>
            </a:r>
            <a:r>
              <a:rPr lang="ru-RU" altLang="ru-TR" sz="2000" b="1" dirty="0" err="1">
                <a:solidFill>
                  <a:srgbClr val="000000"/>
                </a:solidFill>
              </a:rPr>
              <a:t>R</a:t>
            </a:r>
            <a:r>
              <a:rPr lang="ru-RU" altLang="ru-TR" sz="2000" b="1" dirty="0">
                <a:solidFill>
                  <a:srgbClr val="000000"/>
                </a:solidFill>
              </a:rPr>
              <a:t>, </a:t>
            </a:r>
            <a:r>
              <a:rPr lang="ru-RU" altLang="ru-TR" sz="2000" b="1" dirty="0" err="1">
                <a:solidFill>
                  <a:srgbClr val="000000"/>
                </a:solidFill>
              </a:rPr>
              <a:t>M</a:t>
            </a:r>
            <a:r>
              <a:rPr lang="ru-RU" altLang="ru-TR" sz="2000" b="1" dirty="0">
                <a:solidFill>
                  <a:srgbClr val="000000"/>
                </a:solidFill>
              </a:rPr>
              <a:t>, </a:t>
            </a:r>
            <a:r>
              <a:rPr lang="ru-RU" altLang="ru-TR" sz="2000" b="1" dirty="0" err="1">
                <a:solidFill>
                  <a:srgbClr val="000000"/>
                </a:solidFill>
              </a:rPr>
              <a:t>N</a:t>
            </a:r>
            <a:r>
              <a:rPr lang="ru-RU" altLang="ru-TR" sz="2000" b="1" dirty="0">
                <a:solidFill>
                  <a:srgbClr val="000000"/>
                </a:solidFill>
              </a:rPr>
              <a:t>, </a:t>
            </a:r>
            <a:r>
              <a:rPr lang="ru-RU" altLang="ru-TR" sz="2000" b="1" dirty="0" err="1">
                <a:solidFill>
                  <a:srgbClr val="000000"/>
                </a:solidFill>
              </a:rPr>
              <a:t>K</a:t>
            </a:r>
            <a:r>
              <a:rPr lang="ru-RU" altLang="ru-TR" sz="2000" dirty="0">
                <a:solidFill>
                  <a:srgbClr val="000000"/>
                </a:solidFill>
              </a:rPr>
              <a:t> - </a:t>
            </a:r>
            <a:r>
              <a:rPr lang="ru-RU" altLang="ru-TR" sz="2000" b="1" i="1" dirty="0">
                <a:solidFill>
                  <a:srgbClr val="000000"/>
                </a:solidFill>
              </a:rPr>
              <a:t>листья</a:t>
            </a:r>
            <a:r>
              <a:rPr lang="ru-RU" altLang="ru-TR" sz="2000" dirty="0">
                <a:solidFill>
                  <a:srgbClr val="000000"/>
                </a:solidFill>
              </a:rPr>
              <a:t>, </a:t>
            </a:r>
            <a:r>
              <a:rPr lang="ru-RU" altLang="ru-TR" sz="2000" b="1" i="1" dirty="0">
                <a:solidFill>
                  <a:srgbClr val="000000"/>
                </a:solidFill>
              </a:rPr>
              <a:t>вес дерева</a:t>
            </a:r>
            <a:r>
              <a:rPr lang="ru-RU" altLang="ru-TR" sz="2000" dirty="0">
                <a:solidFill>
                  <a:srgbClr val="000000"/>
                </a:solidFill>
              </a:rPr>
              <a:t> равен </a:t>
            </a:r>
            <a:r>
              <a:rPr lang="ru-RU" altLang="ru-TR" sz="2000" b="1" dirty="0">
                <a:solidFill>
                  <a:srgbClr val="000000"/>
                </a:solidFill>
              </a:rPr>
              <a:t>6</a:t>
            </a:r>
            <a:r>
              <a:rPr lang="ru-RU" altLang="ru-TR" sz="2000" dirty="0">
                <a:solidFill>
                  <a:srgbClr val="000000"/>
                </a:solidFill>
              </a:rPr>
              <a:t> (количество листьев - 6), вершина </a:t>
            </a:r>
            <a:r>
              <a:rPr lang="ru-RU" altLang="ru-TR" sz="2000" b="1" dirty="0">
                <a:solidFill>
                  <a:srgbClr val="000000"/>
                </a:solidFill>
              </a:rPr>
              <a:t>В</a:t>
            </a:r>
            <a:r>
              <a:rPr lang="ru-RU" altLang="ru-TR" sz="2000" dirty="0">
                <a:solidFill>
                  <a:srgbClr val="000000"/>
                </a:solidFill>
              </a:rPr>
              <a:t> имеет степень 2, вершина </a:t>
            </a:r>
            <a:r>
              <a:rPr lang="ru-RU" altLang="ru-TR" sz="2000" b="1" dirty="0" err="1">
                <a:solidFill>
                  <a:srgbClr val="000000"/>
                </a:solidFill>
              </a:rPr>
              <a:t>D</a:t>
            </a:r>
            <a:r>
              <a:rPr lang="ru-RU" altLang="ru-TR" sz="2000" dirty="0">
                <a:solidFill>
                  <a:srgbClr val="000000"/>
                </a:solidFill>
              </a:rPr>
              <a:t> имеет степень 4.</a:t>
            </a:r>
            <a:endParaRPr lang="en-US" altLang="ru-TR" sz="2000" dirty="0">
              <a:solidFill>
                <a:srgbClr val="000000"/>
              </a:solidFill>
            </a:endParaRPr>
          </a:p>
        </p:txBody>
      </p:sp>
      <p:pic>
        <p:nvPicPr>
          <p:cNvPr id="58372" name="Picture 4" descr="Снимок экрана 2016-11-22 в 19.28.28.png">
            <a:extLst>
              <a:ext uri="{FF2B5EF4-FFF2-40B4-BE49-F238E27FC236}">
                <a16:creationId xmlns:a16="http://schemas.microsoft.com/office/drawing/2014/main" id="{C9A8170B-495F-EE4D-A318-23CAB41909C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70638" y="1471613"/>
            <a:ext cx="2316162" cy="308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5424032"/>
      </p:ext>
    </p:extLst>
  </p:cSld>
  <p:clrMapOvr>
    <a:masterClrMapping/>
  </p:clrMapOvr>
  <p:transition>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C42D8AAF-31E7-1E4A-951A-0688E5F7BCE5}"/>
              </a:ext>
            </a:extLst>
          </p:cNvPr>
          <p:cNvSpPr>
            <a:spLocks noGrp="1"/>
          </p:cNvSpPr>
          <p:nvPr>
            <p:ph type="title"/>
          </p:nvPr>
        </p:nvSpPr>
        <p:spPr bwMode="auto">
          <a:xfrm>
            <a:off x="457200" y="138113"/>
            <a:ext cx="8229600" cy="7667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TR" sz="3200" b="1">
                <a:ea typeface="ＭＳ Ｐゴシック" panose="020B0600070205080204" pitchFamily="34" charset="-128"/>
              </a:rPr>
              <a:t>Основные определения дерева</a:t>
            </a:r>
            <a:endParaRPr lang="en-US" altLang="ru-TR" sz="3200" b="1">
              <a:ea typeface="ＭＳ Ｐゴシック" panose="020B0600070205080204" pitchFamily="34" charset="-128"/>
            </a:endParaRPr>
          </a:p>
        </p:txBody>
      </p:sp>
      <p:sp>
        <p:nvSpPr>
          <p:cNvPr id="3" name="Content Placeholder 2">
            <a:extLst>
              <a:ext uri="{FF2B5EF4-FFF2-40B4-BE49-F238E27FC236}">
                <a16:creationId xmlns:a16="http://schemas.microsoft.com/office/drawing/2014/main" id="{75AAB092-49A3-5241-94DF-647200F6ED1E}"/>
              </a:ext>
            </a:extLst>
          </p:cNvPr>
          <p:cNvSpPr>
            <a:spLocks noGrp="1"/>
          </p:cNvSpPr>
          <p:nvPr>
            <p:ph idx="1"/>
          </p:nvPr>
        </p:nvSpPr>
        <p:spPr bwMode="auto">
          <a:xfrm>
            <a:off x="365125" y="904875"/>
            <a:ext cx="8321675" cy="5457825"/>
          </a:xfrm>
          <a:gradFill rotWithShape="1">
            <a:gsLst>
              <a:gs pos="0">
                <a:srgbClr val="E9E9F7"/>
              </a:gs>
              <a:gs pos="64999">
                <a:srgbClr val="C5C5E9"/>
              </a:gs>
              <a:gs pos="100000">
                <a:srgbClr val="ACACE1"/>
              </a:gs>
            </a:gsLst>
            <a:lin ang="5400000" scaled="1"/>
          </a:gradFill>
          <a:ln>
            <a:solidFill>
              <a:srgbClr val="292989"/>
            </a:solidFill>
            <a:miter lim="800000"/>
            <a:headEnd/>
            <a:tailEnd/>
          </a:ln>
          <a:effectLst>
            <a:outerShdw blurRad="40000" dist="20000" dir="5400000" rotWithShape="0">
              <a:srgbClr val="808080">
                <a:alpha val="37999"/>
              </a:srgbClr>
            </a:outerShdw>
          </a:effectLst>
        </p:spPr>
        <p:txBody>
          <a:bodyPr vert="horz" wrap="square" lIns="91440" tIns="45720" rIns="91440" bIns="45720" numCol="1" anchor="t" anchorCtr="0" compatLnSpc="1">
            <a:prstTxWarp prst="textNoShape">
              <a:avLst/>
            </a:prstTxWarp>
          </a:bodyPr>
          <a:lstStyle/>
          <a:p>
            <a:pPr marL="0" indent="0">
              <a:buFontTx/>
              <a:buNone/>
            </a:pPr>
            <a:r>
              <a:rPr lang="is-IS" altLang="ru-TR" sz="2400" b="1" i="1" u="sng">
                <a:solidFill>
                  <a:srgbClr val="000000"/>
                </a:solidFill>
                <a:ea typeface="ＭＳ Ｐゴシック" panose="020B0600070205080204" pitchFamily="34" charset="-128"/>
              </a:rPr>
              <a:t>Определение 2 (неформальное)</a:t>
            </a:r>
            <a:endParaRPr lang="is-IS" altLang="ru-TR" sz="2400" u="sng">
              <a:solidFill>
                <a:srgbClr val="000000"/>
              </a:solidFill>
              <a:ea typeface="ＭＳ Ｐゴシック" panose="020B0600070205080204" pitchFamily="34" charset="-128"/>
            </a:endParaRPr>
          </a:p>
          <a:p>
            <a:pPr marL="0" indent="0"/>
            <a:r>
              <a:rPr lang="ru-RU" altLang="ru-TR" sz="2400">
                <a:solidFill>
                  <a:srgbClr val="000000"/>
                </a:solidFill>
                <a:ea typeface="ＭＳ Ｐゴシック" panose="020B0600070205080204" pitchFamily="34" charset="-128"/>
              </a:rPr>
              <a:t>Вершина </a:t>
            </a:r>
            <a:r>
              <a:rPr lang="ru-RU" altLang="ru-TR" sz="2400" b="1">
                <a:solidFill>
                  <a:srgbClr val="000000"/>
                </a:solidFill>
                <a:ea typeface="ＭＳ Ｐゴシック" panose="020B0600070205080204" pitchFamily="34" charset="-128"/>
              </a:rPr>
              <a:t>Y</a:t>
            </a:r>
            <a:r>
              <a:rPr lang="ru-RU" altLang="ru-TR" sz="2400">
                <a:solidFill>
                  <a:srgbClr val="000000"/>
                </a:solidFill>
                <a:ea typeface="ＭＳ Ｐゴシック" panose="020B0600070205080204" pitchFamily="34" charset="-128"/>
              </a:rPr>
              <a:t>, которая находится непосредственно под узлом </a:t>
            </a:r>
            <a:r>
              <a:rPr lang="ru-RU" altLang="ru-TR" sz="2400" b="1">
                <a:solidFill>
                  <a:srgbClr val="000000"/>
                </a:solidFill>
                <a:ea typeface="ＭＳ Ｐゴシック" panose="020B0600070205080204" pitchFamily="34" charset="-128"/>
              </a:rPr>
              <a:t>X</a:t>
            </a:r>
            <a:r>
              <a:rPr lang="ru-RU" altLang="ru-TR" sz="2400">
                <a:solidFill>
                  <a:srgbClr val="000000"/>
                </a:solidFill>
                <a:ea typeface="ＭＳ Ｐゴシック" panose="020B0600070205080204" pitchFamily="34" charset="-128"/>
              </a:rPr>
              <a:t>, называется </a:t>
            </a:r>
            <a:r>
              <a:rPr lang="ru-RU" altLang="ru-TR" sz="2400" b="1" i="1">
                <a:solidFill>
                  <a:srgbClr val="000000"/>
                </a:solidFill>
                <a:ea typeface="ＭＳ Ｐゴシック" panose="020B0600070205080204" pitchFamily="34" charset="-128"/>
              </a:rPr>
              <a:t>(непосредственным) потомком (сыном)</a:t>
            </a:r>
            <a:r>
              <a:rPr lang="ru-RU" altLang="ru-TR" sz="2400" b="1">
                <a:solidFill>
                  <a:srgbClr val="000000"/>
                </a:solidFill>
                <a:ea typeface="ＭＳ Ｐゴシック" panose="020B0600070205080204" pitchFamily="34" charset="-128"/>
              </a:rPr>
              <a:t> X</a:t>
            </a:r>
            <a:r>
              <a:rPr lang="ru-RU" altLang="ru-TR" sz="2400">
                <a:solidFill>
                  <a:srgbClr val="000000"/>
                </a:solidFill>
                <a:ea typeface="ＭＳ Ｐゴシック" panose="020B0600070205080204" pitchFamily="34" charset="-128"/>
              </a:rPr>
              <a:t>, вершина </a:t>
            </a:r>
            <a:r>
              <a:rPr lang="ru-RU" altLang="ru-TR" sz="2400" b="1">
                <a:solidFill>
                  <a:srgbClr val="000000"/>
                </a:solidFill>
                <a:ea typeface="ＭＳ Ｐゴシック" panose="020B0600070205080204" pitchFamily="34" charset="-128"/>
              </a:rPr>
              <a:t>X</a:t>
            </a:r>
            <a:r>
              <a:rPr lang="ru-RU" altLang="ru-TR" sz="2400">
                <a:solidFill>
                  <a:srgbClr val="000000"/>
                </a:solidFill>
                <a:ea typeface="ＭＳ Ｐゴシック" panose="020B0600070205080204" pitchFamily="34" charset="-128"/>
              </a:rPr>
              <a:t> в данном случае называется </a:t>
            </a:r>
            <a:r>
              <a:rPr lang="ru-RU" altLang="ru-TR" sz="2400" b="1" i="1">
                <a:solidFill>
                  <a:srgbClr val="000000"/>
                </a:solidFill>
                <a:ea typeface="ＭＳ Ｐゴシック" panose="020B0600070205080204" pitchFamily="34" charset="-128"/>
              </a:rPr>
              <a:t>(непосредственным) предком (отцом)</a:t>
            </a:r>
            <a:r>
              <a:rPr lang="ru-RU" altLang="ru-TR" sz="2400" b="1">
                <a:solidFill>
                  <a:srgbClr val="000000"/>
                </a:solidFill>
                <a:ea typeface="ＭＳ Ｐゴシック" panose="020B0600070205080204" pitchFamily="34" charset="-128"/>
              </a:rPr>
              <a:t> Y</a:t>
            </a:r>
            <a:endParaRPr lang="ru-RU" altLang="ru-TR" sz="2400">
              <a:solidFill>
                <a:srgbClr val="000000"/>
              </a:solidFill>
              <a:ea typeface="ＭＳ Ｐゴシック" panose="020B0600070205080204" pitchFamily="34" charset="-128"/>
            </a:endParaRPr>
          </a:p>
          <a:p>
            <a:pPr marL="0" indent="0"/>
            <a:r>
              <a:rPr lang="ru-RU" altLang="ru-TR" sz="2400">
                <a:solidFill>
                  <a:srgbClr val="000000"/>
                </a:solidFill>
                <a:ea typeface="ＭＳ Ｐゴシック" panose="020B0600070205080204" pitchFamily="34" charset="-128"/>
              </a:rPr>
              <a:t> В этом случае, если вершина </a:t>
            </a:r>
            <a:r>
              <a:rPr lang="ru-RU" altLang="ru-TR" sz="2400" b="1">
                <a:solidFill>
                  <a:srgbClr val="000000"/>
                </a:solidFill>
                <a:ea typeface="ＭＳ Ｐゴシック" panose="020B0600070205080204" pitchFamily="34" charset="-128"/>
              </a:rPr>
              <a:t>X</a:t>
            </a:r>
            <a:r>
              <a:rPr lang="ru-RU" altLang="ru-TR" sz="2400">
                <a:solidFill>
                  <a:srgbClr val="000000"/>
                </a:solidFill>
                <a:ea typeface="ＭＳ Ｐゴシック" panose="020B0600070205080204" pitchFamily="34" charset="-128"/>
              </a:rPr>
              <a:t> находится на уровне </a:t>
            </a:r>
            <a:r>
              <a:rPr lang="ru-RU" altLang="ru-TR" sz="2400" b="1">
                <a:solidFill>
                  <a:srgbClr val="000000"/>
                </a:solidFill>
                <a:ea typeface="ＭＳ Ｐゴシック" panose="020B0600070205080204" pitchFamily="34" charset="-128"/>
              </a:rPr>
              <a:t>i</a:t>
            </a:r>
            <a:r>
              <a:rPr lang="ru-RU" altLang="ru-TR" sz="2400">
                <a:solidFill>
                  <a:srgbClr val="000000"/>
                </a:solidFill>
                <a:ea typeface="ＭＳ Ｐゴシック" panose="020B0600070205080204" pitchFamily="34" charset="-128"/>
              </a:rPr>
              <a:t>, то говорят, что вершина </a:t>
            </a:r>
            <a:r>
              <a:rPr lang="ru-RU" altLang="ru-TR" sz="2400" b="1">
                <a:solidFill>
                  <a:srgbClr val="000000"/>
                </a:solidFill>
                <a:ea typeface="ＭＳ Ｐゴシック" panose="020B0600070205080204" pitchFamily="34" charset="-128"/>
              </a:rPr>
              <a:t>Y</a:t>
            </a:r>
            <a:r>
              <a:rPr lang="ru-RU" altLang="ru-TR" sz="2400">
                <a:solidFill>
                  <a:srgbClr val="000000"/>
                </a:solidFill>
                <a:ea typeface="ＭＳ Ｐゴシック" panose="020B0600070205080204" pitchFamily="34" charset="-128"/>
              </a:rPr>
              <a:t> находится на уровне </a:t>
            </a:r>
            <a:r>
              <a:rPr lang="ru-RU" altLang="ru-TR" sz="2400" b="1">
                <a:solidFill>
                  <a:srgbClr val="000000"/>
                </a:solidFill>
                <a:ea typeface="ＭＳ Ｐゴシック" panose="020B0600070205080204" pitchFamily="34" charset="-128"/>
              </a:rPr>
              <a:t>i+1</a:t>
            </a:r>
            <a:r>
              <a:rPr lang="ru-RU" altLang="ru-TR" sz="2400">
                <a:solidFill>
                  <a:srgbClr val="000000"/>
                </a:solidFill>
                <a:ea typeface="ＭＳ Ｐゴシック" panose="020B0600070205080204" pitchFamily="34" charset="-128"/>
              </a:rPr>
              <a:t>. Мы будем считать, что корень дерева расположен на уровне 0. </a:t>
            </a:r>
          </a:p>
          <a:p>
            <a:pPr marL="0" indent="0"/>
            <a:r>
              <a:rPr lang="ru-RU" altLang="ru-TR" sz="2400" b="1" i="1">
                <a:solidFill>
                  <a:srgbClr val="000000"/>
                </a:solidFill>
                <a:ea typeface="ＭＳ Ｐゴシック" panose="020B0600070205080204" pitchFamily="34" charset="-128"/>
              </a:rPr>
              <a:t>Максимальный уровень какой-либо вершины дерева</a:t>
            </a:r>
            <a:r>
              <a:rPr lang="ru-RU" altLang="ru-TR" sz="2400">
                <a:solidFill>
                  <a:srgbClr val="000000"/>
                </a:solidFill>
                <a:ea typeface="ＭＳ Ｐゴシック" panose="020B0600070205080204" pitchFamily="34" charset="-128"/>
              </a:rPr>
              <a:t> называется его </a:t>
            </a:r>
            <a:r>
              <a:rPr lang="ru-RU" altLang="ru-TR" sz="2400" b="1" i="1">
                <a:solidFill>
                  <a:srgbClr val="000000"/>
                </a:solidFill>
                <a:ea typeface="ＭＳ Ｐゴシック" panose="020B0600070205080204" pitchFamily="34" charset="-128"/>
              </a:rPr>
              <a:t>глубиной или высотой</a:t>
            </a:r>
            <a:r>
              <a:rPr lang="ru-RU" altLang="ru-TR" sz="2400">
                <a:solidFill>
                  <a:srgbClr val="000000"/>
                </a:solidFill>
                <a:ea typeface="ＭＳ Ｐゴシック" panose="020B0600070205080204" pitchFamily="34" charset="-128"/>
              </a:rPr>
              <a:t>.</a:t>
            </a:r>
          </a:p>
          <a:p>
            <a:pPr marL="0" indent="0"/>
            <a:r>
              <a:rPr lang="ru-RU" altLang="ru-TR" sz="2400" b="1" i="1">
                <a:solidFill>
                  <a:srgbClr val="000000"/>
                </a:solidFill>
                <a:ea typeface="ＭＳ Ｐゴシック" panose="020B0600070205080204" pitchFamily="34" charset="-128"/>
              </a:rPr>
              <a:t>Максимальная степень всех вершин</a:t>
            </a:r>
            <a:r>
              <a:rPr lang="ru-RU" altLang="ru-TR" sz="2400">
                <a:solidFill>
                  <a:srgbClr val="000000"/>
                </a:solidFill>
                <a:ea typeface="ＭＳ Ｐゴシック" panose="020B0600070205080204" pitchFamily="34" charset="-128"/>
              </a:rPr>
              <a:t> дерева называется </a:t>
            </a:r>
            <a:r>
              <a:rPr lang="ru-RU" altLang="ru-TR" sz="2400" b="1" i="1">
                <a:solidFill>
                  <a:srgbClr val="000000"/>
                </a:solidFill>
                <a:ea typeface="ＭＳ Ｐゴシック" panose="020B0600070205080204" pitchFamily="34" charset="-128"/>
              </a:rPr>
              <a:t>степенью дерева</a:t>
            </a:r>
            <a:r>
              <a:rPr lang="ru-RU" altLang="ru-TR" sz="2400">
                <a:solidFill>
                  <a:srgbClr val="000000"/>
                </a:solidFill>
                <a:ea typeface="ＭＳ Ｐゴシック" panose="020B0600070205080204" pitchFamily="34" charset="-128"/>
              </a:rPr>
              <a:t>.</a:t>
            </a:r>
          </a:p>
        </p:txBody>
      </p:sp>
    </p:spTree>
    <p:extLst>
      <p:ext uri="{BB962C8B-B14F-4D97-AF65-F5344CB8AC3E}">
        <p14:creationId xmlns:p14="http://schemas.microsoft.com/office/powerpoint/2010/main" val="8442883"/>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4"/>
          <p:cNvSpPr txBox="1">
            <a:spLocks noGrp="1"/>
          </p:cNvSpPr>
          <p:nvPr>
            <p:ph type="body" idx="1"/>
          </p:nvPr>
        </p:nvSpPr>
        <p:spPr>
          <a:xfrm>
            <a:off x="0" y="858416"/>
            <a:ext cx="8822267" cy="5411755"/>
          </a:xfrm>
          <a:prstGeom prst="rect">
            <a:avLst/>
          </a:prstGeom>
          <a:noFill/>
          <a:ln>
            <a:noFill/>
          </a:ln>
        </p:spPr>
        <p:txBody>
          <a:bodyPr spcFirstLastPara="1" wrap="square" lIns="91425" tIns="91425" rIns="91425" bIns="91425" anchor="t" anchorCtr="0">
            <a:noAutofit/>
          </a:bodyPr>
          <a:lstStyle/>
          <a:p>
            <a:pPr>
              <a:spcBef>
                <a:spcPts val="500"/>
              </a:spcBef>
              <a:buSzPct val="100000"/>
            </a:pPr>
            <a:r>
              <a:rPr lang="ru-RU" sz="2400" dirty="0"/>
              <a:t>Как быстро будет выполняться рекурсивный Фибоначчи (</a:t>
            </a:r>
            <a:r>
              <a:rPr lang="en" sz="2400" dirty="0"/>
              <a:t>N) </a:t>
            </a:r>
            <a:r>
              <a:rPr lang="ru-RU" sz="2400" dirty="0"/>
              <a:t>относительно </a:t>
            </a:r>
            <a:r>
              <a:rPr lang="en" sz="2400" dirty="0"/>
              <a:t>N?</a:t>
            </a:r>
            <a:endParaRPr sz="2400" dirty="0"/>
          </a:p>
          <a:p>
            <a:pPr marL="801688" lvl="1" indent="-342900">
              <a:spcBef>
                <a:spcPts val="500"/>
              </a:spcBef>
              <a:buSzPct val="100000"/>
            </a:pPr>
            <a:r>
              <a:rPr lang="ru-RU" sz="1800" dirty="0"/>
              <a:t>Пропорционально </a:t>
            </a:r>
            <a:r>
              <a:rPr lang="en-US" sz="1800" dirty="0"/>
              <a:t>2</a:t>
            </a:r>
            <a:r>
              <a:rPr lang="en-US" sz="1800" baseline="30000" dirty="0"/>
              <a:t>N</a:t>
            </a:r>
            <a:r>
              <a:rPr lang="en-US" sz="1800" dirty="0"/>
              <a:t> – </a:t>
            </a:r>
            <a:r>
              <a:rPr lang="ru-RU" sz="1800" dirty="0"/>
              <a:t>рассмотрим, как быстро эта функция растет с </a:t>
            </a:r>
            <a:r>
              <a:rPr lang="en-US" sz="1800" dirty="0"/>
              <a:t>N</a:t>
            </a:r>
            <a:r>
              <a:rPr lang="ru-RU" sz="1800" dirty="0"/>
              <a:t> </a:t>
            </a:r>
          </a:p>
          <a:p>
            <a:pPr marL="457200" lvl="1" indent="-419100">
              <a:spcBef>
                <a:spcPts val="500"/>
              </a:spcBef>
              <a:buSzPct val="100000"/>
              <a:buFont typeface="Merriweather Sans"/>
              <a:buChar char="●"/>
            </a:pPr>
            <a:r>
              <a:rPr lang="ru-RU" dirty="0"/>
              <a:t>Как быстро будут работать Ханойские башни относительно количества дисков?</a:t>
            </a:r>
            <a:endParaRPr dirty="0"/>
          </a:p>
          <a:p>
            <a:pPr marL="801688" lvl="1" indent="-342900">
              <a:spcBef>
                <a:spcPts val="500"/>
              </a:spcBef>
              <a:buSzPct val="100000"/>
            </a:pPr>
            <a:r>
              <a:rPr lang="ru-RU" sz="1800" dirty="0"/>
              <a:t>также пропорционально </a:t>
            </a:r>
            <a:r>
              <a:rPr lang="en-US" sz="1800" dirty="0"/>
              <a:t> 2</a:t>
            </a:r>
            <a:r>
              <a:rPr lang="en-US" sz="1800" baseline="30000" dirty="0"/>
              <a:t>N</a:t>
            </a:r>
            <a:r>
              <a:rPr lang="en-US" sz="1800" dirty="0"/>
              <a:t> </a:t>
            </a:r>
            <a:r>
              <a:rPr lang="en" sz="1800" dirty="0"/>
              <a:t> </a:t>
            </a:r>
            <a:r>
              <a:rPr lang="ru-RU" sz="1800" dirty="0"/>
              <a:t>для дисков </a:t>
            </a:r>
            <a:r>
              <a:rPr lang="en-US" sz="1800" dirty="0"/>
              <a:t> N </a:t>
            </a:r>
          </a:p>
          <a:p>
            <a:pPr>
              <a:spcBef>
                <a:spcPts val="500"/>
              </a:spcBef>
              <a:buSzPct val="100000"/>
            </a:pPr>
            <a:r>
              <a:rPr lang="ru-RU" sz="2400" dirty="0"/>
              <a:t>Как быстро будет выполняться </a:t>
            </a:r>
            <a:r>
              <a:rPr lang="en" sz="2400" dirty="0"/>
              <a:t>N! </a:t>
            </a:r>
            <a:r>
              <a:rPr lang="ru-RU" sz="2400" dirty="0"/>
              <a:t>относительно </a:t>
            </a:r>
            <a:r>
              <a:rPr lang="en" sz="2400" dirty="0"/>
              <a:t>N?</a:t>
            </a:r>
            <a:endParaRPr lang="en-US" sz="2400" dirty="0"/>
          </a:p>
          <a:p>
            <a:pPr marL="794068" lvl="1" indent="-342900">
              <a:spcBef>
                <a:spcPts val="500"/>
              </a:spcBef>
              <a:buSzPct val="100000"/>
            </a:pPr>
            <a:r>
              <a:rPr lang="ru-RU" sz="1800" dirty="0"/>
              <a:t> </a:t>
            </a:r>
            <a:r>
              <a:rPr lang="en" sz="1800" dirty="0"/>
              <a:t>N! </a:t>
            </a:r>
            <a:r>
              <a:rPr lang="ru-RU" sz="1800" dirty="0"/>
              <a:t>займет экспоненциально больше времени по мере увеличения </a:t>
            </a:r>
            <a:r>
              <a:rPr lang="en" sz="1800" dirty="0"/>
              <a:t>N, </a:t>
            </a:r>
            <a:r>
              <a:rPr lang="ru-RU" sz="1800" dirty="0"/>
              <a:t>даже быстрее, чем </a:t>
            </a:r>
            <a:r>
              <a:rPr lang="en-US" sz="1800" dirty="0"/>
              <a:t>2</a:t>
            </a:r>
            <a:r>
              <a:rPr lang="en-US" sz="1800" baseline="30000" dirty="0"/>
              <a:t>N</a:t>
            </a:r>
            <a:r>
              <a:rPr lang="en-US" sz="1800" dirty="0"/>
              <a:t> </a:t>
            </a:r>
          </a:p>
          <a:p>
            <a:pPr marL="794068" lvl="1" indent="-342900">
              <a:spcBef>
                <a:spcPts val="500"/>
              </a:spcBef>
              <a:buSzPct val="100000"/>
            </a:pPr>
            <a:r>
              <a:rPr lang="ru-RU" dirty="0"/>
              <a:t>не проблема с маленьким </a:t>
            </a:r>
            <a:r>
              <a:rPr lang="en-US" dirty="0"/>
              <a:t>N, </a:t>
            </a:r>
            <a:r>
              <a:rPr lang="ru-RU" dirty="0"/>
              <a:t>но мы должны подумать о больших входных данных</a:t>
            </a:r>
            <a:endParaRPr lang="en-US" dirty="0"/>
          </a:p>
          <a:p>
            <a:pPr marL="344488" indent="-342900">
              <a:spcBef>
                <a:spcPts val="500"/>
              </a:spcBef>
              <a:buSzPct val="100000"/>
            </a:pPr>
            <a:r>
              <a:rPr lang="ru-RU" sz="2400" dirty="0"/>
              <a:t>Один алгоритм для данной задачи может занять 2 секунды, а другой - 1 час для выполнения той же задачи</a:t>
            </a:r>
          </a:p>
          <a:p>
            <a:pPr marL="344488" indent="-342900">
              <a:spcBef>
                <a:spcPts val="500"/>
              </a:spcBef>
              <a:buSzPct val="100000"/>
            </a:pPr>
            <a:r>
              <a:rPr lang="ru-RU" sz="2400" dirty="0">
                <a:hlinkClick r:id="rId3"/>
              </a:rPr>
              <a:t>Пример с башнями </a:t>
            </a:r>
            <a:endParaRPr sz="2400" dirty="0"/>
          </a:p>
        </p:txBody>
      </p:sp>
      <p:sp>
        <p:nvSpPr>
          <p:cNvPr id="48" name="Google Shape;48;p4"/>
          <p:cNvSpPr txBox="1">
            <a:spLocks noGrp="1"/>
          </p:cNvSpPr>
          <p:nvPr>
            <p:ph type="title"/>
          </p:nvPr>
        </p:nvSpPr>
        <p:spPr>
          <a:xfrm>
            <a:off x="592667" y="423142"/>
            <a:ext cx="8229600" cy="779318"/>
          </a:xfrm>
          <a:prstGeom prst="rect">
            <a:avLst/>
          </a:prstGeom>
          <a:noFill/>
          <a:ln>
            <a:noFill/>
          </a:ln>
        </p:spPr>
        <p:txBody>
          <a:bodyPr spcFirstLastPara="1" wrap="square" lIns="91425" tIns="91425" rIns="91425" bIns="91425" anchor="b" anchorCtr="0">
            <a:noAutofit/>
          </a:bodyPr>
          <a:lstStyle/>
          <a:p>
            <a:r>
              <a:rPr lang="ru-RU" sz="4400" dirty="0">
                <a:solidFill>
                  <a:schemeClr val="accent1">
                    <a:lumMod val="75000"/>
                  </a:schemeClr>
                </a:solidFill>
                <a:latin typeface="+mj-lt"/>
                <a:ea typeface="+mj-ea"/>
                <a:cs typeface="+mj-cs"/>
              </a:rPr>
              <a:t>Производительность алгоритмов</a:t>
            </a:r>
            <a:endParaRPr sz="4400" dirty="0">
              <a:solidFill>
                <a:schemeClr val="accent1">
                  <a:lumMod val="75000"/>
                </a:schemeClr>
              </a:solidFill>
              <a:latin typeface="+mj-lt"/>
              <a:ea typeface="+mj-ea"/>
              <a:cs typeface="+mj-cs"/>
            </a:endParaRPr>
          </a:p>
        </p:txBody>
      </p:sp>
    </p:spTree>
    <p:extLst>
      <p:ext uri="{BB962C8B-B14F-4D97-AF65-F5344CB8AC3E}">
        <p14:creationId xmlns:p14="http://schemas.microsoft.com/office/powerpoint/2010/main" val="368510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
                                            <p:txEl>
                                              <p:pRg st="3" end="3"/>
                                            </p:txEl>
                                          </p:spTgt>
                                        </p:tgtEl>
                                        <p:attrNameLst>
                                          <p:attrName>style.visibility</p:attrName>
                                        </p:attrNameLst>
                                      </p:cBhvr>
                                      <p:to>
                                        <p:strVal val="visible"/>
                                      </p:to>
                                    </p:set>
                                    <p:animEffect transition="in" filter="fade">
                                      <p:cBhvr>
                                        <p:cTn id="22" dur="500"/>
                                        <p:tgtEl>
                                          <p:spTgt spid="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
                                            <p:txEl>
                                              <p:pRg st="7" end="7"/>
                                            </p:txEl>
                                          </p:spTgt>
                                        </p:tgtEl>
                                        <p:attrNameLst>
                                          <p:attrName>style.visibility</p:attrName>
                                        </p:attrNameLst>
                                      </p:cBhvr>
                                      <p:to>
                                        <p:strVal val="visible"/>
                                      </p:to>
                                    </p:set>
                                    <p:animEffect transition="in" filter="fade">
                                      <p:cBhvr>
                                        <p:cTn id="27" dur="500"/>
                                        <p:tgtEl>
                                          <p:spTgt spid="47">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
                                            <p:txEl>
                                              <p:pRg st="8" end="8"/>
                                            </p:txEl>
                                          </p:spTgt>
                                        </p:tgtEl>
                                        <p:attrNameLst>
                                          <p:attrName>style.visibility</p:attrName>
                                        </p:attrNameLst>
                                      </p:cBhvr>
                                      <p:to>
                                        <p:strVal val="visible"/>
                                      </p:to>
                                    </p:set>
                                    <p:animEffect transition="in" filter="fade">
                                      <p:cBhvr>
                                        <p:cTn id="32" dur="500"/>
                                        <p:tgtEl>
                                          <p:spTgt spid="47">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7">
                                            <p:txEl>
                                              <p:pRg st="4" end="4"/>
                                            </p:txEl>
                                          </p:spTgt>
                                        </p:tgtEl>
                                        <p:attrNameLst>
                                          <p:attrName>style.visibility</p:attrName>
                                        </p:attrNameLst>
                                      </p:cBhvr>
                                      <p:to>
                                        <p:strVal val="visible"/>
                                      </p:to>
                                    </p:set>
                                    <p:animEffect transition="in" filter="fade">
                                      <p:cBhvr>
                                        <p:cTn id="37" dur="500"/>
                                        <p:tgtEl>
                                          <p:spTgt spid="4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7">
                                            <p:txEl>
                                              <p:pRg st="5" end="5"/>
                                            </p:txEl>
                                          </p:spTgt>
                                        </p:tgtEl>
                                        <p:attrNameLst>
                                          <p:attrName>style.visibility</p:attrName>
                                        </p:attrNameLst>
                                      </p:cBhvr>
                                      <p:to>
                                        <p:strVal val="visible"/>
                                      </p:to>
                                    </p:set>
                                    <p:animEffect transition="in" filter="fade">
                                      <p:cBhvr>
                                        <p:cTn id="42" dur="500"/>
                                        <p:tgtEl>
                                          <p:spTgt spid="47">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7">
                                            <p:txEl>
                                              <p:pRg st="6" end="6"/>
                                            </p:txEl>
                                          </p:spTgt>
                                        </p:tgtEl>
                                        <p:attrNameLst>
                                          <p:attrName>style.visibility</p:attrName>
                                        </p:attrNameLst>
                                      </p:cBhvr>
                                      <p:to>
                                        <p:strVal val="visible"/>
                                      </p:to>
                                    </p:set>
                                    <p:animEffect transition="in" filter="fade">
                                      <p:cBhvr>
                                        <p:cTn id="47" dur="500"/>
                                        <p:tgtEl>
                                          <p:spTgt spid="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108DCED3-D031-D549-BE97-B27CD08AD91F}"/>
              </a:ext>
            </a:extLst>
          </p:cNvPr>
          <p:cNvSpPr>
            <a:spLocks noGrp="1"/>
          </p:cNvSpPr>
          <p:nvPr>
            <p:ph type="title"/>
          </p:nvPr>
        </p:nvSpPr>
        <p:spPr bwMode="auto">
          <a:xfrm>
            <a:off x="457200" y="138113"/>
            <a:ext cx="8229600" cy="7667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TR" sz="3200" b="1">
                <a:ea typeface="ＭＳ Ｐゴシック" panose="020B0600070205080204" pitchFamily="34" charset="-128"/>
              </a:rPr>
              <a:t>Основные определения дерева</a:t>
            </a:r>
            <a:endParaRPr lang="en-US" altLang="ru-TR" sz="3200" b="1">
              <a:ea typeface="ＭＳ Ｐゴシック" panose="020B0600070205080204" pitchFamily="34" charset="-128"/>
            </a:endParaRPr>
          </a:p>
        </p:txBody>
      </p:sp>
      <p:sp>
        <p:nvSpPr>
          <p:cNvPr id="3" name="Content Placeholder 2">
            <a:extLst>
              <a:ext uri="{FF2B5EF4-FFF2-40B4-BE49-F238E27FC236}">
                <a16:creationId xmlns:a16="http://schemas.microsoft.com/office/drawing/2014/main" id="{559F3A81-B61E-6B40-8A20-5BC2085A7259}"/>
              </a:ext>
            </a:extLst>
          </p:cNvPr>
          <p:cNvSpPr>
            <a:spLocks noGrp="1"/>
          </p:cNvSpPr>
          <p:nvPr>
            <p:ph idx="1"/>
          </p:nvPr>
        </p:nvSpPr>
        <p:spPr bwMode="auto">
          <a:xfrm>
            <a:off x="365125" y="904875"/>
            <a:ext cx="8321675" cy="5457825"/>
          </a:xfrm>
          <a:gradFill rotWithShape="1">
            <a:gsLst>
              <a:gs pos="0">
                <a:srgbClr val="E9E9F7"/>
              </a:gs>
              <a:gs pos="64999">
                <a:srgbClr val="C5C5E9"/>
              </a:gs>
              <a:gs pos="100000">
                <a:srgbClr val="ACACE1"/>
              </a:gs>
            </a:gsLst>
            <a:lin ang="5400000" scaled="1"/>
          </a:gradFill>
          <a:ln>
            <a:solidFill>
              <a:srgbClr val="292989"/>
            </a:solidFill>
            <a:miter lim="800000"/>
            <a:headEnd/>
            <a:tailEnd/>
          </a:ln>
          <a:effectLst>
            <a:outerShdw blurRad="40000" dist="20000" dir="5400000" rotWithShape="0">
              <a:srgbClr val="808080">
                <a:alpha val="37999"/>
              </a:srgbClr>
            </a:outerShdw>
          </a:effectLst>
        </p:spPr>
        <p:txBody>
          <a:bodyPr vert="horz" wrap="square" lIns="91440" tIns="45720" rIns="91440" bIns="45720" numCol="1" anchor="t" anchorCtr="0" compatLnSpc="1">
            <a:prstTxWarp prst="textNoShape">
              <a:avLst/>
            </a:prstTxWarp>
          </a:bodyPr>
          <a:lstStyle/>
          <a:p>
            <a:pPr marL="0" indent="0">
              <a:buFontTx/>
              <a:buNone/>
            </a:pPr>
            <a:endParaRPr lang="ru-RU" altLang="ru-TR" sz="2400">
              <a:solidFill>
                <a:srgbClr val="000000"/>
              </a:solidFill>
              <a:ea typeface="ＭＳ Ｐゴシック" panose="020B0600070205080204" pitchFamily="34" charset="-128"/>
            </a:endParaRPr>
          </a:p>
          <a:p>
            <a:pPr marL="0" indent="0"/>
            <a:r>
              <a:rPr lang="ru-RU" altLang="ru-TR" sz="2400">
                <a:solidFill>
                  <a:srgbClr val="000000"/>
                </a:solidFill>
                <a:ea typeface="ＭＳ Ｐゴシック" panose="020B0600070205080204" pitchFamily="34" charset="-128"/>
              </a:rPr>
              <a:t>Если </a:t>
            </a:r>
            <a:r>
              <a:rPr lang="ru-RU" altLang="ru-TR" sz="2400" b="1" i="1">
                <a:solidFill>
                  <a:srgbClr val="000000"/>
                </a:solidFill>
                <a:ea typeface="ＭＳ Ｐゴシック" panose="020B0600070205080204" pitchFamily="34" charset="-128"/>
              </a:rPr>
              <a:t>вершина не имеет потомков, то она является листом</a:t>
            </a:r>
            <a:r>
              <a:rPr lang="ru-RU" altLang="ru-TR" sz="2400">
                <a:solidFill>
                  <a:srgbClr val="000000"/>
                </a:solidFill>
                <a:ea typeface="ＭＳ Ｐゴシック" panose="020B0600070205080204" pitchFamily="34" charset="-128"/>
              </a:rPr>
              <a:t>;</a:t>
            </a:r>
          </a:p>
          <a:p>
            <a:pPr marL="0" indent="0"/>
            <a:r>
              <a:rPr lang="ru-RU" altLang="ru-TR" sz="2400" b="1">
                <a:solidFill>
                  <a:srgbClr val="000000"/>
                </a:solidFill>
                <a:ea typeface="ＭＳ Ｐゴシック" panose="020B0600070205080204" pitchFamily="34" charset="-128"/>
              </a:rPr>
              <a:t>Степень</a:t>
            </a:r>
            <a:r>
              <a:rPr lang="ru-RU" altLang="ru-TR" sz="2400">
                <a:solidFill>
                  <a:srgbClr val="000000"/>
                </a:solidFill>
                <a:ea typeface="ＭＳ Ｐゴシック" panose="020B0600070205080204" pitchFamily="34" charset="-128"/>
              </a:rPr>
              <a:t> внутренней вершины можно определить как число ее (непосредственных) потомков.</a:t>
            </a:r>
          </a:p>
          <a:p>
            <a:pPr marL="0" indent="0"/>
            <a:r>
              <a:rPr lang="ru-RU" altLang="ru-TR" sz="2400">
                <a:solidFill>
                  <a:srgbClr val="000000"/>
                </a:solidFill>
                <a:ea typeface="ＭＳ Ｐゴシック" panose="020B0600070205080204" pitchFamily="34" charset="-128"/>
              </a:rPr>
              <a:t>Максимальное число вершин в дереве заданной высоты </a:t>
            </a:r>
            <a:r>
              <a:rPr lang="ru-RU" altLang="ru-TR" sz="2400" b="1">
                <a:solidFill>
                  <a:srgbClr val="000000"/>
                </a:solidFill>
                <a:ea typeface="ＭＳ Ｐゴシック" panose="020B0600070205080204" pitchFamily="34" charset="-128"/>
              </a:rPr>
              <a:t>h</a:t>
            </a:r>
            <a:r>
              <a:rPr lang="ru-RU" altLang="ru-TR" sz="2400">
                <a:solidFill>
                  <a:srgbClr val="000000"/>
                </a:solidFill>
                <a:ea typeface="ＭＳ Ｐゴシック" panose="020B0600070205080204" pitchFamily="34" charset="-128"/>
              </a:rPr>
              <a:t> достигается в случае, когда все вершины имеют по </a:t>
            </a:r>
            <a:r>
              <a:rPr lang="ru-RU" altLang="ru-TR" sz="2400" b="1">
                <a:solidFill>
                  <a:srgbClr val="000000"/>
                </a:solidFill>
                <a:ea typeface="ＭＳ Ｐゴシック" panose="020B0600070205080204" pitchFamily="34" charset="-128"/>
              </a:rPr>
              <a:t>d</a:t>
            </a:r>
            <a:r>
              <a:rPr lang="ru-RU" altLang="ru-TR" sz="2400">
                <a:solidFill>
                  <a:srgbClr val="000000"/>
                </a:solidFill>
                <a:ea typeface="ＭＳ Ｐゴシック" panose="020B0600070205080204" pitchFamily="34" charset="-128"/>
              </a:rPr>
              <a:t> поддеревьев, кроме вершин уровня </a:t>
            </a:r>
            <a:r>
              <a:rPr lang="ru-RU" altLang="ru-TR" sz="2400" b="1">
                <a:solidFill>
                  <a:srgbClr val="000000"/>
                </a:solidFill>
                <a:ea typeface="ＭＳ Ｐゴシック" panose="020B0600070205080204" pitchFamily="34" charset="-128"/>
              </a:rPr>
              <a:t>h</a:t>
            </a:r>
            <a:r>
              <a:rPr lang="ru-RU" altLang="ru-TR" sz="2400">
                <a:solidFill>
                  <a:srgbClr val="000000"/>
                </a:solidFill>
                <a:ea typeface="ＭＳ Ｐゴシック" panose="020B0600070205080204" pitchFamily="34" charset="-128"/>
              </a:rPr>
              <a:t>, не имеющих ни одного. </a:t>
            </a:r>
          </a:p>
          <a:p>
            <a:pPr marL="0" indent="0"/>
            <a:r>
              <a:rPr lang="ru-RU" altLang="ru-TR" sz="2400">
                <a:solidFill>
                  <a:srgbClr val="000000"/>
                </a:solidFill>
                <a:ea typeface="ＭＳ Ｐゴシック" panose="020B0600070205080204" pitchFamily="34" charset="-128"/>
              </a:rPr>
              <a:t>Тогда в дереве степени </a:t>
            </a:r>
            <a:r>
              <a:rPr lang="ru-RU" altLang="ru-TR" sz="2400" b="1">
                <a:solidFill>
                  <a:srgbClr val="000000"/>
                </a:solidFill>
                <a:ea typeface="ＭＳ Ｐゴシック" panose="020B0600070205080204" pitchFamily="34" charset="-128"/>
              </a:rPr>
              <a:t>d</a:t>
            </a:r>
            <a:r>
              <a:rPr lang="ru-RU" altLang="ru-TR" sz="2400">
                <a:solidFill>
                  <a:srgbClr val="000000"/>
                </a:solidFill>
                <a:ea typeface="ＭＳ Ｐゴシック" panose="020B0600070205080204" pitchFamily="34" charset="-128"/>
              </a:rPr>
              <a:t> нулевой уровень содержит одну вершину (корень), первый уровень содержит </a:t>
            </a:r>
            <a:r>
              <a:rPr lang="ru-RU" altLang="ru-TR" sz="2400" b="1">
                <a:solidFill>
                  <a:srgbClr val="000000"/>
                </a:solidFill>
                <a:ea typeface="ＭＳ Ｐゴシック" panose="020B0600070205080204" pitchFamily="34" charset="-128"/>
              </a:rPr>
              <a:t>d</a:t>
            </a:r>
            <a:r>
              <a:rPr lang="ru-RU" altLang="ru-TR" sz="2400">
                <a:solidFill>
                  <a:srgbClr val="000000"/>
                </a:solidFill>
                <a:ea typeface="ＭＳ Ｐゴシック" panose="020B0600070205080204" pitchFamily="34" charset="-128"/>
              </a:rPr>
              <a:t> ее потомков, второй уровень содержит </a:t>
            </a:r>
            <a:r>
              <a:rPr lang="ru-RU" altLang="ru-TR" sz="2400" b="1">
                <a:solidFill>
                  <a:srgbClr val="000000"/>
                </a:solidFill>
                <a:ea typeface="ＭＳ Ｐゴシック" panose="020B0600070205080204" pitchFamily="34" charset="-128"/>
              </a:rPr>
              <a:t>d</a:t>
            </a:r>
            <a:r>
              <a:rPr lang="ru-RU" altLang="ru-TR" sz="2400" b="1" baseline="30000">
                <a:solidFill>
                  <a:srgbClr val="000000"/>
                </a:solidFill>
                <a:ea typeface="ＭＳ Ｐゴシック" panose="020B0600070205080204" pitchFamily="34" charset="-128"/>
              </a:rPr>
              <a:t>2</a:t>
            </a:r>
            <a:r>
              <a:rPr lang="ru-RU" altLang="ru-TR" sz="2400">
                <a:solidFill>
                  <a:srgbClr val="000000"/>
                </a:solidFill>
                <a:ea typeface="ＭＳ Ｐゴシック" panose="020B0600070205080204" pitchFamily="34" charset="-128"/>
              </a:rPr>
              <a:t> потомков </a:t>
            </a:r>
            <a:r>
              <a:rPr lang="ru-RU" altLang="ru-TR" sz="2400" b="1">
                <a:solidFill>
                  <a:srgbClr val="000000"/>
                </a:solidFill>
                <a:ea typeface="ＭＳ Ｐゴシック" panose="020B0600070205080204" pitchFamily="34" charset="-128"/>
              </a:rPr>
              <a:t>d</a:t>
            </a:r>
            <a:r>
              <a:rPr lang="ru-RU" altLang="ru-TR" sz="2400">
                <a:solidFill>
                  <a:srgbClr val="000000"/>
                </a:solidFill>
                <a:ea typeface="ＭＳ Ｐゴシック" panose="020B0600070205080204" pitchFamily="34" charset="-128"/>
              </a:rPr>
              <a:t> узлов уровня 2 и т.д.</a:t>
            </a:r>
          </a:p>
        </p:txBody>
      </p:sp>
    </p:spTree>
    <p:extLst>
      <p:ext uri="{BB962C8B-B14F-4D97-AF65-F5344CB8AC3E}">
        <p14:creationId xmlns:p14="http://schemas.microsoft.com/office/powerpoint/2010/main" val="3677722132"/>
      </p:ext>
    </p:extLst>
  </p:cSld>
  <p:clrMapOvr>
    <a:masterClrMapping/>
  </p:clrMapOvr>
  <p:transition>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a:extLst>
              <a:ext uri="{FF2B5EF4-FFF2-40B4-BE49-F238E27FC236}">
                <a16:creationId xmlns:a16="http://schemas.microsoft.com/office/drawing/2014/main" id="{DBABFFCE-7992-734E-9A9A-D19627A1C003}"/>
              </a:ext>
            </a:extLst>
          </p:cNvPr>
          <p:cNvSpPr>
            <a:spLocks noGrp="1"/>
          </p:cNvSpPr>
          <p:nvPr>
            <p:ph type="title"/>
          </p:nvPr>
        </p:nvSpPr>
        <p:spPr bwMode="auto">
          <a:xfrm>
            <a:off x="457200" y="138113"/>
            <a:ext cx="8229600" cy="7667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TR" sz="3200" b="1">
                <a:ea typeface="ＭＳ Ｐゴシック" panose="020B0600070205080204" pitchFamily="34" charset="-128"/>
              </a:rPr>
              <a:t>Основные определения дерева</a:t>
            </a:r>
            <a:endParaRPr lang="en-US" altLang="ru-TR" sz="3200" b="1">
              <a:ea typeface="ＭＳ Ｐゴシック" panose="020B0600070205080204" pitchFamily="34" charset="-128"/>
            </a:endParaRPr>
          </a:p>
        </p:txBody>
      </p:sp>
      <p:sp>
        <p:nvSpPr>
          <p:cNvPr id="3" name="Content Placeholder 2">
            <a:extLst>
              <a:ext uri="{FF2B5EF4-FFF2-40B4-BE49-F238E27FC236}">
                <a16:creationId xmlns:a16="http://schemas.microsoft.com/office/drawing/2014/main" id="{BE3A1871-C86C-624B-A66E-564E3BBC613D}"/>
              </a:ext>
            </a:extLst>
          </p:cNvPr>
          <p:cNvSpPr>
            <a:spLocks noGrp="1"/>
          </p:cNvSpPr>
          <p:nvPr>
            <p:ph idx="1"/>
          </p:nvPr>
        </p:nvSpPr>
        <p:spPr bwMode="auto">
          <a:xfrm>
            <a:off x="365125" y="904875"/>
            <a:ext cx="8321675" cy="5457825"/>
          </a:xfrm>
          <a:gradFill rotWithShape="1">
            <a:gsLst>
              <a:gs pos="0">
                <a:srgbClr val="E9E9F7"/>
              </a:gs>
              <a:gs pos="64999">
                <a:srgbClr val="C5C5E9"/>
              </a:gs>
              <a:gs pos="100000">
                <a:srgbClr val="ACACE1"/>
              </a:gs>
            </a:gsLst>
            <a:lin ang="5400000" scaled="1"/>
          </a:gradFill>
          <a:ln>
            <a:solidFill>
              <a:srgbClr val="292989"/>
            </a:solidFill>
            <a:miter lim="800000"/>
            <a:headEnd/>
            <a:tailEnd/>
          </a:ln>
          <a:effectLst>
            <a:outerShdw blurRad="40000" dist="20000" dir="5400000" rotWithShape="0">
              <a:srgbClr val="808080">
                <a:alpha val="37999"/>
              </a:srgbClr>
            </a:outerShdw>
          </a:effectLst>
        </p:spPr>
        <p:txBody>
          <a:bodyPr vert="horz" wrap="square" lIns="91440" tIns="45720" rIns="91440" bIns="45720" numCol="1" anchor="t" anchorCtr="0" compatLnSpc="1">
            <a:prstTxWarp prst="textNoShape">
              <a:avLst/>
            </a:prstTxWarp>
          </a:bodyPr>
          <a:lstStyle/>
          <a:p>
            <a:r>
              <a:rPr lang="ru-RU" altLang="ru-TR" sz="2400">
                <a:solidFill>
                  <a:srgbClr val="000000"/>
                </a:solidFill>
                <a:ea typeface="ＭＳ Ｐゴシック" panose="020B0600070205080204" pitchFamily="34" charset="-128"/>
              </a:rPr>
              <a:t>Таким образом получаем, что максимальное число вершин для дерева с высотой </a:t>
            </a:r>
            <a:r>
              <a:rPr lang="ru-RU" altLang="ru-TR" sz="2400" b="1">
                <a:solidFill>
                  <a:srgbClr val="000000"/>
                </a:solidFill>
                <a:ea typeface="ＭＳ Ｐゴシック" panose="020B0600070205080204" pitchFamily="34" charset="-128"/>
              </a:rPr>
              <a:t>h</a:t>
            </a:r>
            <a:r>
              <a:rPr lang="ru-RU" altLang="ru-TR" sz="2400">
                <a:solidFill>
                  <a:srgbClr val="000000"/>
                </a:solidFill>
                <a:ea typeface="ＭＳ Ｐゴシック" panose="020B0600070205080204" pitchFamily="34" charset="-128"/>
              </a:rPr>
              <a:t> и степенью </a:t>
            </a:r>
            <a:r>
              <a:rPr lang="ru-RU" altLang="ru-TR" sz="2400" b="1">
                <a:solidFill>
                  <a:srgbClr val="000000"/>
                </a:solidFill>
                <a:ea typeface="ＭＳ Ｐゴシック" panose="020B0600070205080204" pitchFamily="34" charset="-128"/>
              </a:rPr>
              <a:t>d</a:t>
            </a:r>
            <a:r>
              <a:rPr lang="ru-RU" altLang="ru-TR" sz="2400">
                <a:solidFill>
                  <a:srgbClr val="000000"/>
                </a:solidFill>
                <a:ea typeface="ＭＳ Ｐゴシック" panose="020B0600070205080204" pitchFamily="34" charset="-128"/>
              </a:rPr>
              <a:t> можно найти по формуле:</a:t>
            </a:r>
          </a:p>
          <a:p>
            <a:endParaRPr lang="ru-RU" altLang="ru-TR" sz="2400">
              <a:solidFill>
                <a:srgbClr val="000000"/>
              </a:solidFill>
              <a:ea typeface="ＭＳ Ｐゴシック" panose="020B0600070205080204" pitchFamily="34" charset="-128"/>
            </a:endParaRPr>
          </a:p>
          <a:p>
            <a:endParaRPr lang="ru-RU" altLang="ru-TR" sz="2400">
              <a:solidFill>
                <a:srgbClr val="000000"/>
              </a:solidFill>
              <a:ea typeface="ＭＳ Ｐゴシック" panose="020B0600070205080204" pitchFamily="34" charset="-128"/>
            </a:endParaRPr>
          </a:p>
          <a:p>
            <a:pPr>
              <a:buFontTx/>
              <a:buNone/>
            </a:pPr>
            <a:r>
              <a:rPr lang="ru-RU" altLang="ru-TR" sz="2400">
                <a:solidFill>
                  <a:srgbClr val="000000"/>
                </a:solidFill>
                <a:ea typeface="ＭＳ Ｐゴシック" panose="020B0600070205080204" pitchFamily="34" charset="-128"/>
              </a:rPr>
              <a:t>   </a:t>
            </a:r>
          </a:p>
          <a:p>
            <a:r>
              <a:rPr lang="ru-RU" altLang="ru-TR" sz="2400">
                <a:solidFill>
                  <a:srgbClr val="000000"/>
                </a:solidFill>
                <a:ea typeface="ＭＳ Ｐゴシック" panose="020B0600070205080204" pitchFamily="34" charset="-128"/>
              </a:rPr>
              <a:t>При d=2 мы получаем:</a:t>
            </a:r>
          </a:p>
          <a:p>
            <a:pPr>
              <a:buFontTx/>
              <a:buNone/>
            </a:pPr>
            <a:endParaRPr lang="ru-RU" altLang="ru-TR" sz="2400">
              <a:solidFill>
                <a:srgbClr val="000000"/>
              </a:solidFill>
              <a:ea typeface="ＭＳ Ｐゴシック" panose="020B0600070205080204" pitchFamily="34" charset="-128"/>
            </a:endParaRPr>
          </a:p>
        </p:txBody>
      </p:sp>
      <p:pic>
        <p:nvPicPr>
          <p:cNvPr id="61443" name="Picture 1" descr="Снимок экрана 2016-11-22 в 19.40.43.png">
            <a:extLst>
              <a:ext uri="{FF2B5EF4-FFF2-40B4-BE49-F238E27FC236}">
                <a16:creationId xmlns:a16="http://schemas.microsoft.com/office/drawing/2014/main" id="{6BE3A286-E316-5541-868D-90E516476F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92250" y="4251325"/>
            <a:ext cx="54229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Picture 5" descr="Снимок экрана 2016-11-22 в 19.40.27.png">
            <a:extLst>
              <a:ext uri="{FF2B5EF4-FFF2-40B4-BE49-F238E27FC236}">
                <a16:creationId xmlns:a16="http://schemas.microsoft.com/office/drawing/2014/main" id="{F82402FA-BEA5-C249-BF47-B760D8216C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2135188"/>
            <a:ext cx="4886325"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5164915"/>
      </p:ext>
    </p:extLst>
  </p:cSld>
  <p:clrMapOvr>
    <a:masterClrMapping/>
  </p:clrMapOvr>
  <p:transition>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a:extLst>
              <a:ext uri="{FF2B5EF4-FFF2-40B4-BE49-F238E27FC236}">
                <a16:creationId xmlns:a16="http://schemas.microsoft.com/office/drawing/2014/main" id="{41968826-09AF-E744-8C1A-5636B7FA3B6A}"/>
              </a:ext>
            </a:extLst>
          </p:cNvPr>
          <p:cNvSpPr>
            <a:spLocks noGrp="1"/>
          </p:cNvSpPr>
          <p:nvPr>
            <p:ph type="title"/>
          </p:nvPr>
        </p:nvSpPr>
        <p:spPr bwMode="auto">
          <a:xfrm>
            <a:off x="457200" y="138113"/>
            <a:ext cx="8229600" cy="7667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TR" sz="3200" b="1">
                <a:ea typeface="ＭＳ Ｐゴシック" panose="020B0600070205080204" pitchFamily="34" charset="-128"/>
              </a:rPr>
              <a:t>Основные определения дерева</a:t>
            </a:r>
            <a:endParaRPr lang="en-US" altLang="ru-TR" sz="3200" b="1">
              <a:ea typeface="ＭＳ Ｐゴシック" panose="020B0600070205080204" pitchFamily="34" charset="-128"/>
            </a:endParaRPr>
          </a:p>
        </p:txBody>
      </p:sp>
      <p:sp>
        <p:nvSpPr>
          <p:cNvPr id="3" name="Content Placeholder 2">
            <a:extLst>
              <a:ext uri="{FF2B5EF4-FFF2-40B4-BE49-F238E27FC236}">
                <a16:creationId xmlns:a16="http://schemas.microsoft.com/office/drawing/2014/main" id="{9B76CF9B-D22A-B140-9C3C-43559FED0547}"/>
              </a:ext>
            </a:extLst>
          </p:cNvPr>
          <p:cNvSpPr>
            <a:spLocks noGrp="1"/>
          </p:cNvSpPr>
          <p:nvPr>
            <p:ph idx="1"/>
          </p:nvPr>
        </p:nvSpPr>
        <p:spPr bwMode="auto">
          <a:xfrm>
            <a:off x="365125" y="904875"/>
            <a:ext cx="8321675" cy="5457825"/>
          </a:xfrm>
          <a:gradFill rotWithShape="1">
            <a:gsLst>
              <a:gs pos="0">
                <a:srgbClr val="E9E9F7"/>
              </a:gs>
              <a:gs pos="64999">
                <a:srgbClr val="C5C5E9"/>
              </a:gs>
              <a:gs pos="100000">
                <a:srgbClr val="ACACE1"/>
              </a:gs>
            </a:gsLst>
            <a:lin ang="5400000" scaled="1"/>
          </a:gradFill>
          <a:ln>
            <a:solidFill>
              <a:srgbClr val="292989"/>
            </a:solidFill>
            <a:miter lim="800000"/>
            <a:headEnd/>
            <a:tailEnd/>
          </a:ln>
          <a:effectLst>
            <a:outerShdw blurRad="40000" dist="20000" dir="5400000" rotWithShape="0">
              <a:srgbClr val="808080">
                <a:alpha val="37999"/>
              </a:srgbClr>
            </a:outerShdw>
          </a:effectLst>
        </p:spPr>
        <p:txBody>
          <a:bodyPr vert="horz" wrap="square" lIns="91440" tIns="45720" rIns="91440" bIns="45720" numCol="1" anchor="t" anchorCtr="0" compatLnSpc="1">
            <a:prstTxWarp prst="textNoShape">
              <a:avLst/>
            </a:prstTxWarp>
          </a:bodyPr>
          <a:lstStyle/>
          <a:p>
            <a:pPr marL="0" indent="0">
              <a:buFontTx/>
              <a:buNone/>
            </a:pPr>
            <a:r>
              <a:rPr lang="ru-RU" altLang="ru-TR" sz="2400" b="1" i="1" u="sng">
                <a:solidFill>
                  <a:srgbClr val="000000"/>
                </a:solidFill>
                <a:ea typeface="ＭＳ Ｐゴシック" panose="020B0600070205080204" pitchFamily="34" charset="-128"/>
              </a:rPr>
              <a:t>Определение 3 (неформальное)</a:t>
            </a:r>
            <a:endParaRPr lang="ru-RU" altLang="ru-TR" sz="2400" u="sng">
              <a:solidFill>
                <a:srgbClr val="000000"/>
              </a:solidFill>
              <a:ea typeface="ＭＳ Ｐゴシック" panose="020B0600070205080204" pitchFamily="34" charset="-128"/>
            </a:endParaRPr>
          </a:p>
          <a:p>
            <a:pPr marL="0" indent="0"/>
            <a:r>
              <a:rPr lang="ru-RU" altLang="ru-TR" sz="2400">
                <a:solidFill>
                  <a:srgbClr val="000000"/>
                </a:solidFill>
                <a:ea typeface="ＭＳ Ｐゴシック" panose="020B0600070205080204" pitchFamily="34" charset="-128"/>
              </a:rPr>
              <a:t>Количество дуг, которые нужно пройти, чтобы продвинуться от корня к вершине </a:t>
            </a:r>
            <a:r>
              <a:rPr lang="ru-RU" altLang="ru-TR" sz="2400" b="1">
                <a:solidFill>
                  <a:srgbClr val="000000"/>
                </a:solidFill>
                <a:ea typeface="ＭＳ Ｐゴシック" panose="020B0600070205080204" pitchFamily="34" charset="-128"/>
              </a:rPr>
              <a:t>X</a:t>
            </a:r>
            <a:r>
              <a:rPr lang="ru-RU" altLang="ru-TR" sz="2400">
                <a:solidFill>
                  <a:srgbClr val="000000"/>
                </a:solidFill>
                <a:ea typeface="ＭＳ Ｐゴシック" panose="020B0600070205080204" pitchFamily="34" charset="-128"/>
              </a:rPr>
              <a:t>, называется </a:t>
            </a:r>
            <a:r>
              <a:rPr lang="ru-RU" altLang="ru-TR" sz="2400" b="1" i="1">
                <a:solidFill>
                  <a:srgbClr val="000000"/>
                </a:solidFill>
                <a:ea typeface="ＭＳ Ｐゴシック" panose="020B0600070205080204" pitchFamily="34" charset="-128"/>
              </a:rPr>
              <a:t>длиной пути к вершине X</a:t>
            </a:r>
            <a:r>
              <a:rPr lang="ru-RU" altLang="ru-TR" sz="2400">
                <a:solidFill>
                  <a:srgbClr val="000000"/>
                </a:solidFill>
                <a:ea typeface="ＭＳ Ｐゴシック" panose="020B0600070205080204" pitchFamily="34" charset="-128"/>
              </a:rPr>
              <a:t>. Очевидно, что вершина, расположенная на уровне </a:t>
            </a:r>
            <a:r>
              <a:rPr lang="ru-RU" altLang="ru-TR" sz="2400" b="1">
                <a:solidFill>
                  <a:srgbClr val="000000"/>
                </a:solidFill>
                <a:ea typeface="ＭＳ Ｐゴシック" panose="020B0600070205080204" pitchFamily="34" charset="-128"/>
              </a:rPr>
              <a:t>i</a:t>
            </a:r>
            <a:r>
              <a:rPr lang="ru-RU" altLang="ru-TR" sz="2400">
                <a:solidFill>
                  <a:srgbClr val="000000"/>
                </a:solidFill>
                <a:ea typeface="ＭＳ Ｐゴシック" panose="020B0600070205080204" pitchFamily="34" charset="-128"/>
              </a:rPr>
              <a:t>, имеет длину пути </a:t>
            </a:r>
            <a:r>
              <a:rPr lang="ru-RU" altLang="ru-TR" sz="2400" b="1">
                <a:solidFill>
                  <a:srgbClr val="000000"/>
                </a:solidFill>
                <a:ea typeface="ＭＳ Ｐゴシック" panose="020B0600070205080204" pitchFamily="34" charset="-128"/>
              </a:rPr>
              <a:t>i</a:t>
            </a:r>
            <a:r>
              <a:rPr lang="ru-RU" altLang="ru-TR" sz="2400">
                <a:solidFill>
                  <a:srgbClr val="000000"/>
                </a:solidFill>
                <a:ea typeface="ＭＳ Ｐゴシック" panose="020B0600070205080204" pitchFamily="34" charset="-128"/>
              </a:rPr>
              <a:t>.</a:t>
            </a:r>
          </a:p>
          <a:p>
            <a:pPr marL="0" indent="0"/>
            <a:r>
              <a:rPr lang="ru-RU" altLang="ru-TR" sz="2400">
                <a:solidFill>
                  <a:srgbClr val="000000"/>
                </a:solidFill>
                <a:ea typeface="ＭＳ Ｐゴシック" panose="020B0600070205080204" pitchFamily="34" charset="-128"/>
              </a:rPr>
              <a:t>    </a:t>
            </a:r>
            <a:r>
              <a:rPr lang="ru-RU" altLang="ru-TR" sz="2400" b="1" i="1">
                <a:solidFill>
                  <a:srgbClr val="000000"/>
                </a:solidFill>
                <a:ea typeface="ＭＳ Ｐゴシック" panose="020B0600070205080204" pitchFamily="34" charset="-128"/>
              </a:rPr>
              <a:t>Ветвью</a:t>
            </a:r>
            <a:r>
              <a:rPr lang="ru-RU" altLang="ru-TR" sz="2400">
                <a:solidFill>
                  <a:srgbClr val="000000"/>
                </a:solidFill>
                <a:ea typeface="ＭＳ Ｐゴシック" panose="020B0600070205080204" pitchFamily="34" charset="-128"/>
              </a:rPr>
              <a:t> будем называть </a:t>
            </a:r>
            <a:r>
              <a:rPr lang="ru-RU" altLang="ru-TR" sz="2400" b="1" i="1">
                <a:solidFill>
                  <a:srgbClr val="000000"/>
                </a:solidFill>
                <a:ea typeface="ＭＳ Ｐゴシック" panose="020B0600070205080204" pitchFamily="34" charset="-128"/>
              </a:rPr>
              <a:t>путь от корня дерева к любому ее листу</a:t>
            </a:r>
            <a:r>
              <a:rPr lang="ru-RU" altLang="ru-TR" sz="2400">
                <a:solidFill>
                  <a:srgbClr val="000000"/>
                </a:solidFill>
                <a:ea typeface="ＭＳ Ｐゴシック" panose="020B0600070205080204" pitchFamily="34" charset="-128"/>
              </a:rPr>
              <a:t>.</a:t>
            </a:r>
          </a:p>
          <a:p>
            <a:pPr marL="0" indent="0"/>
            <a:r>
              <a:rPr lang="ru-RU" altLang="ru-TR" sz="2400">
                <a:solidFill>
                  <a:srgbClr val="000000"/>
                </a:solidFill>
                <a:ea typeface="ＭＳ Ｐゴシック" panose="020B0600070205080204" pitchFamily="34" charset="-128"/>
              </a:rPr>
              <a:t>    </a:t>
            </a:r>
            <a:r>
              <a:rPr lang="ru-RU" altLang="ru-TR" sz="2400" b="1" i="1">
                <a:solidFill>
                  <a:srgbClr val="000000"/>
                </a:solidFill>
                <a:ea typeface="ＭＳ Ｐゴシック" panose="020B0600070205080204" pitchFamily="34" charset="-128"/>
              </a:rPr>
              <a:t>Длина пути дерева</a:t>
            </a:r>
            <a:r>
              <a:rPr lang="ru-RU" altLang="ru-TR" sz="2400">
                <a:solidFill>
                  <a:srgbClr val="000000"/>
                </a:solidFill>
                <a:ea typeface="ＭＳ Ｐゴシック" panose="020B0600070205080204" pitchFamily="34" charset="-128"/>
              </a:rPr>
              <a:t> определяется как </a:t>
            </a:r>
            <a:r>
              <a:rPr lang="ru-RU" altLang="ru-TR" sz="2400" b="1" i="1">
                <a:solidFill>
                  <a:srgbClr val="000000"/>
                </a:solidFill>
                <a:ea typeface="ＭＳ Ｐゴシック" panose="020B0600070205080204" pitchFamily="34" charset="-128"/>
              </a:rPr>
              <a:t>сумма длин путей ко всем его вершинам</a:t>
            </a:r>
            <a:r>
              <a:rPr lang="ru-RU" altLang="ru-TR" sz="2400">
                <a:solidFill>
                  <a:srgbClr val="000000"/>
                </a:solidFill>
                <a:ea typeface="ＭＳ Ｐゴシック" panose="020B0600070205080204" pitchFamily="34" charset="-128"/>
              </a:rPr>
              <a:t>. Она также называется </a:t>
            </a:r>
            <a:r>
              <a:rPr lang="ru-RU" altLang="ru-TR" sz="2400" b="1" i="1">
                <a:solidFill>
                  <a:srgbClr val="000000"/>
                </a:solidFill>
                <a:ea typeface="ＭＳ Ｐゴシック" panose="020B0600070205080204" pitchFamily="34" charset="-128"/>
              </a:rPr>
              <a:t>длиной внутреннего пути дерева</a:t>
            </a:r>
            <a:r>
              <a:rPr lang="ru-RU" altLang="ru-TR" sz="2400">
                <a:solidFill>
                  <a:srgbClr val="000000"/>
                </a:solidFill>
                <a:ea typeface="ＭＳ Ｐゴシック" panose="020B0600070205080204" pitchFamily="34" charset="-128"/>
              </a:rPr>
              <a:t>.</a:t>
            </a:r>
          </a:p>
        </p:txBody>
      </p:sp>
    </p:spTree>
    <p:extLst>
      <p:ext uri="{BB962C8B-B14F-4D97-AF65-F5344CB8AC3E}">
        <p14:creationId xmlns:p14="http://schemas.microsoft.com/office/powerpoint/2010/main" val="498590047"/>
      </p:ext>
    </p:extLst>
  </p:cSld>
  <p:clrMapOvr>
    <a:masterClrMapping/>
  </p:clrMapOvr>
  <p:transition>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81F5CB4C-E654-8940-9C64-524F996F15F2}"/>
              </a:ext>
            </a:extLst>
          </p:cNvPr>
          <p:cNvSpPr>
            <a:spLocks noGrp="1"/>
          </p:cNvSpPr>
          <p:nvPr>
            <p:ph type="title"/>
          </p:nvPr>
        </p:nvSpPr>
        <p:spPr bwMode="auto">
          <a:xfrm>
            <a:off x="457200" y="138113"/>
            <a:ext cx="8229600" cy="7667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TR" sz="3200" b="1">
                <a:ea typeface="ＭＳ Ｐゴシック" panose="020B0600070205080204" pitchFamily="34" charset="-128"/>
              </a:rPr>
              <a:t>Основные определения дерева</a:t>
            </a:r>
            <a:endParaRPr lang="en-US" altLang="ru-TR" sz="3200" b="1">
              <a:ea typeface="ＭＳ Ｐゴシック" panose="020B0600070205080204" pitchFamily="34" charset="-128"/>
            </a:endParaRPr>
          </a:p>
        </p:txBody>
      </p:sp>
      <p:sp>
        <p:nvSpPr>
          <p:cNvPr id="3" name="Content Placeholder 2">
            <a:extLst>
              <a:ext uri="{FF2B5EF4-FFF2-40B4-BE49-F238E27FC236}">
                <a16:creationId xmlns:a16="http://schemas.microsoft.com/office/drawing/2014/main" id="{70BC154F-BEF9-6B42-B7C9-20D1F135921B}"/>
              </a:ext>
            </a:extLst>
          </p:cNvPr>
          <p:cNvSpPr>
            <a:spLocks noGrp="1"/>
          </p:cNvSpPr>
          <p:nvPr>
            <p:ph idx="1"/>
          </p:nvPr>
        </p:nvSpPr>
        <p:spPr bwMode="auto">
          <a:xfrm>
            <a:off x="365125" y="904875"/>
            <a:ext cx="8321675" cy="5457825"/>
          </a:xfrm>
          <a:gradFill rotWithShape="1">
            <a:gsLst>
              <a:gs pos="0">
                <a:srgbClr val="E9E9F7"/>
              </a:gs>
              <a:gs pos="64999">
                <a:srgbClr val="C5C5E9"/>
              </a:gs>
              <a:gs pos="100000">
                <a:srgbClr val="ACACE1"/>
              </a:gs>
            </a:gsLst>
            <a:lin ang="5400000" scaled="1"/>
          </a:gradFill>
          <a:ln>
            <a:solidFill>
              <a:srgbClr val="292989"/>
            </a:solidFill>
            <a:miter lim="800000"/>
            <a:headEnd/>
            <a:tailEnd/>
          </a:ln>
          <a:effectLst>
            <a:outerShdw blurRad="40000" dist="20000" dir="5400000" rotWithShape="0">
              <a:srgbClr val="808080">
                <a:alpha val="37999"/>
              </a:srgbClr>
            </a:outerShdw>
          </a:effectLst>
        </p:spPr>
        <p:txBody>
          <a:bodyPr vert="horz" wrap="square" lIns="91440" tIns="45720" rIns="91440" bIns="45720" numCol="1" anchor="t" anchorCtr="0" compatLnSpc="1">
            <a:prstTxWarp prst="textNoShape">
              <a:avLst/>
            </a:prstTxWarp>
          </a:bodyPr>
          <a:lstStyle/>
          <a:p>
            <a:r>
              <a:rPr lang="ru-RU" altLang="ru-TR" sz="2400">
                <a:solidFill>
                  <a:srgbClr val="000000"/>
                </a:solidFill>
                <a:ea typeface="ＭＳ Ｐゴシック" panose="020B0600070205080204" pitchFamily="34" charset="-128"/>
              </a:rPr>
              <a:t>Длину внутреннего пути можно определить по следующей рекурсивной формуле:</a:t>
            </a:r>
            <a:endParaRPr lang="uk-UA" altLang="ru-TR" sz="2400">
              <a:solidFill>
                <a:srgbClr val="000000"/>
              </a:solidFill>
              <a:ea typeface="ＭＳ Ｐゴシック" panose="020B0600070205080204" pitchFamily="34" charset="-128"/>
            </a:endParaRPr>
          </a:p>
          <a:p>
            <a:pPr>
              <a:buFontTx/>
              <a:buNone/>
            </a:pPr>
            <a:r>
              <a:rPr lang="uk-UA" altLang="ru-TR" sz="2400" i="1">
                <a:solidFill>
                  <a:srgbClr val="000000"/>
                </a:solidFill>
                <a:ea typeface="ＭＳ Ｐゴシック" panose="020B0600070205080204" pitchFamily="34" charset="-128"/>
              </a:rPr>
              <a:t>Длина внутреннего пути =</a:t>
            </a:r>
            <a:r>
              <a:rPr lang="de-DE" altLang="ru-TR" sz="2400" i="1">
                <a:solidFill>
                  <a:srgbClr val="000000"/>
                </a:solidFill>
                <a:ea typeface="ＭＳ Ｐゴシック" panose="020B0600070205080204" pitchFamily="34" charset="-128"/>
              </a:rPr>
              <a:t> Длина внутреннего пути в левом поддереве </a:t>
            </a:r>
            <a:r>
              <a:rPr lang="ru-RU" altLang="ru-TR" sz="2400" i="1">
                <a:solidFill>
                  <a:srgbClr val="000000"/>
                </a:solidFill>
                <a:ea typeface="ＭＳ Ｐゴシック" panose="020B0600070205080204" pitchFamily="34" charset="-128"/>
              </a:rPr>
              <a:t>+ </a:t>
            </a:r>
            <a:r>
              <a:rPr lang="de-DE" altLang="ru-TR" sz="2400" i="1">
                <a:solidFill>
                  <a:srgbClr val="000000"/>
                </a:solidFill>
                <a:ea typeface="ＭＳ Ｐゴシック" panose="020B0600070205080204" pitchFamily="34" charset="-128"/>
              </a:rPr>
              <a:t> Длина внутреннего пути в правом поддереве +</a:t>
            </a:r>
            <a:r>
              <a:rPr lang="ro-RO" altLang="ru-TR" sz="2400" i="1">
                <a:solidFill>
                  <a:srgbClr val="000000"/>
                </a:solidFill>
                <a:ea typeface="ＭＳ Ｐゴシック" panose="020B0600070205080204" pitchFamily="34" charset="-128"/>
              </a:rPr>
              <a:t> Количество узлов в дереве - 1</a:t>
            </a:r>
          </a:p>
          <a:p>
            <a:pPr>
              <a:buFontTx/>
              <a:buNone/>
            </a:pPr>
            <a:endParaRPr lang="ru-RU" altLang="ru-TR" sz="2400" i="1">
              <a:solidFill>
                <a:srgbClr val="000000"/>
              </a:solidFill>
              <a:ea typeface="ＭＳ Ｐゴシック" panose="020B0600070205080204" pitchFamily="34" charset="-128"/>
            </a:endParaRPr>
          </a:p>
        </p:txBody>
      </p:sp>
      <p:pic>
        <p:nvPicPr>
          <p:cNvPr id="63491" name="Picture 1" descr="Снимок экрана 2016-11-22 в 19.47.41.png">
            <a:extLst>
              <a:ext uri="{FF2B5EF4-FFF2-40B4-BE49-F238E27FC236}">
                <a16:creationId xmlns:a16="http://schemas.microsoft.com/office/drawing/2014/main" id="{7D10D65E-5AD0-F245-B033-19EA728B87D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0763" y="3624263"/>
            <a:ext cx="31877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Rectangle 3">
            <a:extLst>
              <a:ext uri="{FF2B5EF4-FFF2-40B4-BE49-F238E27FC236}">
                <a16:creationId xmlns:a16="http://schemas.microsoft.com/office/drawing/2014/main" id="{19CF6C5C-DAC4-8E4F-B400-9CD9E5CC7975}"/>
              </a:ext>
            </a:extLst>
          </p:cNvPr>
          <p:cNvSpPr>
            <a:spLocks noChangeArrowheads="1"/>
          </p:cNvSpPr>
          <p:nvPr/>
        </p:nvSpPr>
        <p:spPr bwMode="auto">
          <a:xfrm>
            <a:off x="4476750" y="2879725"/>
            <a:ext cx="4022725" cy="3306763"/>
          </a:xfrm>
          <a:prstGeom prst="rect">
            <a:avLst/>
          </a:prstGeom>
          <a:solidFill>
            <a:schemeClr val="accent1">
              <a:lumMod val="20000"/>
              <a:lumOff val="80000"/>
            </a:schemeClr>
          </a:solidFill>
          <a:ln w="9525">
            <a:solidFill>
              <a:schemeClr val="tx1"/>
            </a:solidFill>
            <a:round/>
            <a:headEnd/>
            <a:tailEnd/>
          </a:ln>
        </p:spPr>
        <p:txBody>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r>
              <a:rPr lang="ru-RU" altLang="ru-TR" sz="2000" dirty="0">
                <a:solidFill>
                  <a:schemeClr val="tx1"/>
                </a:solidFill>
              </a:rPr>
              <a:t>В дереве II:</a:t>
            </a:r>
          </a:p>
          <a:p>
            <a:pPr eaLnBrk="1" hangingPunct="1"/>
            <a:r>
              <a:rPr lang="ru-RU" altLang="ru-TR" sz="2000" dirty="0">
                <a:solidFill>
                  <a:schemeClr val="tx1"/>
                </a:solidFill>
              </a:rPr>
              <a:t>длина пути к вершине </a:t>
            </a:r>
            <a:r>
              <a:rPr lang="ru-RU" altLang="ru-TR" sz="2000" b="1" dirty="0" err="1">
                <a:solidFill>
                  <a:schemeClr val="tx1"/>
                </a:solidFill>
              </a:rPr>
              <a:t>L</a:t>
            </a:r>
            <a:r>
              <a:rPr lang="ru-RU" altLang="ru-TR" sz="2000" dirty="0">
                <a:solidFill>
                  <a:schemeClr val="tx1"/>
                </a:solidFill>
              </a:rPr>
              <a:t> равна 3, длина пути к вершине </a:t>
            </a:r>
            <a:r>
              <a:rPr lang="ru-RU" altLang="ru-TR" sz="2000" b="1" dirty="0">
                <a:solidFill>
                  <a:schemeClr val="tx1"/>
                </a:solidFill>
              </a:rPr>
              <a:t>К</a:t>
            </a:r>
            <a:r>
              <a:rPr lang="ru-RU" altLang="ru-TR" sz="2000" dirty="0">
                <a:solidFill>
                  <a:schemeClr val="tx1"/>
                </a:solidFill>
              </a:rPr>
              <a:t> равна 1, длина внутреннего пути равна 18, одно из ветвей дерева - </a:t>
            </a:r>
            <a:r>
              <a:rPr lang="ru-RU" altLang="ru-TR" sz="2000" b="1" dirty="0">
                <a:solidFill>
                  <a:schemeClr val="tx1"/>
                </a:solidFill>
              </a:rPr>
              <a:t>AKDL</a:t>
            </a:r>
            <a:r>
              <a:rPr lang="ru-RU" altLang="ru-TR" sz="2000" dirty="0">
                <a:solidFill>
                  <a:schemeClr val="tx1"/>
                </a:solidFill>
              </a:rPr>
              <a:t>.</a:t>
            </a:r>
          </a:p>
          <a:p>
            <a:pPr eaLnBrk="1" hangingPunct="1"/>
            <a:r>
              <a:rPr lang="ru-RU" altLang="ru-TR" sz="2000" dirty="0">
                <a:solidFill>
                  <a:schemeClr val="tx1"/>
                </a:solidFill>
              </a:rPr>
              <a:t>    Дерево </a:t>
            </a:r>
            <a:r>
              <a:rPr lang="ru-RU" altLang="ru-TR" sz="2000" b="1" dirty="0">
                <a:solidFill>
                  <a:schemeClr val="tx1"/>
                </a:solidFill>
              </a:rPr>
              <a:t>II</a:t>
            </a:r>
            <a:r>
              <a:rPr lang="ru-RU" altLang="ru-TR" sz="2000" dirty="0">
                <a:solidFill>
                  <a:schemeClr val="tx1"/>
                </a:solidFill>
              </a:rPr>
              <a:t> отличается от дерева </a:t>
            </a:r>
            <a:r>
              <a:rPr lang="ru-RU" altLang="ru-TR" sz="2000" b="1" dirty="0" err="1">
                <a:solidFill>
                  <a:schemeClr val="tx1"/>
                </a:solidFill>
              </a:rPr>
              <a:t>I</a:t>
            </a:r>
            <a:r>
              <a:rPr lang="ru-RU" altLang="ru-TR" sz="2000" dirty="0">
                <a:solidFill>
                  <a:schemeClr val="tx1"/>
                </a:solidFill>
              </a:rPr>
              <a:t>, так как в нем изменен порядок следования поддеревьев с корнями </a:t>
            </a:r>
            <a:r>
              <a:rPr lang="ru-RU" altLang="ru-TR" sz="2000" b="1" dirty="0" err="1">
                <a:solidFill>
                  <a:schemeClr val="tx1"/>
                </a:solidFill>
              </a:rPr>
              <a:t>K</a:t>
            </a:r>
            <a:r>
              <a:rPr lang="ru-RU" altLang="ru-TR" sz="2000" dirty="0">
                <a:solidFill>
                  <a:schemeClr val="tx1"/>
                </a:solidFill>
              </a:rPr>
              <a:t> и </a:t>
            </a:r>
            <a:r>
              <a:rPr lang="ru-RU" altLang="ru-TR" sz="2000" b="1" dirty="0" err="1">
                <a:solidFill>
                  <a:schemeClr val="tx1"/>
                </a:solidFill>
              </a:rPr>
              <a:t>B</a:t>
            </a:r>
            <a:endParaRPr lang="en-US" altLang="ru-TR" sz="2000" b="1" dirty="0">
              <a:solidFill>
                <a:schemeClr val="tx1"/>
              </a:solidFill>
              <a:latin typeface="Impact" panose="020B0806030902050204" pitchFamily="34" charset="0"/>
            </a:endParaRPr>
          </a:p>
        </p:txBody>
      </p:sp>
    </p:spTree>
    <p:extLst>
      <p:ext uri="{BB962C8B-B14F-4D97-AF65-F5344CB8AC3E}">
        <p14:creationId xmlns:p14="http://schemas.microsoft.com/office/powerpoint/2010/main" val="3786653381"/>
      </p:ext>
    </p:extLst>
  </p:cSld>
  <p:clrMapOvr>
    <a:masterClrMapping/>
  </p:clrMapOvr>
  <p:transition>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34507AB9-729A-0741-8A1F-36F505D25E76}"/>
              </a:ext>
            </a:extLst>
          </p:cNvPr>
          <p:cNvSpPr>
            <a:spLocks noGrp="1"/>
          </p:cNvSpPr>
          <p:nvPr>
            <p:ph type="title"/>
          </p:nvPr>
        </p:nvSpPr>
        <p:spPr bwMode="auto">
          <a:xfrm>
            <a:off x="457200" y="138113"/>
            <a:ext cx="8229600" cy="7667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TR" sz="3200" b="1">
                <a:ea typeface="ＭＳ Ｐゴシック" panose="020B0600070205080204" pitchFamily="34" charset="-128"/>
              </a:rPr>
              <a:t>Основные определения дерева. Лес</a:t>
            </a:r>
            <a:endParaRPr lang="en-US" altLang="ru-TR" sz="3200" b="1">
              <a:ea typeface="ＭＳ Ｐゴシック" panose="020B0600070205080204" pitchFamily="34" charset="-128"/>
            </a:endParaRPr>
          </a:p>
        </p:txBody>
      </p:sp>
      <p:sp>
        <p:nvSpPr>
          <p:cNvPr id="3" name="Content Placeholder 2">
            <a:extLst>
              <a:ext uri="{FF2B5EF4-FFF2-40B4-BE49-F238E27FC236}">
                <a16:creationId xmlns:a16="http://schemas.microsoft.com/office/drawing/2014/main" id="{D11C5D24-47CC-8545-91CC-5A0E9D5C7F1F}"/>
              </a:ext>
            </a:extLst>
          </p:cNvPr>
          <p:cNvSpPr>
            <a:spLocks noGrp="1"/>
          </p:cNvSpPr>
          <p:nvPr>
            <p:ph idx="1"/>
          </p:nvPr>
        </p:nvSpPr>
        <p:spPr bwMode="auto">
          <a:xfrm>
            <a:off x="365125" y="904875"/>
            <a:ext cx="8321675" cy="5457825"/>
          </a:xfrm>
          <a:gradFill rotWithShape="1">
            <a:gsLst>
              <a:gs pos="0">
                <a:srgbClr val="E9E9F7"/>
              </a:gs>
              <a:gs pos="64999">
                <a:srgbClr val="C5C5E9"/>
              </a:gs>
              <a:gs pos="100000">
                <a:srgbClr val="ACACE1"/>
              </a:gs>
            </a:gsLst>
            <a:lin ang="5400000" scaled="1"/>
          </a:gradFill>
          <a:ln>
            <a:solidFill>
              <a:srgbClr val="292989"/>
            </a:solidFill>
            <a:miter lim="800000"/>
            <a:headEnd/>
            <a:tailEnd/>
          </a:ln>
          <a:effectLst>
            <a:outerShdw blurRad="40000" dist="20000" dir="5400000" rotWithShape="0">
              <a:srgbClr val="808080">
                <a:alpha val="37999"/>
              </a:srgbClr>
            </a:outerShdw>
          </a:effectLst>
        </p:spPr>
        <p:txBody>
          <a:bodyPr vert="horz" wrap="square" lIns="91440" tIns="45720" rIns="91440" bIns="45720" numCol="1" anchor="t" anchorCtr="0" compatLnSpc="1">
            <a:prstTxWarp prst="textNoShape">
              <a:avLst/>
            </a:prstTxWarp>
          </a:bodyPr>
          <a:lstStyle/>
          <a:p>
            <a:r>
              <a:rPr lang="pt-BR" altLang="ru-TR" sz="2400" b="1" i="1">
                <a:solidFill>
                  <a:srgbClr val="000000"/>
                </a:solidFill>
                <a:ea typeface="ＭＳ Ｐゴシック" panose="020B0600070205080204" pitchFamily="34" charset="-128"/>
              </a:rPr>
              <a:t>Определение 4  (неформальное)</a:t>
            </a:r>
            <a:endParaRPr lang="pt-BR" altLang="ru-TR" sz="2400">
              <a:solidFill>
                <a:srgbClr val="000000"/>
              </a:solidFill>
              <a:ea typeface="ＭＳ Ｐゴシック" panose="020B0600070205080204" pitchFamily="34" charset="-128"/>
            </a:endParaRPr>
          </a:p>
          <a:p>
            <a:r>
              <a:rPr lang="ru-RU" altLang="ru-TR" sz="2400" b="1" i="1">
                <a:solidFill>
                  <a:srgbClr val="000000"/>
                </a:solidFill>
                <a:ea typeface="ＭＳ Ｐゴシック" panose="020B0600070205080204" pitchFamily="34" charset="-128"/>
              </a:rPr>
              <a:t>Лес</a:t>
            </a:r>
            <a:r>
              <a:rPr lang="ru-RU" altLang="ru-TR" sz="2400">
                <a:solidFill>
                  <a:srgbClr val="000000"/>
                </a:solidFill>
                <a:ea typeface="ＭＳ Ｐゴシック" panose="020B0600070205080204" pitchFamily="34" charset="-128"/>
              </a:rPr>
              <a:t> - это множество деревьев (обычно упорядоченное), состоящее из некоторого (быть может, равного нулю) числа непересекающихся деревьев. Часто для леса, состоящего из </a:t>
            </a:r>
            <a:r>
              <a:rPr lang="ru-RU" altLang="ru-TR" sz="2400" b="1">
                <a:solidFill>
                  <a:srgbClr val="000000"/>
                </a:solidFill>
                <a:ea typeface="ＭＳ Ｐゴシック" panose="020B0600070205080204" pitchFamily="34" charset="-128"/>
              </a:rPr>
              <a:t>n</a:t>
            </a:r>
            <a:r>
              <a:rPr lang="ru-RU" altLang="ru-TR" sz="2400">
                <a:solidFill>
                  <a:srgbClr val="000000"/>
                </a:solidFill>
                <a:ea typeface="ＭＳ Ｐゴシック" panose="020B0600070205080204" pitchFamily="34" charset="-128"/>
              </a:rPr>
              <a:t> деревьев пользуются термином </a:t>
            </a:r>
            <a:r>
              <a:rPr lang="ru-RU" altLang="ru-TR" sz="2400" b="1" i="1">
                <a:solidFill>
                  <a:srgbClr val="000000"/>
                </a:solidFill>
                <a:ea typeface="ＭＳ Ｐゴシック" panose="020B0600070205080204" pitchFamily="34" charset="-128"/>
              </a:rPr>
              <a:t>"дерево с n-кратным корнем"</a:t>
            </a:r>
            <a:r>
              <a:rPr lang="ru-RU" altLang="ru-TR" sz="2400">
                <a:solidFill>
                  <a:srgbClr val="000000"/>
                </a:solidFill>
                <a:ea typeface="ＭＳ Ｐゴシック" panose="020B0600070205080204" pitchFamily="34" charset="-128"/>
              </a:rPr>
              <a:t>.</a:t>
            </a:r>
          </a:p>
          <a:p>
            <a:r>
              <a:rPr lang="ru-RU" altLang="ru-TR" sz="2400">
                <a:solidFill>
                  <a:srgbClr val="000000"/>
                </a:solidFill>
                <a:ea typeface="ＭＳ Ｐゴシック" panose="020B0600070205080204" pitchFamily="34" charset="-128"/>
              </a:rPr>
              <a:t>Между лесами и деревьями есть лишь небольшое различие; если мы удалим у дерева корень, то получим лес, и наоборот, если к любому лесу добавить всего один узел, то получим дерево.</a:t>
            </a:r>
          </a:p>
          <a:p>
            <a:r>
              <a:rPr lang="ru-RU" altLang="ru-TR" sz="2400">
                <a:solidFill>
                  <a:srgbClr val="000000"/>
                </a:solidFill>
                <a:ea typeface="ＭＳ Ｐゴシック" panose="020B0600070205080204" pitchFamily="34" charset="-128"/>
              </a:rPr>
              <a:t>    Приведем пример леса:</a:t>
            </a:r>
            <a:endParaRPr lang="ro-RO" altLang="ru-TR" sz="2400" i="1">
              <a:solidFill>
                <a:srgbClr val="000000"/>
              </a:solidFill>
              <a:ea typeface="ＭＳ Ｐゴシック" panose="020B0600070205080204" pitchFamily="34" charset="-128"/>
            </a:endParaRPr>
          </a:p>
          <a:p>
            <a:pPr>
              <a:buFontTx/>
              <a:buNone/>
            </a:pPr>
            <a:endParaRPr lang="ru-RU" altLang="ru-TR" sz="2400" i="1">
              <a:solidFill>
                <a:srgbClr val="000000"/>
              </a:solidFill>
              <a:ea typeface="ＭＳ Ｐゴシック" panose="020B0600070205080204" pitchFamily="34" charset="-128"/>
            </a:endParaRPr>
          </a:p>
        </p:txBody>
      </p:sp>
    </p:spTree>
    <p:extLst>
      <p:ext uri="{BB962C8B-B14F-4D97-AF65-F5344CB8AC3E}">
        <p14:creationId xmlns:p14="http://schemas.microsoft.com/office/powerpoint/2010/main" val="892675303"/>
      </p:ext>
    </p:extLst>
  </p:cSld>
  <p:clrMapOvr>
    <a:masterClrMapping/>
  </p:clrMapOvr>
  <p:transition>
    <p:cu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a:extLst>
              <a:ext uri="{FF2B5EF4-FFF2-40B4-BE49-F238E27FC236}">
                <a16:creationId xmlns:a16="http://schemas.microsoft.com/office/drawing/2014/main" id="{CF4D69BE-1880-B241-AB4A-E8682A0A36AA}"/>
              </a:ext>
            </a:extLst>
          </p:cNvPr>
          <p:cNvSpPr>
            <a:spLocks noGrp="1"/>
          </p:cNvSpPr>
          <p:nvPr>
            <p:ph type="title"/>
          </p:nvPr>
        </p:nvSpPr>
        <p:spPr bwMode="auto">
          <a:xfrm>
            <a:off x="457200" y="138113"/>
            <a:ext cx="8229600" cy="7667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TR" sz="3200" b="1">
                <a:ea typeface="ＭＳ Ｐゴシック" panose="020B0600070205080204" pitchFamily="34" charset="-128"/>
              </a:rPr>
              <a:t>Основные определения дерева. Лес</a:t>
            </a:r>
            <a:endParaRPr lang="en-US" altLang="ru-TR" sz="3200" b="1">
              <a:ea typeface="ＭＳ Ｐゴシック" panose="020B0600070205080204" pitchFamily="34" charset="-128"/>
            </a:endParaRPr>
          </a:p>
        </p:txBody>
      </p:sp>
      <p:sp>
        <p:nvSpPr>
          <p:cNvPr id="3" name="Content Placeholder 2">
            <a:extLst>
              <a:ext uri="{FF2B5EF4-FFF2-40B4-BE49-F238E27FC236}">
                <a16:creationId xmlns:a16="http://schemas.microsoft.com/office/drawing/2014/main" id="{3C4FBCF5-4653-9246-8A97-7686C9A9B7A4}"/>
              </a:ext>
            </a:extLst>
          </p:cNvPr>
          <p:cNvSpPr>
            <a:spLocks noGrp="1"/>
          </p:cNvSpPr>
          <p:nvPr>
            <p:ph idx="1"/>
          </p:nvPr>
        </p:nvSpPr>
        <p:spPr bwMode="auto">
          <a:xfrm>
            <a:off x="365125" y="904875"/>
            <a:ext cx="8321675" cy="5457825"/>
          </a:xfrm>
          <a:gradFill rotWithShape="1">
            <a:gsLst>
              <a:gs pos="0">
                <a:srgbClr val="E9E9F7"/>
              </a:gs>
              <a:gs pos="64999">
                <a:srgbClr val="C5C5E9"/>
              </a:gs>
              <a:gs pos="100000">
                <a:srgbClr val="ACACE1"/>
              </a:gs>
            </a:gsLst>
            <a:lin ang="5400000" scaled="1"/>
          </a:gradFill>
          <a:ln>
            <a:solidFill>
              <a:srgbClr val="292989"/>
            </a:solidFill>
            <a:miter lim="800000"/>
            <a:headEnd/>
            <a:tailEnd/>
          </a:ln>
          <a:effectLst>
            <a:outerShdw blurRad="40000" dist="20000" dir="5400000" rotWithShape="0">
              <a:srgbClr val="808080">
                <a:alpha val="37999"/>
              </a:srgbClr>
            </a:outerShdw>
          </a:effectLst>
        </p:spPr>
        <p:txBody>
          <a:bodyPr vert="horz" wrap="square" lIns="91440" tIns="45720" rIns="91440" bIns="45720" numCol="1" anchor="t" anchorCtr="0" compatLnSpc="1">
            <a:prstTxWarp prst="textNoShape">
              <a:avLst/>
            </a:prstTxWarp>
          </a:bodyPr>
          <a:lstStyle/>
          <a:p>
            <a:r>
              <a:rPr lang="ru-RU" altLang="ru-TR" sz="2400">
                <a:solidFill>
                  <a:srgbClr val="000000"/>
                </a:solidFill>
                <a:ea typeface="ＭＳ Ｐゴシック" panose="020B0600070205080204" pitchFamily="34" charset="-128"/>
              </a:rPr>
              <a:t>Между лесами и деревьями есть лишь небольшое различие; если мы удалим у дерева корень, то получим лес, и наоборот, если к любому лесу добавить всего один узел, то получим дерево.</a:t>
            </a:r>
          </a:p>
          <a:p>
            <a:r>
              <a:rPr lang="ru-RU" altLang="ru-TR" sz="2400">
                <a:solidFill>
                  <a:srgbClr val="000000"/>
                </a:solidFill>
                <a:ea typeface="ＭＳ Ｐゴシック" panose="020B0600070205080204" pitchFamily="34" charset="-128"/>
              </a:rPr>
              <a:t>    Приведем пример леса:</a:t>
            </a:r>
            <a:endParaRPr lang="ru-RU" altLang="ru-TR" sz="2400" i="1">
              <a:solidFill>
                <a:srgbClr val="000000"/>
              </a:solidFill>
              <a:ea typeface="ＭＳ Ｐゴシック" panose="020B0600070205080204" pitchFamily="34" charset="-128"/>
            </a:endParaRPr>
          </a:p>
        </p:txBody>
      </p:sp>
      <p:pic>
        <p:nvPicPr>
          <p:cNvPr id="65539" name="Picture 3" descr="Снимок экрана 2016-11-22 в 20.00.39.png">
            <a:extLst>
              <a:ext uri="{FF2B5EF4-FFF2-40B4-BE49-F238E27FC236}">
                <a16:creationId xmlns:a16="http://schemas.microsoft.com/office/drawing/2014/main" id="{B7F0BAE8-5419-4242-94F8-912622438C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44600" y="3508375"/>
            <a:ext cx="5308600" cy="181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5527634"/>
      </p:ext>
    </p:extLst>
  </p:cSld>
  <p:clrMapOvr>
    <a:masterClrMapping/>
  </p:clrMapOvr>
  <p:transition>
    <p:cu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7" name="Title 1">
            <a:extLst>
              <a:ext uri="{FF2B5EF4-FFF2-40B4-BE49-F238E27FC236}">
                <a16:creationId xmlns:a16="http://schemas.microsoft.com/office/drawing/2014/main" id="{F9744E69-F1B6-D34E-97AC-F643EAF12590}"/>
              </a:ext>
            </a:extLst>
          </p:cNvPr>
          <p:cNvSpPr>
            <a:spLocks noGrp="1"/>
          </p:cNvSpPr>
          <p:nvPr>
            <p:ph type="title"/>
          </p:nvPr>
        </p:nvSpPr>
        <p:spPr bwMode="auto">
          <a:xfrm>
            <a:off x="276225" y="274638"/>
            <a:ext cx="8410575" cy="6302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TR" sz="3200" b="1">
                <a:ea typeface="ＭＳ Ｐゴシック" panose="020B0600070205080204" pitchFamily="34" charset="-128"/>
              </a:rPr>
              <a:t>Структура данных для дерева</a:t>
            </a:r>
            <a:endParaRPr lang="en-US" altLang="ru-TR" sz="3200" b="1">
              <a:ea typeface="ＭＳ Ｐゴシック" panose="020B0600070205080204" pitchFamily="34" charset="-128"/>
            </a:endParaRPr>
          </a:p>
        </p:txBody>
      </p:sp>
      <p:sp>
        <p:nvSpPr>
          <p:cNvPr id="3" name="Content Placeholder 2">
            <a:extLst>
              <a:ext uri="{FF2B5EF4-FFF2-40B4-BE49-F238E27FC236}">
                <a16:creationId xmlns:a16="http://schemas.microsoft.com/office/drawing/2014/main" id="{286E3399-6EC4-424E-A8D0-21E1A514347F}"/>
              </a:ext>
            </a:extLst>
          </p:cNvPr>
          <p:cNvSpPr>
            <a:spLocks noGrp="1"/>
          </p:cNvSpPr>
          <p:nvPr>
            <p:ph idx="1"/>
          </p:nvPr>
        </p:nvSpPr>
        <p:spPr bwMode="auto">
          <a:xfrm>
            <a:off x="276225" y="904875"/>
            <a:ext cx="8575675" cy="5953125"/>
          </a:xfrm>
          <a:gradFill rotWithShape="1">
            <a:gsLst>
              <a:gs pos="0">
                <a:srgbClr val="F6FFFF"/>
              </a:gs>
              <a:gs pos="64999">
                <a:srgbClr val="EBFEFF"/>
              </a:gs>
              <a:gs pos="100000">
                <a:srgbClr val="E4FEFF"/>
              </a:gs>
            </a:gsLst>
            <a:lin ang="5400000" scaled="1"/>
          </a:gradFill>
          <a:ln>
            <a:solidFill>
              <a:srgbClr val="D5E8EA"/>
            </a:solidFill>
            <a:miter lim="800000"/>
            <a:headEnd/>
            <a:tailEnd/>
          </a:ln>
          <a:effectLst>
            <a:outerShdw blurRad="40000" dist="20000" dir="5400000" rotWithShape="0">
              <a:srgbClr val="808080">
                <a:alpha val="37999"/>
              </a:srgbClr>
            </a:outerShdw>
          </a:effectLst>
        </p:spPr>
        <p:txBody>
          <a:bodyPr vert="horz" wrap="square" lIns="91440" tIns="45720" rIns="91440" bIns="45720" numCol="1" anchor="t" anchorCtr="0" compatLnSpc="1">
            <a:prstTxWarp prst="textNoShape">
              <a:avLst/>
            </a:prstTxWarp>
          </a:bodyPr>
          <a:lstStyle/>
          <a:p>
            <a:r>
              <a:rPr lang="ru-RU" altLang="ru-TR" sz="2400" dirty="0">
                <a:solidFill>
                  <a:srgbClr val="000000"/>
                </a:solidFill>
                <a:ea typeface="ＭＳ Ｐゴシック" panose="020B0600070205080204" pitchFamily="34" charset="-128"/>
              </a:rPr>
              <a:t>Каждый узел в дереве может содержать произвольное число потомков, так что нам нужно что-то, что будет содержать произвольное число узлов, например, </a:t>
            </a:r>
            <a:r>
              <a:rPr lang="en-US" altLang="ru-TR" sz="2400" dirty="0" err="1">
                <a:solidFill>
                  <a:schemeClr val="accent2"/>
                </a:solidFill>
                <a:latin typeface="Verdana" panose="020B0604030504040204" pitchFamily="34" charset="0"/>
                <a:ea typeface="ＭＳ Ｐゴシック" panose="020B0600070205080204" pitchFamily="34" charset="-128"/>
              </a:rPr>
              <a:t>ArrayList</a:t>
            </a:r>
            <a:endParaRPr lang="en-US" altLang="ru-TR" sz="2400" dirty="0">
              <a:solidFill>
                <a:srgbClr val="000000"/>
              </a:solidFill>
              <a:latin typeface="Times New Roman" panose="02020603050405020304" pitchFamily="18" charset="0"/>
              <a:ea typeface="ＭＳ Ｐゴシック" panose="020B0600070205080204" pitchFamily="34" charset="-128"/>
            </a:endParaRPr>
          </a:p>
          <a:p>
            <a:endParaRPr lang="en-US" altLang="ru-TR" sz="2400" dirty="0">
              <a:solidFill>
                <a:srgbClr val="000000"/>
              </a:solidFill>
              <a:ea typeface="ＭＳ Ｐゴシック" panose="020B0600070205080204" pitchFamily="34" charset="-128"/>
            </a:endParaRPr>
          </a:p>
          <a:p>
            <a:endParaRPr lang="en-US" altLang="ru-TR" sz="2400" dirty="0">
              <a:solidFill>
                <a:srgbClr val="000000"/>
              </a:solidFill>
              <a:ea typeface="ＭＳ Ｐゴシック" panose="020B0600070205080204" pitchFamily="34" charset="-128"/>
            </a:endParaRPr>
          </a:p>
          <a:p>
            <a:endParaRPr lang="en-US" altLang="ru-TR" sz="2400" dirty="0">
              <a:solidFill>
                <a:srgbClr val="000000"/>
              </a:solidFill>
              <a:ea typeface="ＭＳ Ｐゴシック" panose="020B0600070205080204" pitchFamily="34" charset="-128"/>
            </a:endParaRPr>
          </a:p>
          <a:p>
            <a:endParaRPr lang="en-US" altLang="ru-TR" sz="2400" dirty="0">
              <a:solidFill>
                <a:srgbClr val="000000"/>
              </a:solidFill>
              <a:ea typeface="ＭＳ Ｐゴシック" panose="020B0600070205080204" pitchFamily="34" charset="-128"/>
            </a:endParaRPr>
          </a:p>
          <a:p>
            <a:endParaRPr lang="en-US" altLang="ru-TR" sz="2400" dirty="0">
              <a:solidFill>
                <a:srgbClr val="000000"/>
              </a:solidFill>
              <a:ea typeface="ＭＳ Ｐゴシック" panose="020B0600070205080204" pitchFamily="34" charset="-128"/>
            </a:endParaRPr>
          </a:p>
          <a:p>
            <a:r>
              <a:rPr lang="ru-RU" altLang="ru-TR" sz="2400" dirty="0">
                <a:solidFill>
                  <a:srgbClr val="000000"/>
                </a:solidFill>
                <a:ea typeface="ＭＳ Ｐゴシック" panose="020B0600070205080204" pitchFamily="34" charset="-128"/>
              </a:rPr>
              <a:t>Если нам не  нужно заботиться о порядке потомков, то мы можем использовать </a:t>
            </a:r>
            <a:r>
              <a:rPr lang="en-US" altLang="ru-TR" sz="2400" dirty="0" err="1">
                <a:solidFill>
                  <a:schemeClr val="accent2"/>
                </a:solidFill>
                <a:latin typeface="Verdana" panose="020B0604030504040204" pitchFamily="34" charset="0"/>
                <a:ea typeface="ＭＳ Ｐゴシック" panose="020B0600070205080204" pitchFamily="34" charset="-128"/>
              </a:rPr>
              <a:t>ArrayList</a:t>
            </a:r>
            <a:endParaRPr lang="en-US" altLang="ru-TR" sz="2400" dirty="0">
              <a:solidFill>
                <a:srgbClr val="000000"/>
              </a:solidFill>
              <a:ea typeface="ＭＳ Ｐゴシック" panose="020B0600070205080204" pitchFamily="34" charset="-128"/>
            </a:endParaRPr>
          </a:p>
        </p:txBody>
      </p:sp>
      <p:sp>
        <p:nvSpPr>
          <p:cNvPr id="372739" name="Rectangle 3">
            <a:extLst>
              <a:ext uri="{FF2B5EF4-FFF2-40B4-BE49-F238E27FC236}">
                <a16:creationId xmlns:a16="http://schemas.microsoft.com/office/drawing/2014/main" id="{33B25A28-3C53-C647-87E3-E3FBA9CA1D92}"/>
              </a:ext>
            </a:extLst>
          </p:cNvPr>
          <p:cNvSpPr>
            <a:spLocks noChangeArrowheads="1"/>
          </p:cNvSpPr>
          <p:nvPr/>
        </p:nvSpPr>
        <p:spPr bwMode="auto">
          <a:xfrm>
            <a:off x="1175657" y="2202024"/>
            <a:ext cx="5561045" cy="1698172"/>
          </a:xfrm>
          <a:prstGeom prst="rect">
            <a:avLst/>
          </a:prstGeom>
          <a:solidFill>
            <a:schemeClr val="accent1">
              <a:lumMod val="20000"/>
              <a:lumOff val="80000"/>
            </a:schemeClr>
          </a:solidFill>
          <a:ln w="9525">
            <a:solidFill>
              <a:schemeClr val="tx1"/>
            </a:solidFill>
            <a:round/>
            <a:headEnd/>
            <a:tailEnd/>
          </a:ln>
        </p:spPr>
        <p:txBody>
          <a:bodyPr/>
          <a:lstStyle>
            <a:lvl1pPr marL="342900" indent="-342900" eaLnBrk="0" hangingPunct="0">
              <a:defRPr sz="2400">
                <a:solidFill>
                  <a:srgbClr val="4D4D4D"/>
                </a:solidFill>
                <a:latin typeface="Arial" panose="020B0604020202020204" pitchFamily="34" charset="0"/>
                <a:ea typeface="ＭＳ Ｐゴシック" panose="020B0600070205080204" pitchFamily="34" charset="-128"/>
              </a:defRPr>
            </a:lvl1pPr>
            <a:lvl2pPr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marL="0" lvl="1" eaLnBrk="1" hangingPunct="1"/>
            <a:r>
              <a:rPr lang="en-US" altLang="ru-TR" dirty="0">
                <a:solidFill>
                  <a:schemeClr val="accent2"/>
                </a:solidFill>
                <a:latin typeface="Verdana" panose="020B0604030504040204" pitchFamily="34" charset="0"/>
              </a:rPr>
              <a:t>class Tree&lt;V&gt; {</a:t>
            </a:r>
            <a:br>
              <a:rPr lang="en-US" altLang="ru-TR" dirty="0">
                <a:solidFill>
                  <a:schemeClr val="accent2"/>
                </a:solidFill>
                <a:latin typeface="Verdana" panose="020B0604030504040204" pitchFamily="34" charset="0"/>
              </a:rPr>
            </a:br>
            <a:r>
              <a:rPr lang="en-US" altLang="ru-TR" dirty="0">
                <a:solidFill>
                  <a:schemeClr val="accent2"/>
                </a:solidFill>
                <a:latin typeface="Verdana" panose="020B0604030504040204" pitchFamily="34" charset="0"/>
              </a:rPr>
              <a:t>    V value;</a:t>
            </a:r>
            <a:br>
              <a:rPr lang="en-US" altLang="ru-TR" dirty="0">
                <a:solidFill>
                  <a:schemeClr val="accent2"/>
                </a:solidFill>
                <a:latin typeface="Verdana" panose="020B0604030504040204" pitchFamily="34" charset="0"/>
              </a:rPr>
            </a:br>
            <a:r>
              <a:rPr lang="en-US" altLang="ru-TR" dirty="0">
                <a:solidFill>
                  <a:schemeClr val="accent2"/>
                </a:solidFill>
                <a:latin typeface="Verdana" panose="020B0604030504040204" pitchFamily="34" charset="0"/>
              </a:rPr>
              <a:t>    </a:t>
            </a:r>
            <a:r>
              <a:rPr lang="en-US" altLang="ru-TR" dirty="0" err="1">
                <a:solidFill>
                  <a:schemeClr val="accent2"/>
                </a:solidFill>
                <a:latin typeface="Verdana" panose="020B0604030504040204" pitchFamily="34" charset="0"/>
              </a:rPr>
              <a:t>ArrayList</a:t>
            </a:r>
            <a:r>
              <a:rPr lang="en-US" altLang="ru-TR" dirty="0">
                <a:solidFill>
                  <a:schemeClr val="accent2"/>
                </a:solidFill>
                <a:latin typeface="Verdana" panose="020B0604030504040204" pitchFamily="34" charset="0"/>
              </a:rPr>
              <a:t> children;</a:t>
            </a:r>
            <a:br>
              <a:rPr lang="en-US" altLang="ru-TR" dirty="0">
                <a:solidFill>
                  <a:schemeClr val="accent2"/>
                </a:solidFill>
                <a:latin typeface="Verdana" panose="020B0604030504040204" pitchFamily="34" charset="0"/>
              </a:rPr>
            </a:br>
            <a:r>
              <a:rPr lang="en-US" altLang="ru-TR" dirty="0">
                <a:solidFill>
                  <a:schemeClr val="accent2"/>
                </a:solidFill>
                <a:latin typeface="Verdana" panose="020B0604030504040204" pitchFamily="34" charset="0"/>
              </a:rPr>
              <a:t>}</a:t>
            </a:r>
            <a:br>
              <a:rPr lang="en-US" altLang="ru-TR" dirty="0">
                <a:solidFill>
                  <a:schemeClr val="accent2"/>
                </a:solidFill>
                <a:latin typeface="Verdana" panose="020B0604030504040204" pitchFamily="34" charset="0"/>
              </a:rPr>
            </a:br>
            <a:endParaRPr lang="en-US" altLang="ru-TR" dirty="0">
              <a:solidFill>
                <a:schemeClr val="accent2"/>
              </a:solidFill>
              <a:latin typeface="Verdana" panose="020B0604030504040204" pitchFamily="34" charset="0"/>
            </a:endParaRPr>
          </a:p>
        </p:txBody>
      </p:sp>
    </p:spTree>
    <p:extLst>
      <p:ext uri="{BB962C8B-B14F-4D97-AF65-F5344CB8AC3E}">
        <p14:creationId xmlns:p14="http://schemas.microsoft.com/office/powerpoint/2010/main" val="1550249301"/>
      </p:ext>
    </p:extLst>
  </p:cSld>
  <p:clrMapOvr>
    <a:masterClrMapping/>
  </p:clrMapOvr>
  <p:transition>
    <p:cu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1" name="Title 1">
            <a:extLst>
              <a:ext uri="{FF2B5EF4-FFF2-40B4-BE49-F238E27FC236}">
                <a16:creationId xmlns:a16="http://schemas.microsoft.com/office/drawing/2014/main" id="{F40ADAAD-E39B-4248-87D0-7D00AF387283}"/>
              </a:ext>
            </a:extLst>
          </p:cNvPr>
          <p:cNvSpPr>
            <a:spLocks noGrp="1"/>
          </p:cNvSpPr>
          <p:nvPr>
            <p:ph type="title"/>
          </p:nvPr>
        </p:nvSpPr>
        <p:spPr bwMode="auto">
          <a:xfrm>
            <a:off x="276225" y="274638"/>
            <a:ext cx="8410575" cy="6302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TR" sz="3200" b="1">
                <a:ea typeface="ＭＳ Ｐゴシック" panose="020B0600070205080204" pitchFamily="34" charset="-128"/>
              </a:rPr>
              <a:t>Структура данных для дерева</a:t>
            </a:r>
            <a:endParaRPr lang="en-US" altLang="ru-TR" sz="3200" b="1">
              <a:ea typeface="ＭＳ Ｐゴシック" panose="020B0600070205080204" pitchFamily="34" charset="-128"/>
            </a:endParaRPr>
          </a:p>
        </p:txBody>
      </p:sp>
      <p:sp>
        <p:nvSpPr>
          <p:cNvPr id="3" name="Content Placeholder 2">
            <a:extLst>
              <a:ext uri="{FF2B5EF4-FFF2-40B4-BE49-F238E27FC236}">
                <a16:creationId xmlns:a16="http://schemas.microsoft.com/office/drawing/2014/main" id="{FFBF7616-160B-F249-A28C-663B8D7946C3}"/>
              </a:ext>
            </a:extLst>
          </p:cNvPr>
          <p:cNvSpPr>
            <a:spLocks noGrp="1"/>
          </p:cNvSpPr>
          <p:nvPr>
            <p:ph idx="1"/>
          </p:nvPr>
        </p:nvSpPr>
        <p:spPr bwMode="auto">
          <a:xfrm>
            <a:off x="276225" y="904875"/>
            <a:ext cx="8575675" cy="5953125"/>
          </a:xfrm>
          <a:gradFill rotWithShape="1">
            <a:gsLst>
              <a:gs pos="0">
                <a:srgbClr val="F6FFFF"/>
              </a:gs>
              <a:gs pos="64999">
                <a:srgbClr val="EBFEFF"/>
              </a:gs>
              <a:gs pos="100000">
                <a:srgbClr val="E4FEFF"/>
              </a:gs>
            </a:gsLst>
            <a:lin ang="5400000" scaled="1"/>
          </a:gradFill>
          <a:ln>
            <a:solidFill>
              <a:srgbClr val="D5E8EA"/>
            </a:solidFill>
            <a:miter lim="800000"/>
            <a:headEnd/>
            <a:tailEnd/>
          </a:ln>
          <a:effectLst>
            <a:outerShdw blurRad="40000" dist="20000" dir="5400000" rotWithShape="0">
              <a:srgbClr val="808080">
                <a:alpha val="37999"/>
              </a:srgbClr>
            </a:outerShdw>
          </a:effectLst>
        </p:spPr>
        <p:txBody>
          <a:bodyPr vert="horz" wrap="square" lIns="91440" tIns="45720" rIns="91440" bIns="45720" numCol="1" anchor="t" anchorCtr="0" compatLnSpc="1">
            <a:prstTxWarp prst="textNoShape">
              <a:avLst/>
            </a:prstTxWarp>
          </a:bodyPr>
          <a:lstStyle/>
          <a:p>
            <a:r>
              <a:rPr lang="ru-RU" altLang="ru-TR" sz="2400">
                <a:solidFill>
                  <a:srgbClr val="000000"/>
                </a:solidFill>
                <a:ea typeface="ＭＳ Ｐゴシック" panose="020B0600070205080204" pitchFamily="34" charset="-128"/>
              </a:rPr>
              <a:t>Каждый узел в дереве может содержать произвольное число потомков, так что нам нужно что-то, что будет содержать произвольное число узлов, например, </a:t>
            </a:r>
            <a:r>
              <a:rPr lang="en-US" altLang="ru-TR" sz="2400">
                <a:solidFill>
                  <a:schemeClr val="accent2"/>
                </a:solidFill>
                <a:latin typeface="Verdana" panose="020B0604030504040204" pitchFamily="34" charset="0"/>
                <a:ea typeface="ＭＳ Ｐゴシック" panose="020B0600070205080204" pitchFamily="34" charset="-128"/>
              </a:rPr>
              <a:t>ArrayList</a:t>
            </a:r>
            <a:endParaRPr lang="en-US" altLang="ru-TR" sz="2400">
              <a:solidFill>
                <a:srgbClr val="000000"/>
              </a:solidFill>
              <a:latin typeface="Times New Roman" panose="02020603050405020304" pitchFamily="18" charset="0"/>
              <a:ea typeface="ＭＳ Ｐゴシック" panose="020B0600070205080204" pitchFamily="34" charset="-128"/>
            </a:endParaRPr>
          </a:p>
          <a:p>
            <a:endParaRPr lang="en-US" altLang="ru-TR" sz="2400">
              <a:solidFill>
                <a:srgbClr val="000000"/>
              </a:solidFill>
              <a:ea typeface="ＭＳ Ｐゴシック" panose="020B0600070205080204" pitchFamily="34" charset="-128"/>
            </a:endParaRPr>
          </a:p>
          <a:p>
            <a:endParaRPr lang="en-US" altLang="ru-TR" sz="2400">
              <a:solidFill>
                <a:srgbClr val="000000"/>
              </a:solidFill>
              <a:ea typeface="ＭＳ Ｐゴシック" panose="020B0600070205080204" pitchFamily="34" charset="-128"/>
            </a:endParaRPr>
          </a:p>
          <a:p>
            <a:endParaRPr lang="en-US" altLang="ru-TR" sz="2400">
              <a:solidFill>
                <a:srgbClr val="000000"/>
              </a:solidFill>
              <a:ea typeface="ＭＳ Ｐゴシック" panose="020B0600070205080204" pitchFamily="34" charset="-128"/>
            </a:endParaRPr>
          </a:p>
          <a:p>
            <a:endParaRPr lang="en-US" altLang="ru-TR" sz="2400">
              <a:solidFill>
                <a:srgbClr val="000000"/>
              </a:solidFill>
              <a:ea typeface="ＭＳ Ｐゴシック" panose="020B0600070205080204" pitchFamily="34" charset="-128"/>
            </a:endParaRPr>
          </a:p>
          <a:p>
            <a:endParaRPr lang="en-US" altLang="ru-TR" sz="2400">
              <a:solidFill>
                <a:srgbClr val="000000"/>
              </a:solidFill>
              <a:ea typeface="ＭＳ Ｐゴシック" panose="020B0600070205080204" pitchFamily="34" charset="-128"/>
            </a:endParaRPr>
          </a:p>
          <a:p>
            <a:r>
              <a:rPr lang="ru-RU" altLang="ru-TR" sz="2400">
                <a:solidFill>
                  <a:srgbClr val="000000"/>
                </a:solidFill>
                <a:ea typeface="ＭＳ Ｐゴシック" panose="020B0600070205080204" pitchFamily="34" charset="-128"/>
              </a:rPr>
              <a:t>Если нам не  нужно заботиться о порядке потомков, то мы можем использовать </a:t>
            </a:r>
            <a:r>
              <a:rPr lang="en-US" altLang="ru-TR" sz="2400">
                <a:solidFill>
                  <a:schemeClr val="accent2"/>
                </a:solidFill>
                <a:latin typeface="Verdana" panose="020B0604030504040204" pitchFamily="34" charset="0"/>
                <a:ea typeface="ＭＳ Ｐゴシック" panose="020B0600070205080204" pitchFamily="34" charset="-128"/>
              </a:rPr>
              <a:t>ArrayList</a:t>
            </a:r>
            <a:endParaRPr lang="en-US" altLang="ru-TR" sz="2400">
              <a:solidFill>
                <a:srgbClr val="000000"/>
              </a:solidFill>
              <a:ea typeface="ＭＳ Ｐゴシック" panose="020B0600070205080204" pitchFamily="34" charset="-128"/>
            </a:endParaRPr>
          </a:p>
        </p:txBody>
      </p:sp>
      <p:sp>
        <p:nvSpPr>
          <p:cNvPr id="373763" name="Rectangle 3">
            <a:extLst>
              <a:ext uri="{FF2B5EF4-FFF2-40B4-BE49-F238E27FC236}">
                <a16:creationId xmlns:a16="http://schemas.microsoft.com/office/drawing/2014/main" id="{FE05E2E7-81F9-5346-930A-BC83A5F0A65E}"/>
              </a:ext>
            </a:extLst>
          </p:cNvPr>
          <p:cNvSpPr>
            <a:spLocks noChangeArrowheads="1"/>
          </p:cNvSpPr>
          <p:nvPr/>
        </p:nvSpPr>
        <p:spPr bwMode="auto">
          <a:xfrm>
            <a:off x="2284412" y="2135414"/>
            <a:ext cx="4575175" cy="1898650"/>
          </a:xfrm>
          <a:prstGeom prst="rect">
            <a:avLst/>
          </a:prstGeom>
          <a:solidFill>
            <a:schemeClr val="accent1">
              <a:lumMod val="20000"/>
              <a:lumOff val="80000"/>
            </a:schemeClr>
          </a:solidFill>
          <a:ln w="9525">
            <a:solidFill>
              <a:schemeClr val="tx1"/>
            </a:solidFill>
            <a:round/>
            <a:headEnd/>
            <a:tailEnd/>
          </a:ln>
        </p:spPr>
        <p:txBody>
          <a:bodyPr/>
          <a:lstStyle>
            <a:lvl1pPr marL="342900" indent="-342900" eaLnBrk="0" hangingPunct="0">
              <a:defRPr sz="2400">
                <a:solidFill>
                  <a:srgbClr val="4D4D4D"/>
                </a:solidFill>
                <a:latin typeface="Arial" panose="020B0604020202020204" pitchFamily="34" charset="0"/>
                <a:ea typeface="ＭＳ Ｐゴシック" panose="020B0600070205080204" pitchFamily="34" charset="-128"/>
              </a:defRPr>
            </a:lvl1pPr>
            <a:lvl2pPr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marL="0" lvl="1" eaLnBrk="1" hangingPunct="1"/>
            <a:r>
              <a:rPr lang="en-US" altLang="ru-TR" dirty="0">
                <a:solidFill>
                  <a:schemeClr val="accent2"/>
                </a:solidFill>
                <a:latin typeface="Verdana" panose="020B0604030504040204" pitchFamily="34" charset="0"/>
              </a:rPr>
              <a:t>class Tree&lt;V&gt; {</a:t>
            </a:r>
            <a:br>
              <a:rPr lang="en-US" altLang="ru-TR" dirty="0">
                <a:solidFill>
                  <a:schemeClr val="accent2"/>
                </a:solidFill>
                <a:latin typeface="Verdana" panose="020B0604030504040204" pitchFamily="34" charset="0"/>
              </a:rPr>
            </a:br>
            <a:r>
              <a:rPr lang="en-US" altLang="ru-TR" dirty="0">
                <a:solidFill>
                  <a:schemeClr val="accent2"/>
                </a:solidFill>
                <a:latin typeface="Verdana" panose="020B0604030504040204" pitchFamily="34" charset="0"/>
              </a:rPr>
              <a:t>    V value;</a:t>
            </a:r>
            <a:br>
              <a:rPr lang="en-US" altLang="ru-TR" dirty="0">
                <a:solidFill>
                  <a:schemeClr val="accent2"/>
                </a:solidFill>
                <a:latin typeface="Verdana" panose="020B0604030504040204" pitchFamily="34" charset="0"/>
              </a:rPr>
            </a:br>
            <a:r>
              <a:rPr lang="en-US" altLang="ru-TR" dirty="0">
                <a:solidFill>
                  <a:schemeClr val="accent2"/>
                </a:solidFill>
                <a:latin typeface="Verdana" panose="020B0604030504040204" pitchFamily="34" charset="0"/>
              </a:rPr>
              <a:t>    </a:t>
            </a:r>
            <a:r>
              <a:rPr lang="en-US" altLang="ru-TR" dirty="0" err="1">
                <a:solidFill>
                  <a:schemeClr val="accent2"/>
                </a:solidFill>
                <a:latin typeface="Verdana" panose="020B0604030504040204" pitchFamily="34" charset="0"/>
              </a:rPr>
              <a:t>ArrayList</a:t>
            </a:r>
            <a:r>
              <a:rPr lang="en-US" altLang="ru-TR" dirty="0">
                <a:solidFill>
                  <a:schemeClr val="accent2"/>
                </a:solidFill>
                <a:latin typeface="Verdana" panose="020B0604030504040204" pitchFamily="34" charset="0"/>
              </a:rPr>
              <a:t> children;</a:t>
            </a:r>
            <a:br>
              <a:rPr lang="en-US" altLang="ru-TR" dirty="0">
                <a:solidFill>
                  <a:schemeClr val="accent2"/>
                </a:solidFill>
                <a:latin typeface="Verdana" panose="020B0604030504040204" pitchFamily="34" charset="0"/>
              </a:rPr>
            </a:br>
            <a:r>
              <a:rPr lang="en-US" altLang="ru-TR" dirty="0">
                <a:solidFill>
                  <a:schemeClr val="accent2"/>
                </a:solidFill>
                <a:latin typeface="Verdana" panose="020B0604030504040204" pitchFamily="34" charset="0"/>
              </a:rPr>
              <a:t>}</a:t>
            </a:r>
            <a:br>
              <a:rPr lang="en-US" altLang="ru-TR" dirty="0">
                <a:solidFill>
                  <a:schemeClr val="accent2"/>
                </a:solidFill>
                <a:latin typeface="Verdana" panose="020B0604030504040204" pitchFamily="34" charset="0"/>
              </a:rPr>
            </a:br>
            <a:endParaRPr lang="en-US" altLang="ru-TR" dirty="0">
              <a:solidFill>
                <a:schemeClr val="accent2"/>
              </a:solidFill>
              <a:latin typeface="Verdana" panose="020B0604030504040204" pitchFamily="34" charset="0"/>
            </a:endParaRPr>
          </a:p>
        </p:txBody>
      </p:sp>
    </p:spTree>
    <p:extLst>
      <p:ext uri="{BB962C8B-B14F-4D97-AF65-F5344CB8AC3E}">
        <p14:creationId xmlns:p14="http://schemas.microsoft.com/office/powerpoint/2010/main" val="3269408385"/>
      </p:ext>
    </p:extLst>
  </p:cSld>
  <p:clrMapOvr>
    <a:masterClrMapping/>
  </p:clrMapOvr>
  <p:transition>
    <p:cu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5" name="Title 1">
            <a:extLst>
              <a:ext uri="{FF2B5EF4-FFF2-40B4-BE49-F238E27FC236}">
                <a16:creationId xmlns:a16="http://schemas.microsoft.com/office/drawing/2014/main" id="{3828588F-68CB-C448-8F55-34AF5ACAF192}"/>
              </a:ext>
            </a:extLst>
          </p:cNvPr>
          <p:cNvSpPr>
            <a:spLocks noGrp="1"/>
          </p:cNvSpPr>
          <p:nvPr>
            <p:ph type="title"/>
          </p:nvPr>
        </p:nvSpPr>
        <p:spPr bwMode="auto">
          <a:xfrm>
            <a:off x="276225" y="274638"/>
            <a:ext cx="8410575" cy="6302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TR" sz="3200" b="1">
                <a:ea typeface="ＭＳ Ｐゴシック" panose="020B0600070205080204" pitchFamily="34" charset="-128"/>
              </a:rPr>
              <a:t>АТД  дерево</a:t>
            </a:r>
            <a:endParaRPr lang="en-US" altLang="ru-TR" sz="3200" b="1">
              <a:ea typeface="ＭＳ Ｐゴシック" panose="020B0600070205080204" pitchFamily="34" charset="-128"/>
            </a:endParaRPr>
          </a:p>
        </p:txBody>
      </p:sp>
      <p:sp>
        <p:nvSpPr>
          <p:cNvPr id="3" name="Content Placeholder 2">
            <a:extLst>
              <a:ext uri="{FF2B5EF4-FFF2-40B4-BE49-F238E27FC236}">
                <a16:creationId xmlns:a16="http://schemas.microsoft.com/office/drawing/2014/main" id="{BA7DBFA8-F026-9D4E-9170-538DEA851F3D}"/>
              </a:ext>
            </a:extLst>
          </p:cNvPr>
          <p:cNvSpPr>
            <a:spLocks noGrp="1"/>
          </p:cNvSpPr>
          <p:nvPr>
            <p:ph idx="1"/>
          </p:nvPr>
        </p:nvSpPr>
        <p:spPr bwMode="auto">
          <a:xfrm>
            <a:off x="276225" y="904875"/>
            <a:ext cx="8575675" cy="5953125"/>
          </a:xfrm>
          <a:gradFill rotWithShape="1">
            <a:gsLst>
              <a:gs pos="0">
                <a:srgbClr val="F6FFFF"/>
              </a:gs>
              <a:gs pos="64999">
                <a:srgbClr val="EBFEFF"/>
              </a:gs>
              <a:gs pos="100000">
                <a:srgbClr val="E4FEFF"/>
              </a:gs>
            </a:gsLst>
            <a:lin ang="5400000" scaled="1"/>
          </a:gradFill>
          <a:ln>
            <a:solidFill>
              <a:srgbClr val="D5E8EA"/>
            </a:solidFill>
            <a:miter lim="800000"/>
            <a:headEnd/>
            <a:tailEnd/>
          </a:ln>
          <a:effectLst>
            <a:outerShdw blurRad="40000" dist="20000" dir="5400000" rotWithShape="0">
              <a:srgbClr val="808080">
                <a:alpha val="37999"/>
              </a:srgbClr>
            </a:outerShdw>
          </a:effectLst>
        </p:spPr>
        <p:txBody>
          <a:bodyPr vert="horz" wrap="square" lIns="91440" tIns="45720" rIns="91440" bIns="45720" numCol="1" anchor="t" anchorCtr="0" compatLnSpc="1">
            <a:prstTxWarp prst="textNoShape">
              <a:avLst/>
            </a:prstTxWarp>
          </a:bodyPr>
          <a:lstStyle/>
          <a:p>
            <a:pPr marL="0" indent="0">
              <a:buFontTx/>
              <a:buNone/>
            </a:pPr>
            <a:r>
              <a:rPr lang="ru-RU" altLang="ru-TR" sz="2400">
                <a:solidFill>
                  <a:srgbClr val="000000"/>
                </a:solidFill>
                <a:ea typeface="ＭＳ Ｐゴシック" panose="020B0600070205080204" pitchFamily="34" charset="-128"/>
              </a:rPr>
              <a:t>Необходимо обеспечить возможность:</a:t>
            </a:r>
          </a:p>
          <a:p>
            <a:pPr marL="0" indent="0"/>
            <a:r>
              <a:rPr lang="ru-RU" altLang="ru-TR" sz="2400">
                <a:solidFill>
                  <a:srgbClr val="000000"/>
                </a:solidFill>
                <a:ea typeface="ＭＳ Ｐゴシック" panose="020B0600070205080204" pitchFamily="34" charset="-128"/>
              </a:rPr>
              <a:t>Построить новое дерево</a:t>
            </a:r>
          </a:p>
          <a:p>
            <a:pPr lvl="1"/>
            <a:r>
              <a:rPr lang="ru-RU" altLang="ru-TR" sz="2000">
                <a:solidFill>
                  <a:srgbClr val="000000"/>
                </a:solidFill>
                <a:ea typeface="ＭＳ Ｐゴシック" panose="020B0600070205080204" pitchFamily="34" charset="-128"/>
              </a:rPr>
              <a:t>Если дерево может быть пустым, то  может потребовать заглавный узел</a:t>
            </a:r>
          </a:p>
          <a:p>
            <a:pPr marL="0" indent="0"/>
            <a:r>
              <a:rPr lang="ru-RU" altLang="ru-TR" sz="2400">
                <a:solidFill>
                  <a:srgbClr val="000000"/>
                </a:solidFill>
                <a:ea typeface="ＭＳ Ｐゴシック" panose="020B0600070205080204" pitchFamily="34" charset="-128"/>
              </a:rPr>
              <a:t>Добавление потомка к узлу</a:t>
            </a:r>
          </a:p>
          <a:p>
            <a:pPr marL="0" indent="0"/>
            <a:r>
              <a:rPr lang="ru-RU" altLang="ru-TR" sz="2400">
                <a:solidFill>
                  <a:srgbClr val="000000"/>
                </a:solidFill>
                <a:ea typeface="ＭＳ Ｐゴシック" panose="020B0600070205080204" pitchFamily="34" charset="-128"/>
              </a:rPr>
              <a:t>Получить (перебрать с помощью итератора) потомков узла</a:t>
            </a:r>
          </a:p>
          <a:p>
            <a:pPr marL="0" indent="0"/>
            <a:r>
              <a:rPr lang="ru-RU" altLang="ru-TR" sz="2400">
                <a:solidFill>
                  <a:srgbClr val="000000"/>
                </a:solidFill>
                <a:ea typeface="ＭＳ Ｐゴシック" panose="020B0600070205080204" pitchFamily="34" charset="-128"/>
              </a:rPr>
              <a:t>Доступ (получить и установить) значение в узле</a:t>
            </a:r>
          </a:p>
          <a:p>
            <a:pPr marL="0" indent="0">
              <a:buFontTx/>
              <a:buNone/>
            </a:pPr>
            <a:r>
              <a:rPr lang="ru-RU" altLang="ru-TR" sz="2400">
                <a:solidFill>
                  <a:srgbClr val="000000"/>
                </a:solidFill>
                <a:ea typeface="ＭＳ Ｐゴシック" panose="020B0600070205080204" pitchFamily="34" charset="-128"/>
              </a:rPr>
              <a:t>Вероятно, нужно будет:</a:t>
            </a:r>
          </a:p>
          <a:p>
            <a:pPr marL="0" indent="0"/>
            <a:r>
              <a:rPr lang="ru-RU" altLang="ru-TR" sz="2400">
                <a:solidFill>
                  <a:srgbClr val="000000"/>
                </a:solidFill>
                <a:ea typeface="ＭＳ Ｐゴシック" panose="020B0600070205080204" pitchFamily="34" charset="-128"/>
              </a:rPr>
              <a:t>Удалить потомка (и поддерево с корнем в этом узле потомке)</a:t>
            </a:r>
          </a:p>
          <a:p>
            <a:pPr marL="0" indent="0"/>
            <a:r>
              <a:rPr lang="ru-RU" altLang="ru-TR" sz="2400">
                <a:solidFill>
                  <a:srgbClr val="000000"/>
                </a:solidFill>
                <a:ea typeface="ＭＳ Ｐゴシック" panose="020B0600070205080204" pitchFamily="34" charset="-128"/>
              </a:rPr>
              <a:t>Получить родительский узел</a:t>
            </a:r>
          </a:p>
        </p:txBody>
      </p:sp>
    </p:spTree>
    <p:extLst>
      <p:ext uri="{BB962C8B-B14F-4D97-AF65-F5344CB8AC3E}">
        <p14:creationId xmlns:p14="http://schemas.microsoft.com/office/powerpoint/2010/main" val="3569436345"/>
      </p:ext>
    </p:extLst>
  </p:cSld>
  <p:clrMapOvr>
    <a:masterClrMapping/>
  </p:clrMapOvr>
  <p:transition>
    <p:cu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A21C6B69-0EAE-E742-9C4F-3F4BFFF0D0B6}"/>
              </a:ext>
            </a:extLst>
          </p:cNvPr>
          <p:cNvSpPr>
            <a:spLocks noGrp="1"/>
          </p:cNvSpPr>
          <p:nvPr>
            <p:ph type="title"/>
          </p:nvPr>
        </p:nvSpPr>
        <p:spPr bwMode="auto">
          <a:xfrm>
            <a:off x="276225" y="274638"/>
            <a:ext cx="8410575" cy="5683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TR" sz="3200" b="1">
                <a:ea typeface="ＭＳ Ｐゴシック" panose="020B0600070205080204" pitchFamily="34" charset="-128"/>
              </a:rPr>
              <a:t>Абстрактный тип данных Дерево</a:t>
            </a:r>
            <a:endParaRPr lang="en-US" altLang="ru-TR" sz="3200" b="1">
              <a:ea typeface="ＭＳ Ｐゴシック" panose="020B0600070205080204" pitchFamily="34" charset="-128"/>
            </a:endParaRPr>
          </a:p>
        </p:txBody>
      </p:sp>
      <p:sp>
        <p:nvSpPr>
          <p:cNvPr id="4" name="Rectangle 3">
            <a:extLst>
              <a:ext uri="{FF2B5EF4-FFF2-40B4-BE49-F238E27FC236}">
                <a16:creationId xmlns:a16="http://schemas.microsoft.com/office/drawing/2014/main" id="{CFE30FCE-2E1E-0E49-82D5-DFBA801EB743}"/>
              </a:ext>
            </a:extLst>
          </p:cNvPr>
          <p:cNvSpPr/>
          <p:nvPr/>
        </p:nvSpPr>
        <p:spPr bwMode="auto">
          <a:xfrm>
            <a:off x="276225" y="842963"/>
            <a:ext cx="4816475" cy="50673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r>
              <a:rPr lang="ru-RU" altLang="ru-TR" dirty="0">
                <a:solidFill>
                  <a:srgbClr val="000000"/>
                </a:solidFill>
              </a:rPr>
              <a:t>Методы </a:t>
            </a:r>
            <a:r>
              <a:rPr lang="en-US" altLang="ru-TR" dirty="0">
                <a:solidFill>
                  <a:srgbClr val="000000"/>
                </a:solidFill>
              </a:rPr>
              <a:t>Generic :</a:t>
            </a:r>
          </a:p>
          <a:p>
            <a:pPr eaLnBrk="1" hangingPunct="1">
              <a:buClrTx/>
              <a:buFont typeface="Arial" panose="020B0604020202020204" pitchFamily="34" charset="0"/>
              <a:buChar char="•"/>
            </a:pPr>
            <a:r>
              <a:rPr lang="en-US" altLang="ru-TR" dirty="0">
                <a:solidFill>
                  <a:srgbClr val="000000"/>
                </a:solidFill>
              </a:rPr>
              <a:t>integer </a:t>
            </a:r>
            <a:r>
              <a:rPr lang="en-US" altLang="ru-TR" b="1" dirty="0">
                <a:solidFill>
                  <a:srgbClr val="000000"/>
                </a:solidFill>
              </a:rPr>
              <a:t>size</a:t>
            </a:r>
            <a:r>
              <a:rPr lang="en-US" altLang="ru-TR" dirty="0">
                <a:solidFill>
                  <a:srgbClr val="000000"/>
                </a:solidFill>
              </a:rPr>
              <a:t>()</a:t>
            </a:r>
          </a:p>
          <a:p>
            <a:pPr eaLnBrk="1" hangingPunct="1">
              <a:buClrTx/>
              <a:buFont typeface="Arial" panose="020B0604020202020204" pitchFamily="34" charset="0"/>
              <a:buChar char="•"/>
            </a:pPr>
            <a:r>
              <a:rPr lang="en-US" altLang="ru-TR" dirty="0" err="1">
                <a:solidFill>
                  <a:srgbClr val="000000"/>
                </a:solidFill>
              </a:rPr>
              <a:t>boolean</a:t>
            </a:r>
            <a:r>
              <a:rPr lang="en-US" altLang="ru-TR" dirty="0">
                <a:solidFill>
                  <a:srgbClr val="000000"/>
                </a:solidFill>
              </a:rPr>
              <a:t> </a:t>
            </a:r>
            <a:r>
              <a:rPr lang="en-US" altLang="ru-TR" b="1" dirty="0" err="1">
                <a:solidFill>
                  <a:srgbClr val="000000"/>
                </a:solidFill>
              </a:rPr>
              <a:t>isEmpty</a:t>
            </a:r>
            <a:r>
              <a:rPr lang="en-US" altLang="ru-TR" dirty="0">
                <a:solidFill>
                  <a:srgbClr val="000000"/>
                </a:solidFill>
              </a:rPr>
              <a:t>()</a:t>
            </a:r>
          </a:p>
          <a:p>
            <a:pPr eaLnBrk="1" hangingPunct="1">
              <a:buClrTx/>
              <a:buFont typeface="Arial" panose="020B0604020202020204" pitchFamily="34" charset="0"/>
              <a:buChar char="•"/>
            </a:pPr>
            <a:r>
              <a:rPr lang="en-US" altLang="ru-TR" dirty="0" err="1">
                <a:solidFill>
                  <a:srgbClr val="000000"/>
                </a:solidFill>
              </a:rPr>
              <a:t>objectIterator</a:t>
            </a:r>
            <a:r>
              <a:rPr lang="en-US" altLang="ru-TR" dirty="0">
                <a:solidFill>
                  <a:srgbClr val="000000"/>
                </a:solidFill>
              </a:rPr>
              <a:t> </a:t>
            </a:r>
            <a:r>
              <a:rPr lang="en-US" altLang="ru-TR" b="1" dirty="0">
                <a:solidFill>
                  <a:srgbClr val="000000"/>
                </a:solidFill>
              </a:rPr>
              <a:t>elements</a:t>
            </a:r>
            <a:r>
              <a:rPr lang="en-US" altLang="ru-TR" dirty="0">
                <a:solidFill>
                  <a:srgbClr val="000000"/>
                </a:solidFill>
              </a:rPr>
              <a:t>()</a:t>
            </a:r>
          </a:p>
          <a:p>
            <a:pPr eaLnBrk="1" hangingPunct="1">
              <a:buClrTx/>
              <a:buFont typeface="Arial" panose="020B0604020202020204" pitchFamily="34" charset="0"/>
              <a:buChar char="•"/>
            </a:pPr>
            <a:r>
              <a:rPr lang="en-US" altLang="ru-TR" dirty="0" err="1">
                <a:solidFill>
                  <a:srgbClr val="000000"/>
                </a:solidFill>
              </a:rPr>
              <a:t>positionIterator</a:t>
            </a:r>
            <a:r>
              <a:rPr lang="en-US" altLang="ru-TR" dirty="0">
                <a:solidFill>
                  <a:srgbClr val="000000"/>
                </a:solidFill>
              </a:rPr>
              <a:t> </a:t>
            </a:r>
            <a:r>
              <a:rPr lang="en-US" altLang="ru-TR" b="1" dirty="0">
                <a:solidFill>
                  <a:srgbClr val="000000"/>
                </a:solidFill>
              </a:rPr>
              <a:t>positions</a:t>
            </a:r>
            <a:r>
              <a:rPr lang="en-US" altLang="ru-TR" dirty="0">
                <a:solidFill>
                  <a:srgbClr val="000000"/>
                </a:solidFill>
              </a:rPr>
              <a:t>()</a:t>
            </a:r>
          </a:p>
          <a:p>
            <a:pPr eaLnBrk="1" hangingPunct="1"/>
            <a:r>
              <a:rPr lang="ru-RU" altLang="ru-TR" dirty="0">
                <a:solidFill>
                  <a:srgbClr val="000000"/>
                </a:solidFill>
              </a:rPr>
              <a:t>Методы геттеры</a:t>
            </a:r>
            <a:r>
              <a:rPr lang="en-US" altLang="ru-TR" dirty="0">
                <a:solidFill>
                  <a:srgbClr val="000000"/>
                </a:solidFill>
              </a:rPr>
              <a:t>:</a:t>
            </a:r>
            <a:r>
              <a:rPr lang="ru-RU" altLang="ru-TR" dirty="0">
                <a:solidFill>
                  <a:srgbClr val="000000"/>
                </a:solidFill>
              </a:rPr>
              <a:t> </a:t>
            </a:r>
            <a:endParaRPr lang="en-US" altLang="ru-TR" dirty="0">
              <a:solidFill>
                <a:srgbClr val="000000"/>
              </a:solidFill>
            </a:endParaRPr>
          </a:p>
          <a:p>
            <a:pPr eaLnBrk="1" hangingPunct="1">
              <a:buClrTx/>
              <a:buFont typeface="Arial" panose="020B0604020202020204" pitchFamily="34" charset="0"/>
              <a:buChar char="•"/>
            </a:pPr>
            <a:r>
              <a:rPr lang="en-US" altLang="ru-TR" dirty="0">
                <a:solidFill>
                  <a:srgbClr val="000000"/>
                </a:solidFill>
              </a:rPr>
              <a:t>position </a:t>
            </a:r>
            <a:r>
              <a:rPr lang="en-US" altLang="ru-TR" b="1" dirty="0">
                <a:solidFill>
                  <a:srgbClr val="000000"/>
                </a:solidFill>
              </a:rPr>
              <a:t>root</a:t>
            </a:r>
            <a:r>
              <a:rPr lang="en-US" altLang="ru-TR" dirty="0">
                <a:solidFill>
                  <a:srgbClr val="000000"/>
                </a:solidFill>
              </a:rPr>
              <a:t>()</a:t>
            </a:r>
          </a:p>
          <a:p>
            <a:pPr eaLnBrk="1" hangingPunct="1">
              <a:buClrTx/>
              <a:buFont typeface="Arial" panose="020B0604020202020204" pitchFamily="34" charset="0"/>
              <a:buChar char="•"/>
            </a:pPr>
            <a:r>
              <a:rPr lang="en-US" altLang="ru-TR" dirty="0">
                <a:solidFill>
                  <a:srgbClr val="000000"/>
                </a:solidFill>
              </a:rPr>
              <a:t>position </a:t>
            </a:r>
            <a:r>
              <a:rPr lang="en-US" altLang="ru-TR" b="1" dirty="0">
                <a:solidFill>
                  <a:srgbClr val="000000"/>
                </a:solidFill>
              </a:rPr>
              <a:t>parent</a:t>
            </a:r>
            <a:r>
              <a:rPr lang="en-US" altLang="ru-TR" dirty="0">
                <a:solidFill>
                  <a:srgbClr val="000000"/>
                </a:solidFill>
              </a:rPr>
              <a:t>(p)</a:t>
            </a:r>
          </a:p>
          <a:p>
            <a:pPr eaLnBrk="1" hangingPunct="1">
              <a:buClrTx/>
              <a:buFont typeface="Arial" panose="020B0604020202020204" pitchFamily="34" charset="0"/>
              <a:buChar char="•"/>
            </a:pPr>
            <a:r>
              <a:rPr lang="en-US" altLang="ru-TR" dirty="0" err="1">
                <a:solidFill>
                  <a:srgbClr val="000000"/>
                </a:solidFill>
              </a:rPr>
              <a:t>positionIterator</a:t>
            </a:r>
            <a:r>
              <a:rPr lang="en-US" altLang="ru-TR" dirty="0">
                <a:solidFill>
                  <a:srgbClr val="000000"/>
                </a:solidFill>
              </a:rPr>
              <a:t> </a:t>
            </a:r>
            <a:r>
              <a:rPr lang="en-US" altLang="ru-TR" b="1" dirty="0">
                <a:solidFill>
                  <a:srgbClr val="000000"/>
                </a:solidFill>
              </a:rPr>
              <a:t>children</a:t>
            </a:r>
            <a:r>
              <a:rPr lang="en-US" altLang="ru-TR" dirty="0">
                <a:solidFill>
                  <a:srgbClr val="000000"/>
                </a:solidFill>
              </a:rPr>
              <a:t>(p)</a:t>
            </a:r>
          </a:p>
        </p:txBody>
      </p:sp>
      <p:sp>
        <p:nvSpPr>
          <p:cNvPr id="5" name="Content Placeholder 4">
            <a:extLst>
              <a:ext uri="{FF2B5EF4-FFF2-40B4-BE49-F238E27FC236}">
                <a16:creationId xmlns:a16="http://schemas.microsoft.com/office/drawing/2014/main" id="{4B1B03A6-B0BE-6742-BF84-FA3CB2F01513}"/>
              </a:ext>
            </a:extLst>
          </p:cNvPr>
          <p:cNvSpPr>
            <a:spLocks noGrp="1"/>
          </p:cNvSpPr>
          <p:nvPr>
            <p:ph idx="1"/>
          </p:nvPr>
        </p:nvSpPr>
        <p:spPr bwMode="auto">
          <a:xfrm>
            <a:off x="4476750" y="930275"/>
            <a:ext cx="4513263" cy="3408363"/>
          </a:xfrm>
          <a:solidFill>
            <a:schemeClr val="accent4">
              <a:lumMod val="40000"/>
              <a:lumOff val="60000"/>
            </a:schemeClr>
          </a:solidFill>
          <a:ln cap="flat" algn="ctr">
            <a:solidFill>
              <a:schemeClr val="tx1"/>
            </a:solidFill>
            <a:round/>
            <a:headEnd type="none" w="med" len="med"/>
            <a:tailEnd type="none" w="med" len="med"/>
          </a:ln>
        </p:spPr>
        <p:txBody>
          <a:bodyPr vert="horz" wrap="square" lIns="91440" tIns="45720" rIns="91440" bIns="45720" numCol="1" anchor="t" anchorCtr="0" compatLnSpc="1">
            <a:prstTxWarp prst="textNoShape">
              <a:avLst/>
            </a:prstTxWarp>
            <a:noAutofit/>
          </a:bodyPr>
          <a:lstStyle/>
          <a:p>
            <a:pPr marL="0" indent="0">
              <a:buFontTx/>
              <a:buNone/>
            </a:pPr>
            <a:r>
              <a:rPr lang="ru-RU" altLang="ru-TR" sz="2800" dirty="0">
                <a:latin typeface="Georgia" panose="02040502050405020303" pitchFamily="18" charset="0"/>
                <a:ea typeface="ＭＳ Ｐゴシック" panose="020B0600070205080204" pitchFamily="34" charset="-128"/>
              </a:rPr>
              <a:t>Методы очереди</a:t>
            </a:r>
            <a:r>
              <a:rPr lang="en-US" altLang="ru-TR" sz="2800" dirty="0">
                <a:latin typeface="Georgia" panose="02040502050405020303" pitchFamily="18" charset="0"/>
                <a:ea typeface="ＭＳ Ｐゴシック" panose="020B0600070205080204" pitchFamily="34" charset="-128"/>
              </a:rPr>
              <a:t>:</a:t>
            </a:r>
          </a:p>
          <a:p>
            <a:pPr lvl="1">
              <a:buSzPct val="75000"/>
            </a:pPr>
            <a:r>
              <a:rPr lang="en-US" altLang="ru-TR" sz="2400" dirty="0" err="1">
                <a:latin typeface="Georgia" panose="02040502050405020303" pitchFamily="18" charset="0"/>
                <a:ea typeface="ＭＳ Ｐゴシック" panose="020B0600070205080204" pitchFamily="34" charset="-128"/>
              </a:rPr>
              <a:t>boolean</a:t>
            </a:r>
            <a:r>
              <a:rPr lang="en-US" altLang="ru-TR" sz="2400" dirty="0">
                <a:latin typeface="Georgia" panose="02040502050405020303" pitchFamily="18" charset="0"/>
                <a:ea typeface="ＭＳ Ｐゴシック" panose="020B0600070205080204" pitchFamily="34" charset="-128"/>
              </a:rPr>
              <a:t> </a:t>
            </a:r>
            <a:r>
              <a:rPr lang="en-US" altLang="ru-TR" sz="2400" b="1" dirty="0" err="1">
                <a:solidFill>
                  <a:schemeClr val="tx2"/>
                </a:solidFill>
                <a:latin typeface="Georgia" panose="02040502050405020303" pitchFamily="18" charset="0"/>
                <a:ea typeface="ＭＳ Ｐゴシック" panose="020B0600070205080204" pitchFamily="34" charset="-128"/>
              </a:rPr>
              <a:t>isInternal</a:t>
            </a:r>
            <a:r>
              <a:rPr lang="en-US" altLang="ru-TR" sz="2400" dirty="0">
                <a:latin typeface="Georgia" panose="02040502050405020303" pitchFamily="18" charset="0"/>
                <a:ea typeface="ＭＳ Ｐゴシック" panose="020B0600070205080204" pitchFamily="34" charset="-128"/>
              </a:rPr>
              <a:t>(p)</a:t>
            </a:r>
          </a:p>
          <a:p>
            <a:pPr lvl="1">
              <a:buSzPct val="75000"/>
            </a:pPr>
            <a:r>
              <a:rPr lang="en-US" altLang="ru-TR" sz="2400" dirty="0" err="1">
                <a:latin typeface="Georgia" panose="02040502050405020303" pitchFamily="18" charset="0"/>
                <a:ea typeface="ＭＳ Ｐゴシック" panose="020B0600070205080204" pitchFamily="34" charset="-128"/>
              </a:rPr>
              <a:t>boolean</a:t>
            </a:r>
            <a:r>
              <a:rPr lang="en-US" altLang="ru-TR" sz="2400" dirty="0">
                <a:latin typeface="Georgia" panose="02040502050405020303" pitchFamily="18" charset="0"/>
                <a:ea typeface="ＭＳ Ｐゴシック" panose="020B0600070205080204" pitchFamily="34" charset="-128"/>
              </a:rPr>
              <a:t> </a:t>
            </a:r>
            <a:r>
              <a:rPr lang="en-US" altLang="ru-TR" sz="2400" b="1" dirty="0" err="1">
                <a:solidFill>
                  <a:schemeClr val="tx2"/>
                </a:solidFill>
                <a:latin typeface="Georgia" panose="02040502050405020303" pitchFamily="18" charset="0"/>
                <a:ea typeface="ＭＳ Ｐゴシック" panose="020B0600070205080204" pitchFamily="34" charset="-128"/>
              </a:rPr>
              <a:t>isExternal</a:t>
            </a:r>
            <a:r>
              <a:rPr lang="en-US" altLang="ru-TR" sz="2400" dirty="0">
                <a:latin typeface="Georgia" panose="02040502050405020303" pitchFamily="18" charset="0"/>
                <a:ea typeface="ＭＳ Ｐゴシック" panose="020B0600070205080204" pitchFamily="34" charset="-128"/>
              </a:rPr>
              <a:t>(p)</a:t>
            </a:r>
          </a:p>
          <a:p>
            <a:pPr lvl="1">
              <a:buSzPct val="75000"/>
            </a:pPr>
            <a:r>
              <a:rPr lang="en-US" altLang="ru-TR" sz="2400" dirty="0" err="1">
                <a:latin typeface="Georgia" panose="02040502050405020303" pitchFamily="18" charset="0"/>
                <a:ea typeface="ＭＳ Ｐゴシック" panose="020B0600070205080204" pitchFamily="34" charset="-128"/>
              </a:rPr>
              <a:t>boolean</a:t>
            </a:r>
            <a:r>
              <a:rPr lang="en-US" altLang="ru-TR" sz="2400" dirty="0">
                <a:latin typeface="Georgia" panose="02040502050405020303" pitchFamily="18" charset="0"/>
                <a:ea typeface="ＭＳ Ｐゴシック" panose="020B0600070205080204" pitchFamily="34" charset="-128"/>
              </a:rPr>
              <a:t> </a:t>
            </a:r>
            <a:r>
              <a:rPr lang="en-US" altLang="ru-TR" sz="2400" b="1" dirty="0" err="1">
                <a:solidFill>
                  <a:schemeClr val="tx2"/>
                </a:solidFill>
                <a:latin typeface="Georgia" panose="02040502050405020303" pitchFamily="18" charset="0"/>
                <a:ea typeface="ＭＳ Ｐゴシック" panose="020B0600070205080204" pitchFamily="34" charset="-128"/>
              </a:rPr>
              <a:t>isRoot</a:t>
            </a:r>
            <a:r>
              <a:rPr lang="en-US" altLang="ru-TR" sz="2400" dirty="0">
                <a:latin typeface="Georgia" panose="02040502050405020303" pitchFamily="18" charset="0"/>
                <a:ea typeface="ＭＳ Ｐゴシック" panose="020B0600070205080204" pitchFamily="34" charset="-128"/>
              </a:rPr>
              <a:t>(p)</a:t>
            </a:r>
          </a:p>
          <a:p>
            <a:pPr marL="0" indent="0"/>
            <a:r>
              <a:rPr lang="ru-RU" altLang="ru-TR" sz="2400" dirty="0">
                <a:latin typeface="Georgia" panose="02040502050405020303" pitchFamily="18" charset="0"/>
                <a:ea typeface="ＭＳ Ｐゴシック" panose="020B0600070205080204" pitchFamily="34" charset="-128"/>
              </a:rPr>
              <a:t>Методы обновления</a:t>
            </a:r>
            <a:r>
              <a:rPr lang="en-US" altLang="ru-TR" sz="2400" dirty="0">
                <a:latin typeface="Georgia" panose="02040502050405020303" pitchFamily="18" charset="0"/>
                <a:ea typeface="ＭＳ Ｐゴシック" panose="020B0600070205080204" pitchFamily="34" charset="-128"/>
              </a:rPr>
              <a:t>:</a:t>
            </a:r>
          </a:p>
          <a:p>
            <a:pPr lvl="1">
              <a:buSzPct val="75000"/>
              <a:buFont typeface="Arial" panose="020B0604020202020204" pitchFamily="34" charset="0"/>
              <a:buChar char="•"/>
            </a:pPr>
            <a:r>
              <a:rPr lang="en-US" altLang="ru-TR" sz="2400" dirty="0" err="1">
                <a:latin typeface="Georgia" panose="02040502050405020303" pitchFamily="18" charset="0"/>
                <a:ea typeface="ＭＳ Ｐゴシック" panose="020B0600070205080204" pitchFamily="34" charset="-128"/>
              </a:rPr>
              <a:t>swapElements</a:t>
            </a:r>
            <a:r>
              <a:rPr lang="en-US" altLang="ru-TR" sz="2400" dirty="0">
                <a:latin typeface="Georgia" panose="02040502050405020303" pitchFamily="18" charset="0"/>
                <a:ea typeface="ＭＳ Ｐゴシック" panose="020B0600070205080204" pitchFamily="34" charset="-128"/>
              </a:rPr>
              <a:t>(p, q)</a:t>
            </a:r>
          </a:p>
          <a:p>
            <a:pPr lvl="1">
              <a:buSzPct val="75000"/>
              <a:buFont typeface="Arial" panose="020B0604020202020204" pitchFamily="34" charset="0"/>
              <a:buChar char="•"/>
            </a:pPr>
            <a:r>
              <a:rPr lang="en-US" altLang="ru-TR" sz="2400" dirty="0">
                <a:latin typeface="Georgia" panose="02040502050405020303" pitchFamily="18" charset="0"/>
                <a:ea typeface="ＭＳ Ｐゴシック" panose="020B0600070205080204" pitchFamily="34" charset="-128"/>
              </a:rPr>
              <a:t>object </a:t>
            </a:r>
            <a:r>
              <a:rPr lang="en-US" altLang="ru-TR" sz="2400" dirty="0" err="1">
                <a:latin typeface="Georgia" panose="02040502050405020303" pitchFamily="18" charset="0"/>
                <a:ea typeface="ＭＳ Ｐゴシック" panose="020B0600070205080204" pitchFamily="34" charset="-128"/>
              </a:rPr>
              <a:t>replaceElement</a:t>
            </a:r>
            <a:r>
              <a:rPr lang="en-US" altLang="ru-TR" sz="2400" dirty="0">
                <a:latin typeface="Georgia" panose="02040502050405020303" pitchFamily="18" charset="0"/>
                <a:ea typeface="ＭＳ Ｐゴシック" panose="020B0600070205080204" pitchFamily="34" charset="-128"/>
              </a:rPr>
              <a:t>(p, o)</a:t>
            </a:r>
          </a:p>
          <a:p>
            <a:pPr marL="0" indent="0"/>
            <a:endParaRPr lang="en-US" altLang="ru-TR" sz="2400" dirty="0">
              <a:ea typeface="ＭＳ Ｐゴシック" panose="020B0600070205080204" pitchFamily="34" charset="-128"/>
            </a:endParaRPr>
          </a:p>
        </p:txBody>
      </p:sp>
      <p:sp>
        <p:nvSpPr>
          <p:cNvPr id="6" name="Rectangle 5">
            <a:extLst>
              <a:ext uri="{FF2B5EF4-FFF2-40B4-BE49-F238E27FC236}">
                <a16:creationId xmlns:a16="http://schemas.microsoft.com/office/drawing/2014/main" id="{FAE8F79A-04A7-AF4E-BE1C-113D12810CB1}"/>
              </a:ext>
            </a:extLst>
          </p:cNvPr>
          <p:cNvSpPr>
            <a:spLocks noChangeArrowheads="1"/>
          </p:cNvSpPr>
          <p:nvPr/>
        </p:nvSpPr>
        <p:spPr bwMode="auto">
          <a:xfrm>
            <a:off x="2905125" y="5218113"/>
            <a:ext cx="5895975" cy="1057275"/>
          </a:xfrm>
          <a:prstGeom prst="rect">
            <a:avLst/>
          </a:prstGeom>
          <a:gradFill rotWithShape="1">
            <a:gsLst>
              <a:gs pos="0">
                <a:srgbClr val="E9E9F7"/>
              </a:gs>
              <a:gs pos="64999">
                <a:srgbClr val="C5C5E9"/>
              </a:gs>
              <a:gs pos="100000">
                <a:srgbClr val="ACACE1"/>
              </a:gs>
            </a:gsLst>
            <a:lin ang="5400000" scaled="1"/>
          </a:gradFill>
          <a:ln w="9525">
            <a:solidFill>
              <a:srgbClr val="292989"/>
            </a:solidFill>
            <a:miter lim="800000"/>
            <a:headEnd/>
            <a:tailEnd/>
          </a:ln>
          <a:effectLst>
            <a:outerShdw blurRad="40000" dist="20000" dir="5400000" rotWithShape="0">
              <a:srgbClr val="808080">
                <a:alpha val="37999"/>
              </a:srgbClr>
            </a:outerShdw>
          </a:effectLst>
        </p:spPr>
        <p:txBody>
          <a:bodyPr/>
          <a:lstStyle>
            <a:lvl1pPr eaLnBrk="0" hangingPunct="0">
              <a:defRPr sz="2400">
                <a:solidFill>
                  <a:srgbClr val="4D4D4D"/>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4D4D4D"/>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4D4D4D"/>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4D4D4D"/>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4D4D4D"/>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Symbol" pitchFamily="2" charset="2"/>
              <a:defRPr sz="2400">
                <a:solidFill>
                  <a:srgbClr val="4D4D4D"/>
                </a:solidFill>
                <a:latin typeface="Arial" panose="020B0604020202020204" pitchFamily="34" charset="0"/>
                <a:ea typeface="ＭＳ Ｐゴシック" panose="020B0600070205080204" pitchFamily="34" charset="-128"/>
              </a:defRPr>
            </a:lvl9pPr>
          </a:lstStyle>
          <a:p>
            <a:pPr eaLnBrk="1" hangingPunct="1"/>
            <a:r>
              <a:rPr lang="ru-RU" altLang="ru-TR" sz="2000">
                <a:solidFill>
                  <a:srgbClr val="000000"/>
                </a:solidFill>
                <a:latin typeface="Georgia" panose="02040502050405020303" pitchFamily="18" charset="0"/>
              </a:rPr>
              <a:t>Дополнительные методы могут быть определены с помощью реализации структур данных </a:t>
            </a:r>
            <a:r>
              <a:rPr lang="en-US" altLang="ru-TR" sz="2000">
                <a:solidFill>
                  <a:srgbClr val="000000"/>
                </a:solidFill>
                <a:latin typeface="Georgia" panose="02040502050405020303" pitchFamily="18" charset="0"/>
              </a:rPr>
              <a:t>ADT</a:t>
            </a:r>
            <a:r>
              <a:rPr lang="ru-RU" altLang="ru-TR" sz="2000">
                <a:solidFill>
                  <a:srgbClr val="000000"/>
                </a:solidFill>
                <a:latin typeface="Georgia" panose="02040502050405020303" pitchFamily="18" charset="0"/>
              </a:rPr>
              <a:t> </a:t>
            </a:r>
            <a:r>
              <a:rPr lang="en-US" altLang="ru-TR" sz="2000">
                <a:solidFill>
                  <a:srgbClr val="000000"/>
                </a:solidFill>
                <a:latin typeface="Georgia" panose="02040502050405020303" pitchFamily="18" charset="0"/>
              </a:rPr>
              <a:t>Tree</a:t>
            </a:r>
          </a:p>
          <a:p>
            <a:pPr eaLnBrk="1" hangingPunct="1"/>
            <a:r>
              <a:rPr lang="ru-RU" altLang="ru-TR" sz="2000">
                <a:solidFill>
                  <a:srgbClr val="000000"/>
                </a:solidFill>
                <a:latin typeface="Georgia" panose="02040502050405020303" pitchFamily="18" charset="0"/>
              </a:rPr>
              <a:t> </a:t>
            </a:r>
            <a:endParaRPr lang="en-US" altLang="ru-TR" sz="2000">
              <a:solidFill>
                <a:srgbClr val="000000"/>
              </a:solidFill>
              <a:latin typeface="Georgia" panose="02040502050405020303" pitchFamily="18" charset="0"/>
            </a:endParaRPr>
          </a:p>
        </p:txBody>
      </p:sp>
    </p:spTree>
    <p:extLst>
      <p:ext uri="{BB962C8B-B14F-4D97-AF65-F5344CB8AC3E}">
        <p14:creationId xmlns:p14="http://schemas.microsoft.com/office/powerpoint/2010/main" val="3536322520"/>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7"/>
          <p:cNvSpPr txBox="1">
            <a:spLocks noGrp="1"/>
          </p:cNvSpPr>
          <p:nvPr>
            <p:ph type="title"/>
          </p:nvPr>
        </p:nvSpPr>
        <p:spPr>
          <a:xfrm>
            <a:off x="662474" y="542335"/>
            <a:ext cx="8229600" cy="738633"/>
          </a:xfrm>
          <a:prstGeom prst="rect">
            <a:avLst/>
          </a:prstGeom>
          <a:noFill/>
          <a:ln>
            <a:noFill/>
          </a:ln>
        </p:spPr>
        <p:txBody>
          <a:bodyPr spcFirstLastPara="1" wrap="square" lIns="91425" tIns="91425" rIns="91425" bIns="91425" anchor="b" anchorCtr="0">
            <a:noAutofit/>
          </a:bodyPr>
          <a:lstStyle/>
          <a:p>
            <a:r>
              <a:rPr lang="ru-RU" sz="4400" dirty="0">
                <a:solidFill>
                  <a:schemeClr val="accent1">
                    <a:lumMod val="75000"/>
                  </a:schemeClr>
                </a:solidFill>
                <a:latin typeface="+mj-lt"/>
                <a:ea typeface="+mj-ea"/>
                <a:cs typeface="+mj-cs"/>
              </a:rPr>
              <a:t>Время выполнения</a:t>
            </a:r>
            <a:r>
              <a:rPr lang="en-US" sz="4400" dirty="0">
                <a:solidFill>
                  <a:schemeClr val="accent1">
                    <a:lumMod val="75000"/>
                  </a:schemeClr>
                </a:solidFill>
                <a:latin typeface="+mj-lt"/>
                <a:ea typeface="+mj-ea"/>
                <a:cs typeface="+mj-cs"/>
              </a:rPr>
              <a:t>(1/2)</a:t>
            </a:r>
            <a:endParaRPr sz="4400" dirty="0">
              <a:solidFill>
                <a:schemeClr val="accent1">
                  <a:lumMod val="75000"/>
                </a:schemeClr>
              </a:solidFill>
              <a:latin typeface="+mj-lt"/>
              <a:ea typeface="+mj-ea"/>
              <a:cs typeface="+mj-cs"/>
            </a:endParaRPr>
          </a:p>
        </p:txBody>
      </p:sp>
      <p:sp>
        <p:nvSpPr>
          <p:cNvPr id="67" name="Google Shape;67;p7"/>
          <p:cNvSpPr txBox="1">
            <a:spLocks noGrp="1"/>
          </p:cNvSpPr>
          <p:nvPr>
            <p:ph type="body" idx="1"/>
          </p:nvPr>
        </p:nvSpPr>
        <p:spPr>
          <a:xfrm>
            <a:off x="298580" y="1280967"/>
            <a:ext cx="8453534" cy="5034697"/>
          </a:xfrm>
          <a:prstGeom prst="rect">
            <a:avLst/>
          </a:prstGeom>
          <a:noFill/>
          <a:ln>
            <a:noFill/>
          </a:ln>
        </p:spPr>
        <p:txBody>
          <a:bodyPr spcFirstLastPara="1" wrap="square" lIns="91425" tIns="91425" rIns="91425" bIns="91425" anchor="t" anchorCtr="0">
            <a:noAutofit/>
          </a:bodyPr>
          <a:lstStyle/>
          <a:p>
            <a:pPr>
              <a:buSzPts val="1800"/>
              <a:buFont typeface="Arial"/>
              <a:buChar char="●"/>
            </a:pPr>
            <a:r>
              <a:rPr lang="ru-RU" sz="2200" dirty="0"/>
              <a:t>При анализе алгоритма </a:t>
            </a:r>
            <a:r>
              <a:rPr lang="ru-RU" sz="2200" dirty="0">
                <a:solidFill>
                  <a:srgbClr val="FF0000"/>
                </a:solidFill>
              </a:rPr>
              <a:t>время выполнения </a:t>
            </a:r>
            <a:r>
              <a:rPr lang="ru-RU" sz="2200" dirty="0"/>
              <a:t>- это общее количество раз, когда выполняется "основное действие" всех шагов в этом алгоритме</a:t>
            </a:r>
            <a:endParaRPr sz="2200" dirty="0"/>
          </a:p>
          <a:p>
            <a:pPr lvl="1" indent="-419100">
              <a:spcBef>
                <a:spcPts val="300"/>
              </a:spcBef>
              <a:buSzPts val="1800"/>
              <a:buFont typeface="Courier New" panose="02070309020205020404" pitchFamily="49" charset="0"/>
              <a:buChar char="o"/>
            </a:pPr>
            <a:r>
              <a:rPr lang="ru-RU" sz="1800" dirty="0"/>
              <a:t>изменяется в зависимости от ввода и почти всегда увеличивается с размером ввода </a:t>
            </a:r>
            <a:r>
              <a:rPr lang="en" sz="1800" dirty="0"/>
              <a:t>N – </a:t>
            </a:r>
            <a:r>
              <a:rPr lang="ru-RU" sz="1800" dirty="0"/>
              <a:t>ключ в том, насколько быстро он растет в зависимости от </a:t>
            </a:r>
            <a:r>
              <a:rPr lang="en" sz="1800" dirty="0"/>
              <a:t>N</a:t>
            </a:r>
            <a:endParaRPr sz="1800" dirty="0"/>
          </a:p>
          <a:p>
            <a:pPr>
              <a:spcBef>
                <a:spcPts val="300"/>
              </a:spcBef>
              <a:buSzPts val="1800"/>
              <a:buFont typeface="Arial"/>
              <a:buChar char="●"/>
            </a:pPr>
            <a:r>
              <a:rPr lang="ru-RU" sz="2200" dirty="0"/>
              <a:t>В большинстве компьютерных наук мы фокусируемся на </a:t>
            </a:r>
            <a:r>
              <a:rPr lang="ru-RU" sz="2200" dirty="0">
                <a:solidFill>
                  <a:srgbClr val="FF0000"/>
                </a:solidFill>
              </a:rPr>
              <a:t>наихудшем сценарии выполнения</a:t>
            </a:r>
          </a:p>
          <a:p>
            <a:pPr lvl="1">
              <a:spcBef>
                <a:spcPts val="300"/>
              </a:spcBef>
              <a:buSzPts val="1280"/>
              <a:buFont typeface="Courier New"/>
              <a:buChar char="o"/>
            </a:pPr>
            <a:r>
              <a:rPr lang="ru-RU" sz="1800" dirty="0"/>
              <a:t>который легче анализировать и важен для непредвиденных входных данных </a:t>
            </a:r>
            <a:endParaRPr sz="1800" dirty="0"/>
          </a:p>
          <a:p>
            <a:pPr>
              <a:spcBef>
                <a:spcPts val="300"/>
              </a:spcBef>
              <a:buSzPts val="1800"/>
              <a:buFont typeface="Arial"/>
              <a:buChar char="●"/>
            </a:pPr>
            <a:r>
              <a:rPr lang="ru-RU" sz="2200" dirty="0">
                <a:solidFill>
                  <a:srgbClr val="FF0000"/>
                </a:solidFill>
              </a:rPr>
              <a:t>Средний случай - </a:t>
            </a:r>
            <a:r>
              <a:rPr lang="ru-RU" sz="2200" dirty="0"/>
              <a:t>это то, что обычно происходит; лучший случай требует наименьшего объема работы и является </a:t>
            </a:r>
            <a:r>
              <a:rPr lang="ru-RU" sz="2200" dirty="0">
                <a:solidFill>
                  <a:srgbClr val="FF0000"/>
                </a:solidFill>
              </a:rPr>
              <a:t>лучшей ситуацией</a:t>
            </a:r>
            <a:r>
              <a:rPr lang="ru-RU" sz="2200" dirty="0"/>
              <a:t>, которая у вас могла бы быть</a:t>
            </a:r>
          </a:p>
          <a:p>
            <a:pPr lvl="1">
              <a:spcBef>
                <a:spcPts val="300"/>
              </a:spcBef>
              <a:buSzPts val="1280"/>
              <a:buFont typeface="Courier New"/>
              <a:buChar char="o"/>
            </a:pPr>
            <a:r>
              <a:rPr lang="ru-RU" sz="1800" dirty="0"/>
              <a:t>средний случай важен; лучший случай интересен, но не очевиден</a:t>
            </a:r>
            <a:endParaRPr sz="2200" dirty="0"/>
          </a:p>
        </p:txBody>
      </p:sp>
    </p:spTree>
    <p:extLst>
      <p:ext uri="{BB962C8B-B14F-4D97-AF65-F5344CB8AC3E}">
        <p14:creationId xmlns:p14="http://schemas.microsoft.com/office/powerpoint/2010/main" val="363078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animEffect transition="in" filter="fade">
                                      <p:cBhvr>
                                        <p:cTn id="7" dur="500"/>
                                        <p:tgtEl>
                                          <p:spTgt spid="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
                                            <p:txEl>
                                              <p:pRg st="1" end="1"/>
                                            </p:txEl>
                                          </p:spTgt>
                                        </p:tgtEl>
                                        <p:attrNameLst>
                                          <p:attrName>style.visibility</p:attrName>
                                        </p:attrNameLst>
                                      </p:cBhvr>
                                      <p:to>
                                        <p:strVal val="visible"/>
                                      </p:to>
                                    </p:set>
                                    <p:animEffect transition="in" filter="fade">
                                      <p:cBhvr>
                                        <p:cTn id="12" dur="500"/>
                                        <p:tgtEl>
                                          <p:spTgt spid="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
                                            <p:txEl>
                                              <p:pRg st="2" end="2"/>
                                            </p:txEl>
                                          </p:spTgt>
                                        </p:tgtEl>
                                        <p:attrNameLst>
                                          <p:attrName>style.visibility</p:attrName>
                                        </p:attrNameLst>
                                      </p:cBhvr>
                                      <p:to>
                                        <p:strVal val="visible"/>
                                      </p:to>
                                    </p:set>
                                    <p:animEffect transition="in" filter="fade">
                                      <p:cBhvr>
                                        <p:cTn id="17" dur="500"/>
                                        <p:tgtEl>
                                          <p:spTgt spid="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
                                            <p:txEl>
                                              <p:pRg st="3" end="3"/>
                                            </p:txEl>
                                          </p:spTgt>
                                        </p:tgtEl>
                                        <p:attrNameLst>
                                          <p:attrName>style.visibility</p:attrName>
                                        </p:attrNameLst>
                                      </p:cBhvr>
                                      <p:to>
                                        <p:strVal val="visible"/>
                                      </p:to>
                                    </p:set>
                                    <p:animEffect transition="in" filter="fade">
                                      <p:cBhvr>
                                        <p:cTn id="22" dur="500"/>
                                        <p:tgtEl>
                                          <p:spTgt spid="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7">
                                            <p:txEl>
                                              <p:pRg st="4" end="4"/>
                                            </p:txEl>
                                          </p:spTgt>
                                        </p:tgtEl>
                                        <p:attrNameLst>
                                          <p:attrName>style.visibility</p:attrName>
                                        </p:attrNameLst>
                                      </p:cBhvr>
                                      <p:to>
                                        <p:strVal val="visible"/>
                                      </p:to>
                                    </p:set>
                                    <p:animEffect transition="in" filter="fade">
                                      <p:cBhvr>
                                        <p:cTn id="27" dur="500"/>
                                        <p:tgtEl>
                                          <p:spTgt spid="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7">
                                            <p:txEl>
                                              <p:pRg st="5" end="5"/>
                                            </p:txEl>
                                          </p:spTgt>
                                        </p:tgtEl>
                                        <p:attrNameLst>
                                          <p:attrName>style.visibility</p:attrName>
                                        </p:attrNameLst>
                                      </p:cBhvr>
                                      <p:to>
                                        <p:strVal val="visible"/>
                                      </p:to>
                                    </p:set>
                                    <p:animEffect transition="in" filter="fade">
                                      <p:cBhvr>
                                        <p:cTn id="32" dur="500"/>
                                        <p:tgtEl>
                                          <p:spTgt spid="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a:extLst>
              <a:ext uri="{FF2B5EF4-FFF2-40B4-BE49-F238E27FC236}">
                <a16:creationId xmlns:a16="http://schemas.microsoft.com/office/drawing/2014/main" id="{E91FE9AD-FC59-6D40-AA49-3523A9C6695B}"/>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ru-RU" altLang="ru-TR">
                <a:ea typeface="ＭＳ Ｐゴシック" panose="020B0600070205080204" pitchFamily="34" charset="-128"/>
              </a:rPr>
              <a:t>Дополнительное чтение</a:t>
            </a:r>
            <a:endParaRPr lang="en-US" altLang="ru-TR">
              <a:ea typeface="ＭＳ Ｐゴシック" panose="020B0600070205080204" pitchFamily="34" charset="-128"/>
            </a:endParaRPr>
          </a:p>
        </p:txBody>
      </p:sp>
      <p:sp>
        <p:nvSpPr>
          <p:cNvPr id="116738" name="Rectangle 3">
            <a:extLst>
              <a:ext uri="{FF2B5EF4-FFF2-40B4-BE49-F238E27FC236}">
                <a16:creationId xmlns:a16="http://schemas.microsoft.com/office/drawing/2014/main" id="{8931E2D3-3D9B-F546-9E8C-E9D5F76E9AFF}"/>
              </a:ext>
            </a:extLst>
          </p:cNvPr>
          <p:cNvSpPr>
            <a:spLocks noGrp="1" noChangeArrowheads="1"/>
          </p:cNvSpPr>
          <p:nvPr>
            <p:ph idx="1"/>
          </p:nvPr>
        </p:nvSpPr>
        <p:spPr bwMode="auto">
          <a:xfrm>
            <a:off x="526472" y="2361691"/>
            <a:ext cx="8160327" cy="376447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ru-TR" sz="2400" dirty="0">
                <a:ea typeface="ＭＳ Ｐゴシック" panose="020B0600070205080204" pitchFamily="34" charset="-128"/>
                <a:hlinkClick r:id="rId3"/>
              </a:rPr>
              <a:t>https://habrahabr.ru/post/46683/</a:t>
            </a:r>
            <a:endParaRPr lang="en-US" altLang="ru-TR" sz="2400" dirty="0">
              <a:ea typeface="ＭＳ Ｐゴシック" panose="020B0600070205080204" pitchFamily="34" charset="-128"/>
            </a:endParaRPr>
          </a:p>
          <a:p>
            <a:pPr eaLnBrk="1" hangingPunct="1"/>
            <a:r>
              <a:rPr lang="en-US" altLang="ru-TR" sz="2400" dirty="0">
                <a:ea typeface="ＭＳ Ｐゴシック" panose="020B0600070205080204" pitchFamily="34" charset="-128"/>
                <a:hlinkClick r:id="rId4"/>
              </a:rPr>
              <a:t>https://habrahabr.ru/post/65617/</a:t>
            </a:r>
            <a:endParaRPr lang="en-US" altLang="ru-TR" sz="2400" dirty="0">
              <a:ea typeface="ＭＳ Ｐゴシック" panose="020B0600070205080204" pitchFamily="34" charset="-128"/>
            </a:endParaRPr>
          </a:p>
          <a:p>
            <a:pPr eaLnBrk="1" hangingPunct="1"/>
            <a:r>
              <a:rPr lang="en-US" altLang="ru-TR" sz="2400" dirty="0">
                <a:ea typeface="ＭＳ Ｐゴシック" panose="020B0600070205080204" pitchFamily="34" charset="-128"/>
              </a:rPr>
              <a:t>https://</a:t>
            </a:r>
            <a:r>
              <a:rPr lang="en-US" altLang="ru-TR" sz="2400" dirty="0" err="1">
                <a:ea typeface="ＭＳ Ｐゴシック" panose="020B0600070205080204" pitchFamily="34" charset="-128"/>
              </a:rPr>
              <a:t>habrahabr.ru</a:t>
            </a:r>
            <a:r>
              <a:rPr lang="en-US" altLang="ru-TR" sz="2400" dirty="0">
                <a:ea typeface="ＭＳ Ｐゴシック" panose="020B0600070205080204" pitchFamily="34" charset="-128"/>
              </a:rPr>
              <a:t>/post/273687/</a:t>
            </a:r>
            <a:endParaRPr lang="ru-RU" altLang="ru-TR" sz="2400" dirty="0">
              <a:ea typeface="ＭＳ Ｐゴシック" panose="020B0600070205080204" pitchFamily="34" charset="-128"/>
            </a:endParaRPr>
          </a:p>
          <a:p>
            <a:pPr eaLnBrk="1" hangingPunct="1"/>
            <a:r>
              <a:rPr lang="ru-RU" altLang="ru-TR" sz="2400" dirty="0">
                <a:ea typeface="ＭＳ Ｐゴシック" panose="020B0600070205080204" pitchFamily="34" charset="-128"/>
              </a:rPr>
              <a:t>Кнут Д. Искусство программирования для ЭВМ. Т.1: Основные алгоритмы. - </a:t>
            </a:r>
            <a:r>
              <a:rPr lang="ru-RU" altLang="ru-TR" sz="2400" dirty="0" err="1">
                <a:ea typeface="ＭＳ Ｐゴシック" panose="020B0600070205080204" pitchFamily="34" charset="-128"/>
              </a:rPr>
              <a:t>M</a:t>
            </a:r>
            <a:r>
              <a:rPr lang="ru-RU" altLang="ru-TR" sz="2400" dirty="0">
                <a:ea typeface="ＭＳ Ｐゴシック" panose="020B0600070205080204" pitchFamily="34" charset="-128"/>
              </a:rPr>
              <a:t>.: Мир, 1976. - 736 с</a:t>
            </a:r>
            <a:endParaRPr lang="en-US" altLang="ru-TR" sz="2400" dirty="0">
              <a:ea typeface="ＭＳ Ｐゴシック" panose="020B0600070205080204" pitchFamily="34" charset="-128"/>
            </a:endParaRPr>
          </a:p>
          <a:p>
            <a:pPr eaLnBrk="1" hangingPunct="1"/>
            <a:endParaRPr lang="ru-RU" altLang="ru-TR" sz="2400" dirty="0">
              <a:ea typeface="ＭＳ Ｐゴシック" panose="020B0600070205080204" pitchFamily="34" charset="-128"/>
            </a:endParaRPr>
          </a:p>
          <a:p>
            <a:pPr eaLnBrk="1" hangingPunct="1"/>
            <a:endParaRPr lang="ru-RU" altLang="ru-TR" sz="2400" dirty="0">
              <a:ea typeface="ＭＳ Ｐゴシック" panose="020B0600070205080204" pitchFamily="34" charset="-128"/>
            </a:endParaRPr>
          </a:p>
          <a:p>
            <a:pPr eaLnBrk="1" hangingPunct="1"/>
            <a:endParaRPr lang="en-US" altLang="ru-TR" sz="2400" dirty="0">
              <a:ea typeface="ＭＳ Ｐゴシック" panose="020B0600070205080204" pitchFamily="34" charset="-128"/>
            </a:endParaRPr>
          </a:p>
        </p:txBody>
      </p:sp>
    </p:spTree>
    <p:extLst>
      <p:ext uri="{BB962C8B-B14F-4D97-AF65-F5344CB8AC3E}">
        <p14:creationId xmlns:p14="http://schemas.microsoft.com/office/powerpoint/2010/main" val="3997934229"/>
      </p:ext>
    </p:extLst>
  </p:cSld>
  <p:clrMapOvr>
    <a:masterClrMapping/>
  </p:clrMapOvr>
  <p:transition>
    <p:cut/>
  </p:transition>
</p:sld>
</file>

<file path=ppt/theme/theme1.xml><?xml version="1.0" encoding="utf-8"?>
<a:theme xmlns:a="http://schemas.openxmlformats.org/drawingml/2006/main" name="Специальное оформление">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23555</TotalTime>
  <Words>6882</Words>
  <Application>Microsoft Macintosh PowerPoint</Application>
  <PresentationFormat>Экран (4:3)</PresentationFormat>
  <Paragraphs>826</Paragraphs>
  <Slides>90</Slides>
  <Notes>57</Notes>
  <HiddenSlides>0</HiddenSlides>
  <MMClips>0</MMClips>
  <ScaleCrop>false</ScaleCrop>
  <HeadingPairs>
    <vt:vector size="6" baseType="variant">
      <vt:variant>
        <vt:lpstr>Использованные шрифты</vt:lpstr>
      </vt:variant>
      <vt:variant>
        <vt:i4>18</vt:i4>
      </vt:variant>
      <vt:variant>
        <vt:lpstr>Тема</vt:lpstr>
      </vt:variant>
      <vt:variant>
        <vt:i4>1</vt:i4>
      </vt:variant>
      <vt:variant>
        <vt:lpstr>Заголовки слайдов</vt:lpstr>
      </vt:variant>
      <vt:variant>
        <vt:i4>90</vt:i4>
      </vt:variant>
    </vt:vector>
  </HeadingPairs>
  <TitlesOfParts>
    <vt:vector size="109" baseType="lpstr">
      <vt:lpstr>Arial</vt:lpstr>
      <vt:lpstr>Calibri</vt:lpstr>
      <vt:lpstr>Calibri Light</vt:lpstr>
      <vt:lpstr>Cambria Math</vt:lpstr>
      <vt:lpstr>Consolas</vt:lpstr>
      <vt:lpstr>Courier New</vt:lpstr>
      <vt:lpstr>Georgia</vt:lpstr>
      <vt:lpstr>Impact</vt:lpstr>
      <vt:lpstr>Merriweather Sans</vt:lpstr>
      <vt:lpstr>Noto Sans Symbols</vt:lpstr>
      <vt:lpstr>Palatino</vt:lpstr>
      <vt:lpstr>PT Sans</vt:lpstr>
      <vt:lpstr>Symbol</vt:lpstr>
      <vt:lpstr>Tahoma</vt:lpstr>
      <vt:lpstr>Times New Roman</vt:lpstr>
      <vt:lpstr>Trebuchet MS</vt:lpstr>
      <vt:lpstr>Verdana</vt:lpstr>
      <vt:lpstr>Wingdings</vt:lpstr>
      <vt:lpstr>Специальное оформление</vt:lpstr>
      <vt:lpstr> Лекция 6 Введение в алгоритмы и структуры данных реального времени</vt:lpstr>
      <vt:lpstr>Презентация PowerPoint</vt:lpstr>
      <vt:lpstr>Тема лекции:</vt:lpstr>
      <vt:lpstr>План лекции</vt:lpstr>
      <vt:lpstr>Big-O и сортировки</vt:lpstr>
      <vt:lpstr>Важность анализа алгоритмов (1/2)</vt:lpstr>
      <vt:lpstr>Презентация PowerPoint</vt:lpstr>
      <vt:lpstr>Производительность алгоритмов</vt:lpstr>
      <vt:lpstr>Время выполнения(1/2)</vt:lpstr>
      <vt:lpstr>Время выполнения (2/2)</vt:lpstr>
      <vt:lpstr>Элементарные операции </vt:lpstr>
      <vt:lpstr>Презентация PowerPoint</vt:lpstr>
      <vt:lpstr>Презентация PowerPoint</vt:lpstr>
      <vt:lpstr>Презентация PowerPoint</vt:lpstr>
      <vt:lpstr>Нотация Big-O</vt:lpstr>
      <vt:lpstr>Константы в Big-O</vt:lpstr>
      <vt:lpstr>БД фонда социального страхования(1/3)</vt:lpstr>
      <vt:lpstr>БД фонда социального страхования (2/3)</vt:lpstr>
      <vt:lpstr>БД фонда социального страхования(3/3)</vt:lpstr>
      <vt:lpstr>Графическая представление(1/2) – Линейный график</vt:lpstr>
      <vt:lpstr>Графическая представление(2/2) – Логарифмический график</vt:lpstr>
      <vt:lpstr>Вопрос (1/3)</vt:lpstr>
      <vt:lpstr>Вопрос (2/3)</vt:lpstr>
      <vt:lpstr>Вопрос (3/3)</vt:lpstr>
      <vt:lpstr>Сортировки</vt:lpstr>
      <vt:lpstr>Сортировки</vt:lpstr>
      <vt:lpstr>Сортировка — номера социального страхования</vt:lpstr>
      <vt:lpstr>Сортировка пузырьком(1/2)</vt:lpstr>
      <vt:lpstr>Сортировка пузырьком(2/2)</vt:lpstr>
      <vt:lpstr>Сортировка пузырьком –время выполнения</vt:lpstr>
      <vt:lpstr>Сортировки</vt:lpstr>
      <vt:lpstr> Сортировка вставками (1/2)</vt:lpstr>
      <vt:lpstr>Сортировка вставками(2/2)</vt:lpstr>
      <vt:lpstr>Сортировка вставками – время выполнения</vt:lpstr>
      <vt:lpstr>Сортировки</vt:lpstr>
      <vt:lpstr>Сортировка выбором (1/2)</vt:lpstr>
      <vt:lpstr>Сортировка выбором(2/2)</vt:lpstr>
      <vt:lpstr>Сортировка выбором –время выполнения</vt:lpstr>
      <vt:lpstr>Сравнение основных алгоритмов сортировок</vt:lpstr>
      <vt:lpstr>Сортировки </vt:lpstr>
      <vt:lpstr>Сортировка слиянием</vt:lpstr>
      <vt:lpstr>Презентация PowerPoint</vt:lpstr>
      <vt:lpstr>Презентация PowerPoint</vt:lpstr>
      <vt:lpstr>Рекурсия (сверху вниз) Сортировка слиянием (1/7)</vt:lpstr>
      <vt:lpstr>Рекурсия (сверху вниз) Сортировка слиянием (2/7)</vt:lpstr>
      <vt:lpstr>Рекурсия (сверху вниз) Сортировка слиянием (3/7)</vt:lpstr>
      <vt:lpstr>Рекурсия (сверху вниз) Сортировка слиянием (4/7)</vt:lpstr>
      <vt:lpstr>Рекурсия (сверху вниз) Сортировка слиянием (5/7)</vt:lpstr>
      <vt:lpstr>Рекурсия (сверху вниз) Сортировка слиянием(6/7)</vt:lpstr>
      <vt:lpstr>Рекурсия (сверху вниз) Сортировка слиянием (7/7)</vt:lpstr>
      <vt:lpstr>Презентация PowerPoint</vt:lpstr>
      <vt:lpstr>Сравнение алгоритмов сортировки</vt:lpstr>
      <vt:lpstr>Презентация PowerPoint</vt:lpstr>
      <vt:lpstr>Резюме</vt:lpstr>
      <vt:lpstr>Презентация PowerPoint</vt:lpstr>
      <vt:lpstr> Содержание</vt:lpstr>
      <vt:lpstr>Нелинейные структуры данных </vt:lpstr>
      <vt:lpstr>Деревья (Trees)</vt:lpstr>
      <vt:lpstr>Что такое дерево </vt:lpstr>
      <vt:lpstr>Основная терминология</vt:lpstr>
      <vt:lpstr>Свойства деревьев</vt:lpstr>
      <vt:lpstr>Основные определения</vt:lpstr>
      <vt:lpstr>Основные определения</vt:lpstr>
      <vt:lpstr>Основные определения</vt:lpstr>
      <vt:lpstr>Основные определения</vt:lpstr>
      <vt:lpstr>Основные определения</vt:lpstr>
      <vt:lpstr>Фамильное древо</vt:lpstr>
      <vt:lpstr>Деревья и игры (деревья решений)</vt:lpstr>
      <vt:lpstr>Деревья для представления выражений</vt:lpstr>
      <vt:lpstr>Деревья для представления выражений и управл. конструкций </vt:lpstr>
      <vt:lpstr>Основная терминология</vt:lpstr>
      <vt:lpstr>Основная терминология</vt:lpstr>
      <vt:lpstr>Основная терминология</vt:lpstr>
      <vt:lpstr>Файловые системы</vt:lpstr>
      <vt:lpstr>Фамильное древо</vt:lpstr>
      <vt:lpstr>Степень узла = число потомков</vt:lpstr>
      <vt:lpstr>Степень дерева = Max степень узла</vt:lpstr>
      <vt:lpstr>Графическое изображение дерева</vt:lpstr>
      <vt:lpstr>Основные определения дерева</vt:lpstr>
      <vt:lpstr>Основные определения дерева</vt:lpstr>
      <vt:lpstr>Основные определения дерева</vt:lpstr>
      <vt:lpstr>Основные определения дерева</vt:lpstr>
      <vt:lpstr>Основные определения дерева</vt:lpstr>
      <vt:lpstr>Основные определения дерева. Лес</vt:lpstr>
      <vt:lpstr>Основные определения дерева. Лес</vt:lpstr>
      <vt:lpstr>Структура данных для дерева</vt:lpstr>
      <vt:lpstr>Структура данных для дерева</vt:lpstr>
      <vt:lpstr>АТД  дерево</vt:lpstr>
      <vt:lpstr>Абстрактный тип данных Дерево</vt:lpstr>
      <vt:lpstr>Дополнительное чтение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Я</dc:creator>
  <cp:lastModifiedBy>lee zoo</cp:lastModifiedBy>
  <cp:revision>616</cp:revision>
  <dcterms:created xsi:type="dcterms:W3CDTF">2015-07-29T11:14:37Z</dcterms:created>
  <dcterms:modified xsi:type="dcterms:W3CDTF">2022-12-01T07:39:47Z</dcterms:modified>
</cp:coreProperties>
</file>